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1"/>
  </p:notesMasterIdLst>
  <p:sldIdLst>
    <p:sldId id="313" r:id="rId2"/>
    <p:sldId id="264" r:id="rId3"/>
    <p:sldId id="387" r:id="rId4"/>
    <p:sldId id="273" r:id="rId5"/>
    <p:sldId id="354" r:id="rId6"/>
    <p:sldId id="356" r:id="rId7"/>
    <p:sldId id="357" r:id="rId8"/>
    <p:sldId id="358" r:id="rId9"/>
    <p:sldId id="359" r:id="rId10"/>
    <p:sldId id="390" r:id="rId11"/>
    <p:sldId id="391" r:id="rId12"/>
    <p:sldId id="360" r:id="rId13"/>
    <p:sldId id="361" r:id="rId14"/>
    <p:sldId id="362" r:id="rId15"/>
    <p:sldId id="355" r:id="rId16"/>
    <p:sldId id="363" r:id="rId17"/>
    <p:sldId id="365" r:id="rId18"/>
    <p:sldId id="389" r:id="rId19"/>
    <p:sldId id="367" r:id="rId20"/>
    <p:sldId id="368" r:id="rId21"/>
    <p:sldId id="369" r:id="rId22"/>
    <p:sldId id="370" r:id="rId23"/>
    <p:sldId id="371" r:id="rId24"/>
    <p:sldId id="372" r:id="rId25"/>
    <p:sldId id="373" r:id="rId26"/>
    <p:sldId id="374" r:id="rId27"/>
    <p:sldId id="375" r:id="rId28"/>
    <p:sldId id="388" r:id="rId29"/>
    <p:sldId id="376" r:id="rId30"/>
    <p:sldId id="377" r:id="rId31"/>
    <p:sldId id="378" r:id="rId32"/>
    <p:sldId id="379" r:id="rId33"/>
    <p:sldId id="380" r:id="rId34"/>
    <p:sldId id="381" r:id="rId35"/>
    <p:sldId id="382" r:id="rId36"/>
    <p:sldId id="383" r:id="rId37"/>
    <p:sldId id="384" r:id="rId38"/>
    <p:sldId id="385" r:id="rId39"/>
    <p:sldId id="311" r:id="rId40"/>
  </p:sldIdLst>
  <p:sldSz cx="9144000" cy="6858000" type="screen4x3"/>
  <p:notesSz cx="6858000" cy="9144000"/>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8127"/>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2" autoAdjust="0"/>
    <p:restoredTop sz="84095" autoAdjust="0"/>
  </p:normalViewPr>
  <p:slideViewPr>
    <p:cSldViewPr snapToGrid="0" snapToObjects="1">
      <p:cViewPr>
        <p:scale>
          <a:sx n="80" d="100"/>
          <a:sy n="80" d="100"/>
        </p:scale>
        <p:origin x="-552" y="-448"/>
      </p:cViewPr>
      <p:guideLst>
        <p:guide orient="horz" pos="2160"/>
        <p:guide pos="2880"/>
      </p:guideLst>
    </p:cSldViewPr>
  </p:slideViewPr>
  <p:outlineViewPr>
    <p:cViewPr>
      <p:scale>
        <a:sx n="33" d="100"/>
        <a:sy n="33" d="100"/>
      </p:scale>
      <p:origin x="0" y="3648"/>
    </p:cViewPr>
  </p:outlineViewPr>
  <p:notesTextViewPr>
    <p:cViewPr>
      <p:scale>
        <a:sx n="125" d="100"/>
        <a:sy n="125" d="100"/>
      </p:scale>
      <p:origin x="0" y="0"/>
    </p:cViewPr>
  </p:notesTextViewPr>
  <p:sorterViewPr>
    <p:cViewPr>
      <p:scale>
        <a:sx n="170" d="100"/>
        <a:sy n="170" d="100"/>
      </p:scale>
      <p:origin x="0" y="0"/>
    </p:cViewPr>
  </p:sorter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notesMaster" Target="notesMasters/notesMaster1.xml"/><Relationship Id="rId42" Type="http://schemas.openxmlformats.org/officeDocument/2006/relationships/printerSettings" Target="printerSettings/printerSettings1.bin"/><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37B996-F1F8-5D41-9202-A5B540A0F31B}" type="datetimeFigureOut">
              <a:rPr lang="nl-NL" smtClean="0"/>
              <a:t>5/16/16</a:t>
            </a:fld>
            <a:endParaRPr lang="nl-NL" dirty="0"/>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dirty="0"/>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x-none" smtClean="0"/>
              <a:t>Klik om de tekststijl van het model te bewerken</a:t>
            </a:r>
          </a:p>
          <a:p>
            <a:pPr lvl="1"/>
            <a:r>
              <a:rPr lang="x-none" smtClean="0"/>
              <a:t>Tweede niveau</a:t>
            </a:r>
          </a:p>
          <a:p>
            <a:pPr lvl="2"/>
            <a:r>
              <a:rPr lang="x-none" smtClean="0"/>
              <a:t>Derde niveau</a:t>
            </a:r>
          </a:p>
          <a:p>
            <a:pPr lvl="3"/>
            <a:r>
              <a:rPr lang="x-none" smtClean="0"/>
              <a:t>Vierde niveau</a:t>
            </a:r>
          </a:p>
          <a:p>
            <a:pPr lvl="4"/>
            <a:r>
              <a:rPr lang="x-none"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dirty="0"/>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D2123C-9D82-1A46-BDB0-BEB2CA0AAF11}" type="slidenum">
              <a:rPr lang="nl-NL" smtClean="0"/>
              <a:t>‹#›</a:t>
            </a:fld>
            <a:endParaRPr lang="nl-NL" dirty="0"/>
          </a:p>
        </p:txBody>
      </p:sp>
    </p:spTree>
    <p:extLst>
      <p:ext uri="{BB962C8B-B14F-4D97-AF65-F5344CB8AC3E}">
        <p14:creationId xmlns:p14="http://schemas.microsoft.com/office/powerpoint/2010/main" val="348937761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noProof="0" dirty="0" smtClean="0"/>
              <a:t>1. In Hungary, in 1994,</a:t>
            </a:r>
            <a:r>
              <a:rPr lang="en-GB" baseline="0" noProof="0" dirty="0" smtClean="0"/>
              <a:t> </a:t>
            </a:r>
            <a:r>
              <a:rPr lang="en-GB" sz="1200" kern="1200" noProof="0" dirty="0" smtClean="0">
                <a:solidFill>
                  <a:schemeClr val="tx1"/>
                </a:solidFill>
                <a:effectLst/>
                <a:latin typeface="+mn-lt"/>
                <a:ea typeface="ＭＳ Ｐゴシック" charset="0"/>
                <a:cs typeface="ＭＳ Ｐゴシック" charset="0"/>
              </a:rPr>
              <a:t>lead oxide was added to dried paprika to enhance the colour and that way made low-quality product look better.</a:t>
            </a:r>
            <a:r>
              <a:rPr lang="en-GB" baseline="0" noProof="0" dirty="0" smtClean="0"/>
              <a:t> Source: </a:t>
            </a:r>
            <a:r>
              <a:rPr lang="en-GB" sz="1200" kern="1200" noProof="0" dirty="0" smtClean="0">
                <a:solidFill>
                  <a:schemeClr val="tx1"/>
                </a:solidFill>
                <a:effectLst/>
                <a:latin typeface="+mn-lt"/>
                <a:ea typeface="ＭＳ Ｐゴシック" charset="0"/>
                <a:cs typeface="ＭＳ Ｐゴシック" charset="0"/>
              </a:rPr>
              <a:t>Williams Carol J. Market Focus : Tainted Paprika Poisons Hungary's Culinary Pride : Fifty-nine people are arrested in the scandal, which sent 46 to the hospital. The health of the industry is also at stake. Los Angeles Times, 11 October 1994.</a:t>
            </a:r>
          </a:p>
          <a:p>
            <a:pPr marL="0" marR="0" indent="0" algn="l" defTabSz="457200" rtl="0" eaLnBrk="1" fontAlgn="auto" latinLnBrk="0" hangingPunct="1">
              <a:lnSpc>
                <a:spcPct val="100000"/>
              </a:lnSpc>
              <a:spcBef>
                <a:spcPts val="0"/>
              </a:spcBef>
              <a:spcAft>
                <a:spcPts val="0"/>
              </a:spcAft>
              <a:buClrTx/>
              <a:buSzTx/>
              <a:buFontTx/>
              <a:buNone/>
              <a:tabLst/>
              <a:defRPr/>
            </a:pPr>
            <a:r>
              <a:rPr lang="en-GB" noProof="0" dirty="0" smtClean="0"/>
              <a:t>2. This is a well known,</a:t>
            </a:r>
            <a:r>
              <a:rPr lang="en-GB" baseline="0" noProof="0" dirty="0" smtClean="0"/>
              <a:t> similar case. Adding melamine and water to increase the apparent amount of milk, the nitrogen content being adjusted by the melamine. It increased the nitrogen value (Kjeldahl analysis) giving the impression that the protein concentration was correct. </a:t>
            </a: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noProof="0" dirty="0">
                <a:solidFill>
                  <a:schemeClr val="tx1"/>
                </a:solidFill>
                <a:effectLst/>
                <a:latin typeface="+mn-lt"/>
                <a:ea typeface="+mn-ea"/>
                <a:cs typeface="+mn-cs"/>
              </a:rPr>
              <a:t>3. In spring 1999, it was found that some 500 tons of feed contaminated with polychlorinated biphenyls (PCBs) and dioxins were fed to farm animals in Belgium and to a lesser extent in the Netherlands, France and Germany. </a:t>
            </a: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noProof="0" dirty="0">
                <a:solidFill>
                  <a:schemeClr val="tx1"/>
                </a:solidFill>
                <a:effectLst/>
                <a:latin typeface="+mn-lt"/>
                <a:ea typeface="+mn-ea"/>
                <a:cs typeface="+mn-cs"/>
              </a:rPr>
              <a:t>4. </a:t>
            </a:r>
            <a:r>
              <a:rPr lang="en-GB" sz="1200" noProof="0" dirty="0">
                <a:solidFill>
                  <a:srgbClr val="0000FF"/>
                </a:solidFill>
              </a:rPr>
              <a:t>Diethylene </a:t>
            </a:r>
            <a:r>
              <a:rPr lang="en-GB" sz="1200" noProof="0" dirty="0" smtClean="0">
                <a:solidFill>
                  <a:srgbClr val="0000FF"/>
                </a:solidFill>
              </a:rPr>
              <a:t>Glycol in wine (Austria)</a:t>
            </a:r>
            <a:r>
              <a:rPr lang="en-GB" sz="1200" baseline="0" noProof="0" dirty="0" smtClean="0">
                <a:solidFill>
                  <a:srgbClr val="0000FF"/>
                </a:solidFill>
              </a:rPr>
              <a:t> and toothpaste. </a:t>
            </a:r>
            <a:endParaRPr lang="en-GB" noProof="0" dirty="0"/>
          </a:p>
        </p:txBody>
      </p:sp>
      <p:sp>
        <p:nvSpPr>
          <p:cNvPr id="4" name="Tijdelijke aanduiding voor dianummer 3"/>
          <p:cNvSpPr>
            <a:spLocks noGrp="1"/>
          </p:cNvSpPr>
          <p:nvPr>
            <p:ph type="sldNum" sz="quarter" idx="10"/>
          </p:nvPr>
        </p:nvSpPr>
        <p:spPr/>
        <p:txBody>
          <a:bodyPr/>
          <a:lstStyle/>
          <a:p>
            <a:fld id="{F2D2123C-9D82-1A46-BDB0-BEB2CA0AAF11}" type="slidenum">
              <a:rPr lang="nl-NL" smtClean="0"/>
              <a:t>2</a:t>
            </a:fld>
            <a:endParaRPr lang="nl-NL" dirty="0"/>
          </a:p>
        </p:txBody>
      </p:sp>
    </p:spTree>
    <p:extLst>
      <p:ext uri="{BB962C8B-B14F-4D97-AF65-F5344CB8AC3E}">
        <p14:creationId xmlns:p14="http://schemas.microsoft.com/office/powerpoint/2010/main" val="29458841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noProof="0" dirty="0"/>
              <a:t>This is from the webpage https://www.opensecrets.org/lobby/indus.php?id=A </a:t>
            </a:r>
          </a:p>
          <a:p>
            <a:r>
              <a:rPr lang="en-GB" sz="1200" kern="1200" noProof="0" dirty="0" smtClean="0">
                <a:solidFill>
                  <a:schemeClr val="tx1"/>
                </a:solidFill>
                <a:latin typeface="+mn-lt"/>
                <a:ea typeface="+mn-ea"/>
                <a:cs typeface="+mn-cs"/>
              </a:rPr>
              <a:t>All lobbying expenditures on this page come from the Senate Office of Public Records. Data for the most recent year were downloaded on April 28, 2014.</a:t>
            </a:r>
          </a:p>
          <a:p>
            <a:r>
              <a:rPr lang="en-GB" sz="1200" kern="1200" noProof="0" dirty="0" smtClean="0">
                <a:solidFill>
                  <a:schemeClr val="tx1"/>
                </a:solidFill>
                <a:latin typeface="+mn-lt"/>
                <a:ea typeface="+mn-ea"/>
                <a:cs typeface="+mn-cs"/>
              </a:rPr>
              <a:t>The amount of money</a:t>
            </a:r>
            <a:r>
              <a:rPr lang="en-GB" sz="1200" kern="1200" baseline="0" noProof="0" dirty="0" smtClean="0">
                <a:solidFill>
                  <a:schemeClr val="tx1"/>
                </a:solidFill>
                <a:latin typeface="+mn-lt"/>
                <a:ea typeface="+mn-ea"/>
                <a:cs typeface="+mn-cs"/>
              </a:rPr>
              <a:t> spent on trying to influence the politicians, to get them doing what is good for the industry is huge, more that 150 million US$ (or far more than € 100 million).</a:t>
            </a:r>
            <a:endParaRPr lang="en-GB" noProof="0" dirty="0"/>
          </a:p>
          <a:p>
            <a:endParaRPr lang="nl-NL" dirty="0"/>
          </a:p>
        </p:txBody>
      </p:sp>
      <p:sp>
        <p:nvSpPr>
          <p:cNvPr id="4" name="Tijdelijke aanduiding voor dianummer 3"/>
          <p:cNvSpPr>
            <a:spLocks noGrp="1"/>
          </p:cNvSpPr>
          <p:nvPr>
            <p:ph type="sldNum" sz="quarter" idx="10"/>
          </p:nvPr>
        </p:nvSpPr>
        <p:spPr/>
        <p:txBody>
          <a:bodyPr/>
          <a:lstStyle/>
          <a:p>
            <a:fld id="{F2D2123C-9D82-1A46-BDB0-BEB2CA0AAF11}" type="slidenum">
              <a:rPr lang="nl-NL" smtClean="0"/>
              <a:t>14</a:t>
            </a:fld>
            <a:endParaRPr lang="nl-NL" dirty="0"/>
          </a:p>
        </p:txBody>
      </p:sp>
    </p:spTree>
    <p:extLst>
      <p:ext uri="{BB962C8B-B14F-4D97-AF65-F5344CB8AC3E}">
        <p14:creationId xmlns:p14="http://schemas.microsoft.com/office/powerpoint/2010/main" val="9200137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l-NL" dirty="0"/>
              <a:t>No </a:t>
            </a:r>
            <a:r>
              <a:rPr lang="nl-NL" dirty="0" err="1"/>
              <a:t>further</a:t>
            </a:r>
            <a:r>
              <a:rPr lang="nl-NL"/>
              <a:t> explanation required,</a:t>
            </a:r>
            <a:r>
              <a:rPr lang="nl-NL" baseline="0"/>
              <a:t> or?</a:t>
            </a:r>
            <a:endParaRPr lang="nl-NL"/>
          </a:p>
          <a:p>
            <a:endParaRPr lang="nl-NL"/>
          </a:p>
        </p:txBody>
      </p:sp>
      <p:sp>
        <p:nvSpPr>
          <p:cNvPr id="4" name="Tijdelijke aanduiding voor dianummer 3"/>
          <p:cNvSpPr>
            <a:spLocks noGrp="1"/>
          </p:cNvSpPr>
          <p:nvPr>
            <p:ph type="sldNum" sz="quarter" idx="10"/>
          </p:nvPr>
        </p:nvSpPr>
        <p:spPr/>
        <p:txBody>
          <a:bodyPr/>
          <a:lstStyle/>
          <a:p>
            <a:fld id="{F2D2123C-9D82-1A46-BDB0-BEB2CA0AAF11}" type="slidenum">
              <a:rPr lang="nl-NL" smtClean="0"/>
              <a:t>15</a:t>
            </a:fld>
            <a:endParaRPr lang="nl-NL" dirty="0"/>
          </a:p>
        </p:txBody>
      </p:sp>
    </p:spTree>
    <p:extLst>
      <p:ext uri="{BB962C8B-B14F-4D97-AF65-F5344CB8AC3E}">
        <p14:creationId xmlns:p14="http://schemas.microsoft.com/office/powerpoint/2010/main" val="30919187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noProof="0" dirty="0"/>
              <a:t>Antibiotics may no be added to food and therefore, if present in food,</a:t>
            </a:r>
            <a:r>
              <a:rPr lang="en-GB" baseline="0" noProof="0" dirty="0"/>
              <a:t> governments seize the food and destroy it. Even entire shiploads. The amount of antibiotics, however, is very far below the level at which it can do harm. The same antibiotics are given to people and even babies in million times higher amounts. For a very small chance of harm, a baby would have to eat 20,000 kilograms of the antibiotic-containing food per day the rest of its life. Adults even more of course. The regulations are in such cases absurd. If an antibiotic is added to food and that is illegal, the perpetrator should be prosecuted, but destroying the food is totally useless – senseless. </a:t>
            </a:r>
          </a:p>
          <a:p>
            <a:r>
              <a:rPr lang="en-GB" baseline="0" noProof="0" dirty="0"/>
              <a:t>The same applies to many other chemicals present in food (added </a:t>
            </a:r>
            <a:r>
              <a:rPr lang="en-GB" baseline="0" noProof="0" dirty="0" err="1"/>
              <a:t>ot</a:t>
            </a:r>
            <a:r>
              <a:rPr lang="en-GB" baseline="0" noProof="0"/>
              <a:t> naturally prresent). Soudan Red is an example of absurd measures taken by a govenment. A person who drinks 800 liter per day pf worchester sauce (just an example) for the rest of his life has a chance to suffer damage from the chemical. Nevertheless, the UK government at the time demanded the recall and destruction of huge amounts of food, worths more than € 15,000,000.</a:t>
            </a:r>
            <a:endParaRPr lang="en-GB" noProof="0"/>
          </a:p>
          <a:p>
            <a:endParaRPr lang="nl-NL"/>
          </a:p>
        </p:txBody>
      </p:sp>
      <p:sp>
        <p:nvSpPr>
          <p:cNvPr id="4" name="Tijdelijke aanduiding voor dianummer 3"/>
          <p:cNvSpPr>
            <a:spLocks noGrp="1"/>
          </p:cNvSpPr>
          <p:nvPr>
            <p:ph type="sldNum" sz="quarter" idx="10"/>
          </p:nvPr>
        </p:nvSpPr>
        <p:spPr/>
        <p:txBody>
          <a:bodyPr/>
          <a:lstStyle/>
          <a:p>
            <a:fld id="{F2D2123C-9D82-1A46-BDB0-BEB2CA0AAF11}" type="slidenum">
              <a:rPr lang="nl-NL" smtClean="0"/>
              <a:t>16</a:t>
            </a:fld>
            <a:endParaRPr lang="nl-NL" dirty="0"/>
          </a:p>
        </p:txBody>
      </p:sp>
    </p:spTree>
    <p:extLst>
      <p:ext uri="{BB962C8B-B14F-4D97-AF65-F5344CB8AC3E}">
        <p14:creationId xmlns:p14="http://schemas.microsoft.com/office/powerpoint/2010/main" val="42451895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noProof="0" dirty="0"/>
              <a:t>Another example. An antibiotic</a:t>
            </a:r>
            <a:r>
              <a:rPr lang="en-GB" baseline="0" noProof="0" dirty="0"/>
              <a:t> in feed for calves (and other animals). Conclusion of the food safety authority is that the meat of the calves is safe. Nevertheless the government orders the destruction of almost 2500 healthy calves. </a:t>
            </a:r>
            <a:endParaRPr lang="en-GB" noProof="0" dirty="0"/>
          </a:p>
          <a:p>
            <a:endParaRPr lang="nl-NL" dirty="0"/>
          </a:p>
        </p:txBody>
      </p:sp>
      <p:sp>
        <p:nvSpPr>
          <p:cNvPr id="4" name="Tijdelijke aanduiding voor dianummer 3"/>
          <p:cNvSpPr>
            <a:spLocks noGrp="1"/>
          </p:cNvSpPr>
          <p:nvPr>
            <p:ph type="sldNum" sz="quarter" idx="10"/>
          </p:nvPr>
        </p:nvSpPr>
        <p:spPr/>
        <p:txBody>
          <a:bodyPr/>
          <a:lstStyle/>
          <a:p>
            <a:fld id="{F2D2123C-9D82-1A46-BDB0-BEB2CA0AAF11}" type="slidenum">
              <a:rPr lang="nl-NL" smtClean="0"/>
              <a:t>17</a:t>
            </a:fld>
            <a:endParaRPr lang="nl-NL" dirty="0"/>
          </a:p>
        </p:txBody>
      </p:sp>
    </p:spTree>
    <p:extLst>
      <p:ext uri="{BB962C8B-B14F-4D97-AF65-F5344CB8AC3E}">
        <p14:creationId xmlns:p14="http://schemas.microsoft.com/office/powerpoint/2010/main" val="6736039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noProof="0" dirty="0"/>
              <a:t>If</a:t>
            </a:r>
            <a:r>
              <a:rPr lang="en-GB" baseline="0" noProof="0" dirty="0"/>
              <a:t> the concentrations are high enough, these chemicals (and many others) present in food packaging materials may be unsafe for human consumption. The question is what doses are dangerous. Iron can be very toxic in high concentrations but helps to prevent anemia.</a:t>
            </a:r>
          </a:p>
          <a:p>
            <a:r>
              <a:rPr lang="en-GB" baseline="0" noProof="0" dirty="0"/>
              <a:t>Picture of can: http://teenology101.seattlechildrens.org/wp-content/uploads/can.jpg</a:t>
            </a:r>
          </a:p>
          <a:p>
            <a:r>
              <a:rPr lang="en-GB" baseline="0" noProof="0" dirty="0"/>
              <a:t>Picture of plastic bottle: http://assets.babycenter.com/ims/2013/09Sepb/144871875_4x3_soundoff2.jpg</a:t>
            </a:r>
          </a:p>
          <a:p>
            <a:r>
              <a:rPr lang="en-GB" baseline="0" noProof="0" dirty="0"/>
              <a:t>Picture of plastic wrapping material: http://pimg.pack.cn/uploadfiles/ware//img/product/2007/8/31/214058448.jpg</a:t>
            </a:r>
          </a:p>
          <a:p>
            <a:r>
              <a:rPr lang="en-GB" baseline="0" noProof="0" dirty="0"/>
              <a:t>Picture of lid of jar: http://www.meatsandsausages.com/public/images/canning-equipment/equipment-jar-lid-continuous-thread-1.jpg</a:t>
            </a:r>
          </a:p>
          <a:p>
            <a:r>
              <a:rPr lang="en-GB" baseline="0" noProof="0" dirty="0"/>
              <a:t>Picture of aluminium can: http://</a:t>
            </a:r>
            <a:r>
              <a:rPr lang="en-GB" baseline="0" noProof="0" dirty="0" err="1"/>
              <a:t>www.wastenet.org.nz</a:t>
            </a:r>
            <a:r>
              <a:rPr lang="en-GB" baseline="0" noProof="0"/>
              <a:t>/~/media/WasteNet/Images/OrangePages/AluminiumCanshutterstock101028916%20Small.ashx?as=1&amp;w=158</a:t>
            </a:r>
            <a:endParaRPr lang="en-GB" noProof="0"/>
          </a:p>
        </p:txBody>
      </p:sp>
      <p:sp>
        <p:nvSpPr>
          <p:cNvPr id="4" name="Tijdelijke aanduiding voor dianummer 3"/>
          <p:cNvSpPr>
            <a:spLocks noGrp="1"/>
          </p:cNvSpPr>
          <p:nvPr>
            <p:ph type="sldNum" sz="quarter" idx="10"/>
          </p:nvPr>
        </p:nvSpPr>
        <p:spPr/>
        <p:txBody>
          <a:bodyPr/>
          <a:lstStyle/>
          <a:p>
            <a:fld id="{F2D2123C-9D82-1A46-BDB0-BEB2CA0AAF11}" type="slidenum">
              <a:rPr lang="nl-NL" smtClean="0"/>
              <a:t>18</a:t>
            </a:fld>
            <a:endParaRPr lang="nl-NL" dirty="0"/>
          </a:p>
        </p:txBody>
      </p:sp>
    </p:spTree>
    <p:extLst>
      <p:ext uri="{BB962C8B-B14F-4D97-AF65-F5344CB8AC3E}">
        <p14:creationId xmlns:p14="http://schemas.microsoft.com/office/powerpoint/2010/main" val="6918578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sz="1200" kern="1200" noProof="0" dirty="0">
                <a:solidFill>
                  <a:schemeClr val="tx1"/>
                </a:solidFill>
                <a:effectLst/>
                <a:latin typeface="+mn-lt"/>
                <a:ea typeface="+mn-ea"/>
                <a:cs typeface="+mn-cs"/>
              </a:rPr>
              <a:t>Politicians get most of the signals on which they base their decisions from Activists and lobbyists. The activists receive their donations from that part of the public that is easily influence by activists. The regulations are paid to do that the politicians have decided. Scientists communicate with each other but hardly with those who could make a difference.</a:t>
            </a:r>
          </a:p>
        </p:txBody>
      </p:sp>
      <p:sp>
        <p:nvSpPr>
          <p:cNvPr id="4" name="Tijdelijke aanduiding voor dianummer 3"/>
          <p:cNvSpPr>
            <a:spLocks noGrp="1"/>
          </p:cNvSpPr>
          <p:nvPr>
            <p:ph type="sldNum" sz="quarter" idx="10"/>
          </p:nvPr>
        </p:nvSpPr>
        <p:spPr/>
        <p:txBody>
          <a:bodyPr/>
          <a:lstStyle/>
          <a:p>
            <a:fld id="{F2D2123C-9D82-1A46-BDB0-BEB2CA0AAF11}" type="slidenum">
              <a:rPr lang="nl-NL" smtClean="0"/>
              <a:t>20</a:t>
            </a:fld>
            <a:endParaRPr lang="nl-NL" dirty="0"/>
          </a:p>
        </p:txBody>
      </p:sp>
    </p:spTree>
    <p:extLst>
      <p:ext uri="{BB962C8B-B14F-4D97-AF65-F5344CB8AC3E}">
        <p14:creationId xmlns:p14="http://schemas.microsoft.com/office/powerpoint/2010/main" val="34190191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noProof="0" dirty="0"/>
              <a:t>Scientists and their organisations need to learn communicate with the stakeholders. That way politicians eventually may make better decisions on food safety issues. This is what GHI strives</a:t>
            </a:r>
            <a:r>
              <a:rPr lang="en-GB" baseline="0" noProof="0" dirty="0"/>
              <a:t> to do.</a:t>
            </a:r>
            <a:endParaRPr lang="en-GB" noProof="0" dirty="0"/>
          </a:p>
        </p:txBody>
      </p:sp>
      <p:sp>
        <p:nvSpPr>
          <p:cNvPr id="4" name="Tijdelijke aanduiding voor dianummer 3"/>
          <p:cNvSpPr>
            <a:spLocks noGrp="1"/>
          </p:cNvSpPr>
          <p:nvPr>
            <p:ph type="sldNum" sz="quarter" idx="10"/>
          </p:nvPr>
        </p:nvSpPr>
        <p:spPr/>
        <p:txBody>
          <a:bodyPr/>
          <a:lstStyle/>
          <a:p>
            <a:fld id="{F2D2123C-9D82-1A46-BDB0-BEB2CA0AAF11}" type="slidenum">
              <a:rPr lang="nl-NL" smtClean="0"/>
              <a:t>21</a:t>
            </a:fld>
            <a:endParaRPr lang="nl-NL" dirty="0"/>
          </a:p>
        </p:txBody>
      </p:sp>
    </p:spTree>
    <p:extLst>
      <p:ext uri="{BB962C8B-B14F-4D97-AF65-F5344CB8AC3E}">
        <p14:creationId xmlns:p14="http://schemas.microsoft.com/office/powerpoint/2010/main" val="34190191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sz="1200" kern="1200" noProof="0" dirty="0">
                <a:solidFill>
                  <a:schemeClr val="tx1"/>
                </a:solidFill>
                <a:effectLst/>
                <a:latin typeface="+mn-lt"/>
                <a:ea typeface="+mn-ea"/>
                <a:cs typeface="+mn-cs"/>
              </a:rPr>
              <a:t>This figure shows the interpretation of toxicity by the general public: a toxic substance does damage independent of the dose, i.e. damage can be prevented </a:t>
            </a:r>
            <a:r>
              <a:rPr lang="en-GB" sz="1200" i="1" kern="1200" noProof="0" dirty="0">
                <a:solidFill>
                  <a:schemeClr val="tx1"/>
                </a:solidFill>
                <a:effectLst/>
                <a:latin typeface="+mn-lt"/>
                <a:ea typeface="+mn-ea"/>
                <a:cs typeface="+mn-cs"/>
              </a:rPr>
              <a:t>only</a:t>
            </a:r>
            <a:r>
              <a:rPr lang="en-GB" sz="1200" kern="1200" noProof="0" dirty="0">
                <a:solidFill>
                  <a:schemeClr val="tx1"/>
                </a:solidFill>
                <a:effectLst/>
                <a:latin typeface="+mn-lt"/>
                <a:ea typeface="+mn-ea"/>
                <a:cs typeface="+mn-cs"/>
              </a:rPr>
              <a:t> if the substance is totally absent. This leads to absurd regulations, as those that lead to the destruction of safe and nutritious food. Also some chemicals are no longer allowed for use in packaging materials or process equipment even when the concentration resulting from leaching into the food is so low (sometimes below the natural concentration in the food), that harm is not possible and indeed never has been reported.</a:t>
            </a:r>
            <a:r>
              <a:rPr lang="en-GB" noProof="0" dirty="0">
                <a:effectLst/>
              </a:rPr>
              <a:t> </a:t>
            </a:r>
            <a:endParaRPr lang="en-GB" noProof="0" dirty="0"/>
          </a:p>
        </p:txBody>
      </p:sp>
      <p:sp>
        <p:nvSpPr>
          <p:cNvPr id="4" name="Tijdelijke aanduiding voor dianummer 3"/>
          <p:cNvSpPr>
            <a:spLocks noGrp="1"/>
          </p:cNvSpPr>
          <p:nvPr>
            <p:ph type="sldNum" sz="quarter" idx="10"/>
          </p:nvPr>
        </p:nvSpPr>
        <p:spPr/>
        <p:txBody>
          <a:bodyPr/>
          <a:lstStyle/>
          <a:p>
            <a:fld id="{F2D2123C-9D82-1A46-BDB0-BEB2CA0AAF11}" type="slidenum">
              <a:rPr lang="nl-NL" smtClean="0"/>
              <a:t>23</a:t>
            </a:fld>
            <a:endParaRPr lang="nl-NL" dirty="0"/>
          </a:p>
        </p:txBody>
      </p:sp>
    </p:spTree>
    <p:extLst>
      <p:ext uri="{BB962C8B-B14F-4D97-AF65-F5344CB8AC3E}">
        <p14:creationId xmlns:p14="http://schemas.microsoft.com/office/powerpoint/2010/main" val="29377847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noProof="0" dirty="0">
                <a:solidFill>
                  <a:schemeClr val="tx1"/>
                </a:solidFill>
                <a:effectLst/>
                <a:latin typeface="+mn-lt"/>
                <a:ea typeface="+mn-ea"/>
                <a:cs typeface="+mn-cs"/>
              </a:rPr>
              <a:t>This figure shows what most politicians and policy makers may believe and make the regulators apply: the higher the concentration the more damage to health, but a very low concentration where e.g. only one person on a million will suffer is acceptable. Still the idea is that there is always damage and no damage will require total absence.</a:t>
            </a:r>
            <a:r>
              <a:rPr lang="en-GB" noProof="0" dirty="0">
                <a:effectLst/>
              </a:rPr>
              <a:t> </a:t>
            </a:r>
            <a:endParaRPr lang="en-GB" noProof="0" dirty="0"/>
          </a:p>
          <a:p>
            <a:endParaRPr lang="nl-NL" dirty="0"/>
          </a:p>
        </p:txBody>
      </p:sp>
      <p:sp>
        <p:nvSpPr>
          <p:cNvPr id="4" name="Tijdelijke aanduiding voor dianummer 3"/>
          <p:cNvSpPr>
            <a:spLocks noGrp="1"/>
          </p:cNvSpPr>
          <p:nvPr>
            <p:ph type="sldNum" sz="quarter" idx="10"/>
          </p:nvPr>
        </p:nvSpPr>
        <p:spPr/>
        <p:txBody>
          <a:bodyPr/>
          <a:lstStyle/>
          <a:p>
            <a:fld id="{F2D2123C-9D82-1A46-BDB0-BEB2CA0AAF11}" type="slidenum">
              <a:rPr lang="nl-NL" smtClean="0"/>
              <a:t>24</a:t>
            </a:fld>
            <a:endParaRPr lang="nl-NL" dirty="0"/>
          </a:p>
        </p:txBody>
      </p:sp>
    </p:spTree>
    <p:extLst>
      <p:ext uri="{BB962C8B-B14F-4D97-AF65-F5344CB8AC3E}">
        <p14:creationId xmlns:p14="http://schemas.microsoft.com/office/powerpoint/2010/main" val="30239427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noProof="0" dirty="0">
                <a:solidFill>
                  <a:schemeClr val="tx1"/>
                </a:solidFill>
                <a:effectLst/>
                <a:latin typeface="+mn-lt"/>
                <a:ea typeface="+mn-ea"/>
                <a:cs typeface="+mn-cs"/>
              </a:rPr>
              <a:t>This figure shows the evidence-based opinion of toxicologists: there is a threshold below which there is no effect. That means below a certain dose there will be no damage. That is why the human body for instance has a liver and kidneys.</a:t>
            </a:r>
            <a:r>
              <a:rPr lang="en-GB" noProof="0" dirty="0">
                <a:effectLst/>
              </a:rPr>
              <a:t> </a:t>
            </a:r>
            <a:endParaRPr lang="en-GB" noProof="0" dirty="0"/>
          </a:p>
          <a:p>
            <a:endParaRPr lang="nl-NL" dirty="0"/>
          </a:p>
        </p:txBody>
      </p:sp>
      <p:sp>
        <p:nvSpPr>
          <p:cNvPr id="4" name="Tijdelijke aanduiding voor dianummer 3"/>
          <p:cNvSpPr>
            <a:spLocks noGrp="1"/>
          </p:cNvSpPr>
          <p:nvPr>
            <p:ph type="sldNum" sz="quarter" idx="10"/>
          </p:nvPr>
        </p:nvSpPr>
        <p:spPr/>
        <p:txBody>
          <a:bodyPr/>
          <a:lstStyle/>
          <a:p>
            <a:fld id="{F2D2123C-9D82-1A46-BDB0-BEB2CA0AAF11}" type="slidenum">
              <a:rPr lang="nl-NL" smtClean="0"/>
              <a:t>25</a:t>
            </a:fld>
            <a:endParaRPr lang="nl-NL" dirty="0"/>
          </a:p>
        </p:txBody>
      </p:sp>
    </p:spTree>
    <p:extLst>
      <p:ext uri="{BB962C8B-B14F-4D97-AF65-F5344CB8AC3E}">
        <p14:creationId xmlns:p14="http://schemas.microsoft.com/office/powerpoint/2010/main" val="9555017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sz="1200" i="1" dirty="0">
                <a:solidFill>
                  <a:srgbClr val="008000"/>
                </a:solidFill>
              </a:rPr>
              <a:t> </a:t>
            </a:r>
            <a:r>
              <a:rPr lang="en-GB" sz="1200" i="1" dirty="0" smtClean="0">
                <a:solidFill>
                  <a:srgbClr val="008000"/>
                </a:solidFill>
              </a:rPr>
              <a:t>G.W. Gribble. Chemosphere </a:t>
            </a:r>
            <a:r>
              <a:rPr lang="en-GB" sz="1200" b="1" i="1" dirty="0">
                <a:solidFill>
                  <a:srgbClr val="008000"/>
                </a:solidFill>
              </a:rPr>
              <a:t>52 </a:t>
            </a:r>
            <a:r>
              <a:rPr lang="en-GB" sz="1200" i="1" dirty="0">
                <a:solidFill>
                  <a:srgbClr val="008000"/>
                </a:solidFill>
              </a:rPr>
              <a:t>(2003), 289–</a:t>
            </a:r>
            <a:r>
              <a:rPr lang="en-GB" sz="1200" i="1" dirty="0" smtClean="0">
                <a:solidFill>
                  <a:srgbClr val="008000"/>
                </a:solidFill>
              </a:rPr>
              <a:t>297 and </a:t>
            </a:r>
            <a:r>
              <a:rPr lang="en-GB" sz="1200" i="1" dirty="0" err="1">
                <a:solidFill>
                  <a:srgbClr val="008000"/>
                </a:solidFill>
              </a:rPr>
              <a:t>Heterocycles</a:t>
            </a:r>
            <a:r>
              <a:rPr lang="en-GB" sz="1200" i="1">
                <a:solidFill>
                  <a:srgbClr val="008000"/>
                </a:solidFill>
              </a:rPr>
              <a:t>, 84 (1</a:t>
            </a:r>
            <a:r>
              <a:rPr lang="en-GB" sz="1200" i="1" smtClean="0">
                <a:solidFill>
                  <a:srgbClr val="008000"/>
                </a:solidFill>
              </a:rPr>
              <a:t>) (2011),</a:t>
            </a:r>
            <a:r>
              <a:rPr lang="en-GB" sz="1200" i="1">
                <a:solidFill>
                  <a:srgbClr val="008000"/>
                </a:solidFill>
              </a:rPr>
              <a:t> 157-207</a:t>
            </a:r>
            <a:endParaRPr lang="nl-NL" dirty="0"/>
          </a:p>
        </p:txBody>
      </p:sp>
      <p:sp>
        <p:nvSpPr>
          <p:cNvPr id="4" name="Tijdelijke aanduiding voor dianummer 3"/>
          <p:cNvSpPr>
            <a:spLocks noGrp="1"/>
          </p:cNvSpPr>
          <p:nvPr>
            <p:ph type="sldNum" sz="quarter" idx="10"/>
          </p:nvPr>
        </p:nvSpPr>
        <p:spPr/>
        <p:txBody>
          <a:bodyPr/>
          <a:lstStyle/>
          <a:p>
            <a:fld id="{F2D2123C-9D82-1A46-BDB0-BEB2CA0AAF11}" type="slidenum">
              <a:rPr lang="nl-NL" smtClean="0"/>
              <a:t>3</a:t>
            </a:fld>
            <a:endParaRPr lang="nl-NL" dirty="0"/>
          </a:p>
        </p:txBody>
      </p:sp>
    </p:spTree>
    <p:extLst>
      <p:ext uri="{BB962C8B-B14F-4D97-AF65-F5344CB8AC3E}">
        <p14:creationId xmlns:p14="http://schemas.microsoft.com/office/powerpoint/2010/main" val="20554020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l-NL" dirty="0" err="1"/>
              <a:t>Already</a:t>
            </a:r>
            <a:r>
              <a:rPr lang="nl-NL"/>
              <a:t> about</a:t>
            </a:r>
            <a:r>
              <a:rPr lang="nl-NL" baseline="0"/>
              <a:t> 500 years ago, Paracelsus had concluded that toxicity depends on amounts.</a:t>
            </a:r>
            <a:endParaRPr lang="nl-NL"/>
          </a:p>
          <a:p>
            <a:endParaRPr lang="nl-NL"/>
          </a:p>
        </p:txBody>
      </p:sp>
      <p:sp>
        <p:nvSpPr>
          <p:cNvPr id="4" name="Tijdelijke aanduiding voor dianummer 3"/>
          <p:cNvSpPr>
            <a:spLocks noGrp="1"/>
          </p:cNvSpPr>
          <p:nvPr>
            <p:ph type="sldNum" sz="quarter" idx="10"/>
          </p:nvPr>
        </p:nvSpPr>
        <p:spPr/>
        <p:txBody>
          <a:bodyPr/>
          <a:lstStyle/>
          <a:p>
            <a:fld id="{F2D2123C-9D82-1A46-BDB0-BEB2CA0AAF11}" type="slidenum">
              <a:rPr lang="nl-NL" smtClean="0"/>
              <a:t>26</a:t>
            </a:fld>
            <a:endParaRPr lang="nl-NL" dirty="0"/>
          </a:p>
        </p:txBody>
      </p:sp>
    </p:spTree>
    <p:extLst>
      <p:ext uri="{BB962C8B-B14F-4D97-AF65-F5344CB8AC3E}">
        <p14:creationId xmlns:p14="http://schemas.microsoft.com/office/powerpoint/2010/main" val="13758705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noProof="0" dirty="0">
                <a:solidFill>
                  <a:schemeClr val="tx1"/>
                </a:solidFill>
                <a:effectLst/>
                <a:latin typeface="+mn-lt"/>
                <a:ea typeface="+mn-ea"/>
                <a:cs typeface="+mn-cs"/>
              </a:rPr>
              <a:t>For many substances the situation is as Paracelsus discovered: if the dose is too high, damage is done. However sometimes a too low dose of the substance is also a health risk, as it is the case with vitamins and minerals. Without them we get ill and may die, but too high a dose has the same results</a:t>
            </a:r>
            <a:r>
              <a:rPr lang="en-GB" sz="1200" kern="1200" dirty="0">
                <a:solidFill>
                  <a:schemeClr val="tx1"/>
                </a:solidFill>
                <a:effectLst/>
                <a:latin typeface="+mn-lt"/>
                <a:ea typeface="+mn-ea"/>
                <a:cs typeface="+mn-cs"/>
              </a:rPr>
              <a:t>.</a:t>
            </a:r>
            <a:r>
              <a:rPr lang="en-GB" dirty="0">
                <a:effectLst/>
              </a:rPr>
              <a:t> </a:t>
            </a:r>
            <a:endParaRPr lang="nl-NL" dirty="0"/>
          </a:p>
          <a:p>
            <a:endParaRPr lang="nl-NL" dirty="0"/>
          </a:p>
        </p:txBody>
      </p:sp>
      <p:sp>
        <p:nvSpPr>
          <p:cNvPr id="4" name="Tijdelijke aanduiding voor dianummer 3"/>
          <p:cNvSpPr>
            <a:spLocks noGrp="1"/>
          </p:cNvSpPr>
          <p:nvPr>
            <p:ph type="sldNum" sz="quarter" idx="10"/>
          </p:nvPr>
        </p:nvSpPr>
        <p:spPr/>
        <p:txBody>
          <a:bodyPr/>
          <a:lstStyle/>
          <a:p>
            <a:fld id="{F2D2123C-9D82-1A46-BDB0-BEB2CA0AAF11}" type="slidenum">
              <a:rPr lang="nl-NL" smtClean="0"/>
              <a:t>27</a:t>
            </a:fld>
            <a:endParaRPr lang="nl-NL" dirty="0"/>
          </a:p>
        </p:txBody>
      </p:sp>
    </p:spTree>
    <p:extLst>
      <p:ext uri="{BB962C8B-B14F-4D97-AF65-F5344CB8AC3E}">
        <p14:creationId xmlns:p14="http://schemas.microsoft.com/office/powerpoint/2010/main" val="32965089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noProof="0" dirty="0"/>
              <a:t>Examples:</a:t>
            </a:r>
          </a:p>
          <a:p>
            <a:r>
              <a:rPr lang="en-GB" noProof="0" dirty="0"/>
              <a:t>Vitamin</a:t>
            </a:r>
            <a:r>
              <a:rPr lang="en-GB" baseline="0" noProof="0" dirty="0"/>
              <a:t> A and Selenium are essential for your health but too much is harmful. The amount consumed determines whether it is healthy or toxic. Sometimes the difference is very small.</a:t>
            </a:r>
            <a:endParaRPr lang="en-GB" noProof="0" dirty="0"/>
          </a:p>
          <a:p>
            <a:endParaRPr lang="nl-NL" dirty="0"/>
          </a:p>
        </p:txBody>
      </p:sp>
      <p:sp>
        <p:nvSpPr>
          <p:cNvPr id="4" name="Tijdelijke aanduiding voor dianummer 3"/>
          <p:cNvSpPr>
            <a:spLocks noGrp="1"/>
          </p:cNvSpPr>
          <p:nvPr>
            <p:ph type="sldNum" sz="quarter" idx="10"/>
          </p:nvPr>
        </p:nvSpPr>
        <p:spPr/>
        <p:txBody>
          <a:bodyPr/>
          <a:lstStyle/>
          <a:p>
            <a:fld id="{F2D2123C-9D82-1A46-BDB0-BEB2CA0AAF11}" type="slidenum">
              <a:rPr lang="nl-NL" smtClean="0"/>
              <a:t>28</a:t>
            </a:fld>
            <a:endParaRPr lang="nl-NL" dirty="0"/>
          </a:p>
        </p:txBody>
      </p:sp>
    </p:spTree>
    <p:extLst>
      <p:ext uri="{BB962C8B-B14F-4D97-AF65-F5344CB8AC3E}">
        <p14:creationId xmlns:p14="http://schemas.microsoft.com/office/powerpoint/2010/main" val="31092236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noProof="0" dirty="0" smtClean="0"/>
              <a:t>Animal</a:t>
            </a:r>
            <a:r>
              <a:rPr lang="en-GB" dirty="0" smtClean="0"/>
              <a:t> testing for genotoxicity is not relevant to humans, that has been demonstrated many times. Therefore the EU funded large projects to find alternatives. The</a:t>
            </a:r>
            <a:r>
              <a:rPr lang="en-GB" baseline="0" dirty="0" smtClean="0"/>
              <a:t> research was successful, using hep g2 (human liver) cells, tests can be done in a single day, without animals, cheaply and fully relevant to humans. Regulators seem not to notice and animal testing is still required (the test-tube method exists for more than 10 years!).</a:t>
            </a:r>
            <a:endParaRPr lang="en-GB" dirty="0"/>
          </a:p>
        </p:txBody>
      </p:sp>
      <p:sp>
        <p:nvSpPr>
          <p:cNvPr id="4" name="Tijdelijke aanduiding voor dianummer 3"/>
          <p:cNvSpPr>
            <a:spLocks noGrp="1"/>
          </p:cNvSpPr>
          <p:nvPr>
            <p:ph type="sldNum" sz="quarter" idx="10"/>
          </p:nvPr>
        </p:nvSpPr>
        <p:spPr/>
        <p:txBody>
          <a:bodyPr/>
          <a:lstStyle/>
          <a:p>
            <a:pPr>
              <a:defRPr/>
            </a:pPr>
            <a:fld id="{1AC1FEB4-FC5D-154F-B882-00C1DEC9F7EF}" type="slidenum">
              <a:rPr lang="nl-NL" smtClean="0"/>
              <a:pPr>
                <a:defRPr/>
              </a:pPr>
              <a:t>30</a:t>
            </a:fld>
            <a:endParaRPr lang="nl-NL" dirty="0"/>
          </a:p>
        </p:txBody>
      </p:sp>
    </p:spTree>
    <p:extLst>
      <p:ext uri="{BB962C8B-B14F-4D97-AF65-F5344CB8AC3E}">
        <p14:creationId xmlns:p14="http://schemas.microsoft.com/office/powerpoint/2010/main" val="26131678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a:t>There are more publications, this is just an example.</a:t>
            </a:r>
          </a:p>
        </p:txBody>
      </p:sp>
      <p:sp>
        <p:nvSpPr>
          <p:cNvPr id="4" name="Tijdelijke aanduiding voor dianummer 3"/>
          <p:cNvSpPr>
            <a:spLocks noGrp="1"/>
          </p:cNvSpPr>
          <p:nvPr>
            <p:ph type="sldNum" sz="quarter" idx="10"/>
          </p:nvPr>
        </p:nvSpPr>
        <p:spPr/>
        <p:txBody>
          <a:bodyPr/>
          <a:lstStyle/>
          <a:p>
            <a:fld id="{F2D2123C-9D82-1A46-BDB0-BEB2CA0AAF11}" type="slidenum">
              <a:rPr lang="nl-NL" smtClean="0"/>
              <a:t>32</a:t>
            </a:fld>
            <a:endParaRPr lang="nl-NL" dirty="0"/>
          </a:p>
        </p:txBody>
      </p:sp>
    </p:spTree>
    <p:extLst>
      <p:ext uri="{BB962C8B-B14F-4D97-AF65-F5344CB8AC3E}">
        <p14:creationId xmlns:p14="http://schemas.microsoft.com/office/powerpoint/2010/main" val="30087019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smtClean="0"/>
              <a:t>Ensuring Global Food Safety – Exploring Global Harmonization (http://www.elsevierdirect.com/9780123748454)</a:t>
            </a:r>
          </a:p>
          <a:p>
            <a:endParaRPr lang="en-GB" dirty="0"/>
          </a:p>
        </p:txBody>
      </p:sp>
      <p:sp>
        <p:nvSpPr>
          <p:cNvPr id="4" name="Tijdelijke aanduiding voor dianummer 3"/>
          <p:cNvSpPr>
            <a:spLocks noGrp="1"/>
          </p:cNvSpPr>
          <p:nvPr>
            <p:ph type="sldNum" sz="quarter" idx="10"/>
          </p:nvPr>
        </p:nvSpPr>
        <p:spPr/>
        <p:txBody>
          <a:bodyPr/>
          <a:lstStyle/>
          <a:p>
            <a:pPr>
              <a:defRPr/>
            </a:pPr>
            <a:fld id="{1AC1FEB4-FC5D-154F-B882-00C1DEC9F7EF}" type="slidenum">
              <a:rPr lang="nl-NL" smtClean="0"/>
              <a:pPr>
                <a:defRPr/>
              </a:pPr>
              <a:t>33</a:t>
            </a:fld>
            <a:endParaRPr lang="nl-NL" dirty="0"/>
          </a:p>
        </p:txBody>
      </p:sp>
    </p:spTree>
    <p:extLst>
      <p:ext uri="{BB962C8B-B14F-4D97-AF65-F5344CB8AC3E}">
        <p14:creationId xmlns:p14="http://schemas.microsoft.com/office/powerpoint/2010/main" val="11743740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a:t>Regulating Safety of Traditional and Ethnic Foods (http://store.elsevier.com/Regulating-Safety-of-Traditional-and-Ethnic-Foods/isbn-9780128006054/)</a:t>
            </a:r>
          </a:p>
        </p:txBody>
      </p:sp>
      <p:sp>
        <p:nvSpPr>
          <p:cNvPr id="4" name="Tijdelijke aanduiding voor dianummer 3"/>
          <p:cNvSpPr>
            <a:spLocks noGrp="1"/>
          </p:cNvSpPr>
          <p:nvPr>
            <p:ph type="sldNum" sz="quarter" idx="10"/>
          </p:nvPr>
        </p:nvSpPr>
        <p:spPr/>
        <p:txBody>
          <a:bodyPr/>
          <a:lstStyle/>
          <a:p>
            <a:fld id="{F2D2123C-9D82-1A46-BDB0-BEB2CA0AAF11}" type="slidenum">
              <a:rPr lang="nl-NL" smtClean="0"/>
              <a:t>34</a:t>
            </a:fld>
            <a:endParaRPr lang="nl-NL" dirty="0"/>
          </a:p>
        </p:txBody>
      </p:sp>
    </p:spTree>
    <p:extLst>
      <p:ext uri="{BB962C8B-B14F-4D97-AF65-F5344CB8AC3E}">
        <p14:creationId xmlns:p14="http://schemas.microsoft.com/office/powerpoint/2010/main" val="369109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a:t>Food safety management: a practical guide for the food industry" (http://store.elsevier.com/Food-Safety-Management/isbn-9780123815040/)</a:t>
            </a:r>
          </a:p>
        </p:txBody>
      </p:sp>
      <p:sp>
        <p:nvSpPr>
          <p:cNvPr id="4" name="Tijdelijke aanduiding voor dianummer 3"/>
          <p:cNvSpPr>
            <a:spLocks noGrp="1"/>
          </p:cNvSpPr>
          <p:nvPr>
            <p:ph type="sldNum" sz="quarter" idx="10"/>
          </p:nvPr>
        </p:nvSpPr>
        <p:spPr/>
        <p:txBody>
          <a:bodyPr/>
          <a:lstStyle/>
          <a:p>
            <a:fld id="{F2D2123C-9D82-1A46-BDB0-BEB2CA0AAF11}" type="slidenum">
              <a:rPr lang="nl-NL" smtClean="0"/>
              <a:t>35</a:t>
            </a:fld>
            <a:endParaRPr lang="nl-NL" dirty="0"/>
          </a:p>
        </p:txBody>
      </p:sp>
    </p:spTree>
    <p:extLst>
      <p:ext uri="{BB962C8B-B14F-4D97-AF65-F5344CB8AC3E}">
        <p14:creationId xmlns:p14="http://schemas.microsoft.com/office/powerpoint/2010/main" val="11739539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2D2123C-9D82-1A46-BDB0-BEB2CA0AAF11}" type="slidenum">
              <a:rPr lang="nl-NL" smtClean="0"/>
              <a:t>39</a:t>
            </a:fld>
            <a:endParaRPr lang="nl-NL" dirty="0"/>
          </a:p>
        </p:txBody>
      </p:sp>
    </p:spTree>
    <p:extLst>
      <p:ext uri="{BB962C8B-B14F-4D97-AF65-F5344CB8AC3E}">
        <p14:creationId xmlns:p14="http://schemas.microsoft.com/office/powerpoint/2010/main" val="21296780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noProof="0" dirty="0"/>
              <a:t>Requiring absence makes</a:t>
            </a:r>
            <a:r>
              <a:rPr lang="en-GB" baseline="0" noProof="0" dirty="0"/>
              <a:t> that the methods of analysis determine how much is allowed. In the past 50 or so years, the detection limits for many chemicals have gone down by a factor of about a million. That means that absence not is a million time less that 50 years ago. Not because of scientific evidence of toxicity, but only because of the improvement in  analysis. The slide shows detection capability of antibiotics in milk (examples).</a:t>
            </a:r>
            <a:endParaRPr lang="en-GB" noProof="0" dirty="0"/>
          </a:p>
        </p:txBody>
      </p:sp>
      <p:sp>
        <p:nvSpPr>
          <p:cNvPr id="4" name="Tijdelijke aanduiding voor dianummer 3"/>
          <p:cNvSpPr>
            <a:spLocks noGrp="1"/>
          </p:cNvSpPr>
          <p:nvPr>
            <p:ph type="sldNum" sz="quarter" idx="10"/>
          </p:nvPr>
        </p:nvSpPr>
        <p:spPr/>
        <p:txBody>
          <a:bodyPr/>
          <a:lstStyle/>
          <a:p>
            <a:pPr>
              <a:defRPr/>
            </a:pPr>
            <a:fld id="{1AC1FEB4-FC5D-154F-B882-00C1DEC9F7EF}" type="slidenum">
              <a:rPr lang="nl-NL" smtClean="0"/>
              <a:pPr>
                <a:defRPr/>
              </a:pPr>
              <a:t>4</a:t>
            </a:fld>
            <a:endParaRPr lang="nl-NL" dirty="0"/>
          </a:p>
        </p:txBody>
      </p:sp>
    </p:spTree>
    <p:extLst>
      <p:ext uri="{BB962C8B-B14F-4D97-AF65-F5344CB8AC3E}">
        <p14:creationId xmlns:p14="http://schemas.microsoft.com/office/powerpoint/2010/main" val="35922939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a:t>A very important issue. See in particular:</a:t>
            </a:r>
          </a:p>
          <a:p>
            <a:r>
              <a:rPr lang="en-GB" sz="1200" b="0" i="0" u="none" strike="noStrike" kern="1200" baseline="0" smtClean="0">
                <a:solidFill>
                  <a:schemeClr val="tx1"/>
                </a:solidFill>
                <a:latin typeface="+mn-lt"/>
                <a:ea typeface="+mn-ea"/>
                <a:cs typeface="+mn-cs"/>
              </a:rPr>
              <a:t>Swirsky Gold L., Slone T.H. and Ames B.N., ‘Prioritization of possible carcinogenic hazards in food’.</a:t>
            </a:r>
            <a:r>
              <a:rPr lang="en-GB" sz="1200" b="0" i="1" u="none" strike="noStrike" kern="1200" baseline="0" smtClean="0">
                <a:solidFill>
                  <a:schemeClr val="tx1"/>
                </a:solidFill>
                <a:latin typeface="+mn-lt"/>
                <a:ea typeface="+mn-ea"/>
                <a:cs typeface="+mn-cs"/>
              </a:rPr>
              <a:t> In:</a:t>
            </a:r>
            <a:r>
              <a:rPr lang="en-GB" sz="1200" b="0" i="0" u="none" strike="noStrike" kern="1200" baseline="0" smtClean="0">
                <a:solidFill>
                  <a:schemeClr val="tx1"/>
                </a:solidFill>
                <a:latin typeface="+mn-lt"/>
                <a:ea typeface="+mn-ea"/>
                <a:cs typeface="+mn-cs"/>
              </a:rPr>
              <a:t> Food Chemical Risk Analysis, ed Tennant D R, New York, </a:t>
            </a:r>
            <a:r>
              <a:rPr lang="en-US" sz="1200" b="0" i="0" u="none" strike="noStrike" kern="1200" baseline="0" smtClean="0">
                <a:solidFill>
                  <a:schemeClr val="tx1"/>
                </a:solidFill>
                <a:latin typeface="+mn-lt"/>
                <a:ea typeface="+mn-ea"/>
                <a:cs typeface="+mn-cs"/>
              </a:rPr>
              <a:t>Chapman and Hall, 1997 267–295.</a:t>
            </a:r>
            <a:endParaRPr lang="en-GB"/>
          </a:p>
          <a:p>
            <a:r>
              <a:rPr lang="en-GB" b="1"/>
              <a:t>Complete text also</a:t>
            </a:r>
            <a:r>
              <a:rPr lang="en-GB" b="1" baseline="0"/>
              <a:t> on</a:t>
            </a:r>
            <a:r>
              <a:rPr lang="en-GB" baseline="0"/>
              <a:t>: </a:t>
            </a:r>
            <a:r>
              <a:rPr lang="en-GB"/>
              <a:t>http://toxnet.nlm.nih.gov/cpdb/text/maff.html</a:t>
            </a:r>
          </a:p>
        </p:txBody>
      </p:sp>
      <p:sp>
        <p:nvSpPr>
          <p:cNvPr id="4" name="Tijdelijke aanduiding voor dianummer 3"/>
          <p:cNvSpPr>
            <a:spLocks noGrp="1"/>
          </p:cNvSpPr>
          <p:nvPr>
            <p:ph type="sldNum" sz="quarter" idx="10"/>
          </p:nvPr>
        </p:nvSpPr>
        <p:spPr/>
        <p:txBody>
          <a:bodyPr/>
          <a:lstStyle/>
          <a:p>
            <a:fld id="{F2D2123C-9D82-1A46-BDB0-BEB2CA0AAF11}" type="slidenum">
              <a:rPr lang="nl-NL" smtClean="0"/>
              <a:t>5</a:t>
            </a:fld>
            <a:endParaRPr lang="nl-NL" dirty="0"/>
          </a:p>
        </p:txBody>
      </p:sp>
    </p:spTree>
    <p:extLst>
      <p:ext uri="{BB962C8B-B14F-4D97-AF65-F5344CB8AC3E}">
        <p14:creationId xmlns:p14="http://schemas.microsoft.com/office/powerpoint/2010/main" val="16722889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noProof="0" dirty="0"/>
              <a:t>All foods contain substances (chemicals) that are toxic if consumed in too high amounts. This and the next two slides give examples. There are no exceptions. People who do</a:t>
            </a:r>
            <a:r>
              <a:rPr lang="en-GB" baseline="0" noProof="0" dirty="0"/>
              <a:t> not eat food with (potentially toxic) chemicals will starve to death.</a:t>
            </a:r>
            <a:endParaRPr lang="en-GB" noProof="0" dirty="0"/>
          </a:p>
          <a:p>
            <a:endParaRPr lang="nl-NL" dirty="0"/>
          </a:p>
        </p:txBody>
      </p:sp>
      <p:sp>
        <p:nvSpPr>
          <p:cNvPr id="4" name="Tijdelijke aanduiding voor dianummer 3"/>
          <p:cNvSpPr>
            <a:spLocks noGrp="1"/>
          </p:cNvSpPr>
          <p:nvPr>
            <p:ph type="sldNum" sz="quarter" idx="10"/>
          </p:nvPr>
        </p:nvSpPr>
        <p:spPr/>
        <p:txBody>
          <a:bodyPr/>
          <a:lstStyle/>
          <a:p>
            <a:fld id="{F2D2123C-9D82-1A46-BDB0-BEB2CA0AAF11}" type="slidenum">
              <a:rPr lang="nl-NL" smtClean="0"/>
              <a:t>6</a:t>
            </a:fld>
            <a:endParaRPr lang="nl-NL" dirty="0"/>
          </a:p>
        </p:txBody>
      </p:sp>
    </p:spTree>
    <p:extLst>
      <p:ext uri="{BB962C8B-B14F-4D97-AF65-F5344CB8AC3E}">
        <p14:creationId xmlns:p14="http://schemas.microsoft.com/office/powerpoint/2010/main" val="14363066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l-NL"/>
              <a:t>Some</a:t>
            </a:r>
            <a:r>
              <a:rPr lang="nl-NL" baseline="0"/>
              <a:t> of the chemicals in coffee. All potentially (geno)toxic/carcinogenic, but toxicity is a matter of amounts. See later.</a:t>
            </a:r>
            <a:endParaRPr lang="nl-NL"/>
          </a:p>
          <a:p>
            <a:endParaRPr lang="nl-NL"/>
          </a:p>
        </p:txBody>
      </p:sp>
      <p:sp>
        <p:nvSpPr>
          <p:cNvPr id="4" name="Tijdelijke aanduiding voor dianummer 3"/>
          <p:cNvSpPr>
            <a:spLocks noGrp="1"/>
          </p:cNvSpPr>
          <p:nvPr>
            <p:ph type="sldNum" sz="quarter" idx="10"/>
          </p:nvPr>
        </p:nvSpPr>
        <p:spPr/>
        <p:txBody>
          <a:bodyPr/>
          <a:lstStyle/>
          <a:p>
            <a:fld id="{F2D2123C-9D82-1A46-BDB0-BEB2CA0AAF11}" type="slidenum">
              <a:rPr lang="nl-NL" smtClean="0"/>
              <a:t>9</a:t>
            </a:fld>
            <a:endParaRPr lang="nl-NL" dirty="0"/>
          </a:p>
        </p:txBody>
      </p:sp>
    </p:spTree>
    <p:extLst>
      <p:ext uri="{BB962C8B-B14F-4D97-AF65-F5344CB8AC3E}">
        <p14:creationId xmlns:p14="http://schemas.microsoft.com/office/powerpoint/2010/main" val="30769285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i="1" kern="1200" smtClean="0">
                <a:solidFill>
                  <a:schemeClr val="tx1"/>
                </a:solidFill>
                <a:latin typeface="+mn-lt"/>
                <a:ea typeface="+mn-ea"/>
                <a:cs typeface="+mn-cs"/>
              </a:rPr>
              <a:t>Cancer Epidemiol Biomarkers Prev; 25(4); 634–9.</a:t>
            </a:r>
          </a:p>
          <a:p>
            <a:pPr marL="0" marR="0" indent="0" algn="l" defTabSz="457200" rtl="0" eaLnBrk="1" fontAlgn="auto" latinLnBrk="0" hangingPunct="1">
              <a:lnSpc>
                <a:spcPct val="100000"/>
              </a:lnSpc>
              <a:spcBef>
                <a:spcPts val="0"/>
              </a:spcBef>
              <a:spcAft>
                <a:spcPts val="0"/>
              </a:spcAft>
              <a:buClrTx/>
              <a:buSzTx/>
              <a:buFontTx/>
              <a:buNone/>
              <a:tabLst/>
              <a:defRPr/>
            </a:pPr>
            <a:r>
              <a:rPr lang="en-GB" sz="1200" i="1" kern="1200" smtClean="0">
                <a:solidFill>
                  <a:schemeClr val="tx1"/>
                </a:solidFill>
                <a:latin typeface="+mn-lt"/>
                <a:ea typeface="+mn-ea"/>
                <a:cs typeface="+mn-cs"/>
              </a:rPr>
              <a:t>Abstract</a:t>
            </a:r>
            <a:r>
              <a:rPr lang="en-GB" sz="1200" i="1" kern="1200" baseline="0" smtClean="0">
                <a:solidFill>
                  <a:schemeClr val="tx1"/>
                </a:solidFill>
                <a:latin typeface="+mn-lt"/>
                <a:ea typeface="+mn-ea"/>
                <a:cs typeface="+mn-cs"/>
              </a:rPr>
              <a:t> on </a:t>
            </a:r>
            <a:r>
              <a:rPr lang="en-GB" sz="1200" b="0">
                <a:solidFill>
                  <a:schemeClr val="tx1"/>
                </a:solidFill>
              </a:rPr>
              <a:t>http://cebp.aacrjournals.org/content/25/4/634</a:t>
            </a:r>
            <a:endParaRPr lang="nl-NL" b="0">
              <a:solidFill>
                <a:schemeClr val="tx1"/>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nl-NL"/>
              <a:t>Some</a:t>
            </a:r>
            <a:r>
              <a:rPr lang="nl-NL" baseline="0"/>
              <a:t> of the chemicals in coffee. All potentially (geno)toxic, but toxicity is a matter of amounts. See later.</a:t>
            </a:r>
          </a:p>
          <a:p>
            <a:pPr marL="0" marR="0" indent="0" algn="l" defTabSz="457200" rtl="0" eaLnBrk="1" fontAlgn="auto" latinLnBrk="0" hangingPunct="1">
              <a:lnSpc>
                <a:spcPct val="100000"/>
              </a:lnSpc>
              <a:spcBef>
                <a:spcPts val="0"/>
              </a:spcBef>
              <a:spcAft>
                <a:spcPts val="0"/>
              </a:spcAft>
              <a:buClrTx/>
              <a:buSzTx/>
              <a:buFontTx/>
              <a:buNone/>
              <a:tabLst/>
              <a:defRPr/>
            </a:pPr>
            <a:endParaRPr lang="nl-NL"/>
          </a:p>
          <a:p>
            <a:endParaRPr lang="nl-NL"/>
          </a:p>
        </p:txBody>
      </p:sp>
      <p:sp>
        <p:nvSpPr>
          <p:cNvPr id="4" name="Tijdelijke aanduiding voor dianummer 3"/>
          <p:cNvSpPr>
            <a:spLocks noGrp="1"/>
          </p:cNvSpPr>
          <p:nvPr>
            <p:ph type="sldNum" sz="quarter" idx="10"/>
          </p:nvPr>
        </p:nvSpPr>
        <p:spPr/>
        <p:txBody>
          <a:bodyPr/>
          <a:lstStyle/>
          <a:p>
            <a:fld id="{F2D2123C-9D82-1A46-BDB0-BEB2CA0AAF11}" type="slidenum">
              <a:rPr lang="nl-NL" smtClean="0"/>
              <a:t>10</a:t>
            </a:fld>
            <a:endParaRPr lang="nl-NL" dirty="0"/>
          </a:p>
        </p:txBody>
      </p:sp>
    </p:spTree>
    <p:extLst>
      <p:ext uri="{BB962C8B-B14F-4D97-AF65-F5344CB8AC3E}">
        <p14:creationId xmlns:p14="http://schemas.microsoft.com/office/powerpoint/2010/main" val="30769285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sz="1200" b="0" i="0" u="none" strike="noStrike" kern="1200" baseline="0" smtClean="0">
                <a:solidFill>
                  <a:schemeClr val="tx1"/>
                </a:solidFill>
                <a:latin typeface="+mn-lt"/>
                <a:ea typeface="+mn-ea"/>
                <a:cs typeface="+mn-cs"/>
              </a:rPr>
              <a:t>2016 Institute of Food Technologists®</a:t>
            </a:r>
          </a:p>
          <a:p>
            <a:r>
              <a:rPr lang="en-GB" sz="1200" b="0" i="0" u="none" strike="noStrike" kern="1200" baseline="0" smtClean="0">
                <a:solidFill>
                  <a:schemeClr val="tx1"/>
                </a:solidFill>
                <a:latin typeface="+mn-lt"/>
                <a:ea typeface="+mn-ea"/>
                <a:cs typeface="+mn-cs"/>
              </a:rPr>
              <a:t>doi: 10.1111/1541-4337.12206 Vol. 00, 2016  </a:t>
            </a:r>
          </a:p>
          <a:p>
            <a:r>
              <a:rPr lang="en-GB" sz="1200" b="0" i="0" u="none" strike="noStrike" kern="1200" baseline="0" smtClean="0">
                <a:solidFill>
                  <a:schemeClr val="tx1"/>
                </a:solidFill>
                <a:latin typeface="+mn-lt"/>
                <a:ea typeface="+mn-ea"/>
                <a:cs typeface="+mn-cs"/>
              </a:rPr>
              <a:t>Comprehensive Reviews in Food Science and Food Safety</a:t>
            </a:r>
            <a:endParaRPr lang="en-GB"/>
          </a:p>
        </p:txBody>
      </p:sp>
      <p:sp>
        <p:nvSpPr>
          <p:cNvPr id="4" name="Tijdelijke aanduiding voor dianummer 3"/>
          <p:cNvSpPr>
            <a:spLocks noGrp="1"/>
          </p:cNvSpPr>
          <p:nvPr>
            <p:ph type="sldNum" sz="quarter" idx="10"/>
          </p:nvPr>
        </p:nvSpPr>
        <p:spPr/>
        <p:txBody>
          <a:bodyPr/>
          <a:lstStyle/>
          <a:p>
            <a:fld id="{F2D2123C-9D82-1A46-BDB0-BEB2CA0AAF11}" type="slidenum">
              <a:rPr lang="nl-NL" smtClean="0"/>
              <a:t>11</a:t>
            </a:fld>
            <a:endParaRPr lang="nl-NL" dirty="0"/>
          </a:p>
        </p:txBody>
      </p:sp>
    </p:spTree>
    <p:extLst>
      <p:ext uri="{BB962C8B-B14F-4D97-AF65-F5344CB8AC3E}">
        <p14:creationId xmlns:p14="http://schemas.microsoft.com/office/powerpoint/2010/main" val="36663819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noProof="0" dirty="0"/>
              <a:t>Politicians have a strong tendency to promise to do what makes</a:t>
            </a:r>
            <a:r>
              <a:rPr lang="en-GB" baseline="0" noProof="0" dirty="0"/>
              <a:t> them look good so that they will be re-elected. They do not use time to look at facts and most of them find scientists just troublemakers who they do not trust.</a:t>
            </a:r>
          </a:p>
          <a:p>
            <a:r>
              <a:rPr lang="en-GB" baseline="0" noProof="0" dirty="0"/>
              <a:t>The general public has the information from newspapers. Most journalist prefer to publish negative messages, because that is what the publisher wants, it sales better. Writing in a newspaper that all is fine and right does not sell.</a:t>
            </a:r>
          </a:p>
          <a:p>
            <a:r>
              <a:rPr lang="en-GB" baseline="0" noProof="0" dirty="0"/>
              <a:t>Many activists are just against. The topic often does not matter. In the case of food. Everything is wrong, because governments want to control people and industries want to make money, all at the expense of the people. So they try to make “the people” believe this and be against e-numbers, preservatives, processed food, etc. etc.</a:t>
            </a:r>
          </a:p>
          <a:p>
            <a:r>
              <a:rPr lang="en-GB" baseline="0" noProof="0" dirty="0"/>
              <a:t>With - in most countries - just a few exceptions, the press cares about how many copies they can sell, not about correctness of the information. Checking the information takes too much time.</a:t>
            </a:r>
            <a:endParaRPr lang="en-GB" noProof="0" dirty="0"/>
          </a:p>
          <a:p>
            <a:endParaRPr lang="nl-NL" dirty="0"/>
          </a:p>
        </p:txBody>
      </p:sp>
      <p:sp>
        <p:nvSpPr>
          <p:cNvPr id="4" name="Tijdelijke aanduiding voor dianummer 3"/>
          <p:cNvSpPr>
            <a:spLocks noGrp="1"/>
          </p:cNvSpPr>
          <p:nvPr>
            <p:ph type="sldNum" sz="quarter" idx="10"/>
          </p:nvPr>
        </p:nvSpPr>
        <p:spPr/>
        <p:txBody>
          <a:bodyPr/>
          <a:lstStyle/>
          <a:p>
            <a:fld id="{F2D2123C-9D82-1A46-BDB0-BEB2CA0AAF11}" type="slidenum">
              <a:rPr lang="nl-NL" smtClean="0"/>
              <a:t>13</a:t>
            </a:fld>
            <a:endParaRPr lang="nl-NL" dirty="0"/>
          </a:p>
        </p:txBody>
      </p:sp>
    </p:spTree>
    <p:extLst>
      <p:ext uri="{BB962C8B-B14F-4D97-AF65-F5344CB8AC3E}">
        <p14:creationId xmlns:p14="http://schemas.microsoft.com/office/powerpoint/2010/main" val="35973830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x-none" smtClean="0"/>
              <a:t>Titelstijl van model bewerken</a:t>
            </a:r>
            <a:endParaRPr lang="nl-NL"/>
          </a:p>
        </p:txBody>
      </p:sp>
      <p:sp>
        <p:nvSpPr>
          <p:cNvPr id="3" name="Sub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smtClean="0"/>
              <a:t>Klik om de titelstijl van het model te bewerken</a:t>
            </a:r>
            <a:endParaRPr lang="nl-NL"/>
          </a:p>
        </p:txBody>
      </p:sp>
      <p:sp>
        <p:nvSpPr>
          <p:cNvPr id="4" name="Tijdelijke aanduiding voor datum 3"/>
          <p:cNvSpPr>
            <a:spLocks noGrp="1"/>
          </p:cNvSpPr>
          <p:nvPr>
            <p:ph type="dt" sz="half" idx="10"/>
          </p:nvPr>
        </p:nvSpPr>
        <p:spPr/>
        <p:txBody>
          <a:bodyPr/>
          <a:lstStyle/>
          <a:p>
            <a:fld id="{096DA19E-2B6C-1A46-9F06-F162EA3B3B53}" type="datetimeFigureOut">
              <a:rPr lang="nl-NL" smtClean="0"/>
              <a:t>5/16/16</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7AAB3AD-6426-4942-9EA4-5EDE586E7458}" type="slidenum">
              <a:rPr lang="nl-NL" smtClean="0"/>
              <a:t>‹#›</a:t>
            </a:fld>
            <a:endParaRPr lang="nl-NL" dirty="0"/>
          </a:p>
        </p:txBody>
      </p:sp>
    </p:spTree>
    <p:extLst>
      <p:ext uri="{BB962C8B-B14F-4D97-AF65-F5344CB8AC3E}">
        <p14:creationId xmlns:p14="http://schemas.microsoft.com/office/powerpoint/2010/main" val="1188615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x-none" smtClean="0"/>
              <a:t>Titelstijl van model bewerken</a:t>
            </a:r>
            <a:endParaRPr lang="nl-NL"/>
          </a:p>
        </p:txBody>
      </p:sp>
      <p:sp>
        <p:nvSpPr>
          <p:cNvPr id="3" name="Tijdelijke aanduiding voor verticale tekst 2"/>
          <p:cNvSpPr>
            <a:spLocks noGrp="1"/>
          </p:cNvSpPr>
          <p:nvPr>
            <p:ph type="body" orient="vert" idx="1"/>
          </p:nvPr>
        </p:nvSpPr>
        <p:spPr/>
        <p:txBody>
          <a:bodyPr vert="eaVert"/>
          <a:lstStyle/>
          <a:p>
            <a:pPr lvl="0"/>
            <a:r>
              <a:rPr lang="x-none" smtClean="0"/>
              <a:t>Klik om de tekststijl van het model te bewerken</a:t>
            </a:r>
          </a:p>
          <a:p>
            <a:pPr lvl="1"/>
            <a:r>
              <a:rPr lang="x-none" smtClean="0"/>
              <a:t>Tweede niveau</a:t>
            </a:r>
          </a:p>
          <a:p>
            <a:pPr lvl="2"/>
            <a:r>
              <a:rPr lang="x-none" smtClean="0"/>
              <a:t>Derde niveau</a:t>
            </a:r>
          </a:p>
          <a:p>
            <a:pPr lvl="3"/>
            <a:r>
              <a:rPr lang="x-none" smtClean="0"/>
              <a:t>Vierde niveau</a:t>
            </a:r>
          </a:p>
          <a:p>
            <a:pPr lvl="4"/>
            <a:r>
              <a:rPr lang="x-none" smtClean="0"/>
              <a:t>Vijfde niveau</a:t>
            </a:r>
            <a:endParaRPr lang="nl-NL"/>
          </a:p>
        </p:txBody>
      </p:sp>
      <p:sp>
        <p:nvSpPr>
          <p:cNvPr id="4" name="Tijdelijke aanduiding voor datum 3"/>
          <p:cNvSpPr>
            <a:spLocks noGrp="1"/>
          </p:cNvSpPr>
          <p:nvPr>
            <p:ph type="dt" sz="half" idx="10"/>
          </p:nvPr>
        </p:nvSpPr>
        <p:spPr/>
        <p:txBody>
          <a:bodyPr/>
          <a:lstStyle/>
          <a:p>
            <a:fld id="{096DA19E-2B6C-1A46-9F06-F162EA3B3B53}" type="datetimeFigureOut">
              <a:rPr lang="nl-NL" smtClean="0"/>
              <a:t>5/16/16</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7AAB3AD-6426-4942-9EA4-5EDE586E7458}" type="slidenum">
              <a:rPr lang="nl-NL" smtClean="0"/>
              <a:t>‹#›</a:t>
            </a:fld>
            <a:endParaRPr lang="nl-NL" dirty="0"/>
          </a:p>
        </p:txBody>
      </p:sp>
    </p:spTree>
    <p:extLst>
      <p:ext uri="{BB962C8B-B14F-4D97-AF65-F5344CB8AC3E}">
        <p14:creationId xmlns:p14="http://schemas.microsoft.com/office/powerpoint/2010/main" val="551182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x-none" smtClean="0"/>
              <a:t>Titelstijl van model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x-none" smtClean="0"/>
              <a:t>Klik om de tekststijl van het model te bewerken</a:t>
            </a:r>
          </a:p>
          <a:p>
            <a:pPr lvl="1"/>
            <a:r>
              <a:rPr lang="x-none" smtClean="0"/>
              <a:t>Tweede niveau</a:t>
            </a:r>
          </a:p>
          <a:p>
            <a:pPr lvl="2"/>
            <a:r>
              <a:rPr lang="x-none" smtClean="0"/>
              <a:t>Derde niveau</a:t>
            </a:r>
          </a:p>
          <a:p>
            <a:pPr lvl="3"/>
            <a:r>
              <a:rPr lang="x-none" smtClean="0"/>
              <a:t>Vierde niveau</a:t>
            </a:r>
          </a:p>
          <a:p>
            <a:pPr lvl="4"/>
            <a:r>
              <a:rPr lang="x-none" smtClean="0"/>
              <a:t>Vijfde niveau</a:t>
            </a:r>
            <a:endParaRPr lang="nl-NL"/>
          </a:p>
        </p:txBody>
      </p:sp>
      <p:sp>
        <p:nvSpPr>
          <p:cNvPr id="4" name="Tijdelijke aanduiding voor datum 3"/>
          <p:cNvSpPr>
            <a:spLocks noGrp="1"/>
          </p:cNvSpPr>
          <p:nvPr>
            <p:ph type="dt" sz="half" idx="10"/>
          </p:nvPr>
        </p:nvSpPr>
        <p:spPr/>
        <p:txBody>
          <a:bodyPr/>
          <a:lstStyle/>
          <a:p>
            <a:fld id="{096DA19E-2B6C-1A46-9F06-F162EA3B3B53}" type="datetimeFigureOut">
              <a:rPr lang="nl-NL" smtClean="0"/>
              <a:t>5/16/16</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7AAB3AD-6426-4942-9EA4-5EDE586E7458}" type="slidenum">
              <a:rPr lang="nl-NL" smtClean="0"/>
              <a:t>‹#›</a:t>
            </a:fld>
            <a:endParaRPr lang="nl-NL" dirty="0"/>
          </a:p>
        </p:txBody>
      </p:sp>
    </p:spTree>
    <p:extLst>
      <p:ext uri="{BB962C8B-B14F-4D97-AF65-F5344CB8AC3E}">
        <p14:creationId xmlns:p14="http://schemas.microsoft.com/office/powerpoint/2010/main" val="988198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x-none" smtClean="0"/>
              <a:t>Titelstijl van model bewerken</a:t>
            </a:r>
            <a:endParaRPr lang="nl-NL"/>
          </a:p>
        </p:txBody>
      </p:sp>
      <p:sp>
        <p:nvSpPr>
          <p:cNvPr id="3" name="Tijdelijke aanduiding voor inhoud 2"/>
          <p:cNvSpPr>
            <a:spLocks noGrp="1"/>
          </p:cNvSpPr>
          <p:nvPr>
            <p:ph idx="1"/>
          </p:nvPr>
        </p:nvSpPr>
        <p:spPr/>
        <p:txBody>
          <a:bodyPr/>
          <a:lstStyle/>
          <a:p>
            <a:pPr lvl="0"/>
            <a:r>
              <a:rPr lang="x-none" smtClean="0"/>
              <a:t>Klik om de tekststijl van het model te bewerken</a:t>
            </a:r>
          </a:p>
          <a:p>
            <a:pPr lvl="1"/>
            <a:r>
              <a:rPr lang="x-none" smtClean="0"/>
              <a:t>Tweede niveau</a:t>
            </a:r>
          </a:p>
          <a:p>
            <a:pPr lvl="2"/>
            <a:r>
              <a:rPr lang="x-none" smtClean="0"/>
              <a:t>Derde niveau</a:t>
            </a:r>
          </a:p>
          <a:p>
            <a:pPr lvl="3"/>
            <a:r>
              <a:rPr lang="x-none" smtClean="0"/>
              <a:t>Vierde niveau</a:t>
            </a:r>
          </a:p>
          <a:p>
            <a:pPr lvl="4"/>
            <a:r>
              <a:rPr lang="x-none" smtClean="0"/>
              <a:t>Vijfde niveau</a:t>
            </a:r>
            <a:endParaRPr lang="nl-NL"/>
          </a:p>
        </p:txBody>
      </p:sp>
      <p:sp>
        <p:nvSpPr>
          <p:cNvPr id="4" name="Tijdelijke aanduiding voor datum 3"/>
          <p:cNvSpPr>
            <a:spLocks noGrp="1"/>
          </p:cNvSpPr>
          <p:nvPr>
            <p:ph type="dt" sz="half" idx="10"/>
          </p:nvPr>
        </p:nvSpPr>
        <p:spPr/>
        <p:txBody>
          <a:bodyPr/>
          <a:lstStyle/>
          <a:p>
            <a:fld id="{096DA19E-2B6C-1A46-9F06-F162EA3B3B53}" type="datetimeFigureOut">
              <a:rPr lang="nl-NL" smtClean="0"/>
              <a:t>5/16/16</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7AAB3AD-6426-4942-9EA4-5EDE586E7458}" type="slidenum">
              <a:rPr lang="nl-NL" smtClean="0"/>
              <a:t>‹#›</a:t>
            </a:fld>
            <a:endParaRPr lang="nl-NL" dirty="0"/>
          </a:p>
        </p:txBody>
      </p:sp>
    </p:spTree>
    <p:extLst>
      <p:ext uri="{BB962C8B-B14F-4D97-AF65-F5344CB8AC3E}">
        <p14:creationId xmlns:p14="http://schemas.microsoft.com/office/powerpoint/2010/main" val="415160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x-none" smtClean="0"/>
              <a:t>Titelstijl van model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x-none" smtClean="0"/>
              <a:t>Klik om de tekststijl van het model te bewerken</a:t>
            </a:r>
          </a:p>
        </p:txBody>
      </p:sp>
      <p:sp>
        <p:nvSpPr>
          <p:cNvPr id="4" name="Tijdelijke aanduiding voor datum 3"/>
          <p:cNvSpPr>
            <a:spLocks noGrp="1"/>
          </p:cNvSpPr>
          <p:nvPr>
            <p:ph type="dt" sz="half" idx="10"/>
          </p:nvPr>
        </p:nvSpPr>
        <p:spPr/>
        <p:txBody>
          <a:bodyPr/>
          <a:lstStyle/>
          <a:p>
            <a:fld id="{096DA19E-2B6C-1A46-9F06-F162EA3B3B53}" type="datetimeFigureOut">
              <a:rPr lang="nl-NL" smtClean="0"/>
              <a:t>5/16/16</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7AAB3AD-6426-4942-9EA4-5EDE586E7458}" type="slidenum">
              <a:rPr lang="nl-NL" smtClean="0"/>
              <a:t>‹#›</a:t>
            </a:fld>
            <a:endParaRPr lang="nl-NL" dirty="0"/>
          </a:p>
        </p:txBody>
      </p:sp>
    </p:spTree>
    <p:extLst>
      <p:ext uri="{BB962C8B-B14F-4D97-AF65-F5344CB8AC3E}">
        <p14:creationId xmlns:p14="http://schemas.microsoft.com/office/powerpoint/2010/main" val="2479992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x-none" smtClean="0"/>
              <a:t>Titelstijl van model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Klik om de tekststijl van het model te bewerken</a:t>
            </a:r>
          </a:p>
          <a:p>
            <a:pPr lvl="1"/>
            <a:r>
              <a:rPr lang="x-none" smtClean="0"/>
              <a:t>Tweede niveau</a:t>
            </a:r>
          </a:p>
          <a:p>
            <a:pPr lvl="2"/>
            <a:r>
              <a:rPr lang="x-none" smtClean="0"/>
              <a:t>Derde niveau</a:t>
            </a:r>
          </a:p>
          <a:p>
            <a:pPr lvl="3"/>
            <a:r>
              <a:rPr lang="x-none" smtClean="0"/>
              <a:t>Vierde niveau</a:t>
            </a:r>
          </a:p>
          <a:p>
            <a:pPr lvl="4"/>
            <a:r>
              <a:rPr lang="x-none"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Klik om de tekststijl van het model te bewerken</a:t>
            </a:r>
          </a:p>
          <a:p>
            <a:pPr lvl="1"/>
            <a:r>
              <a:rPr lang="x-none" smtClean="0"/>
              <a:t>Tweede niveau</a:t>
            </a:r>
          </a:p>
          <a:p>
            <a:pPr lvl="2"/>
            <a:r>
              <a:rPr lang="x-none" smtClean="0"/>
              <a:t>Derde niveau</a:t>
            </a:r>
          </a:p>
          <a:p>
            <a:pPr lvl="3"/>
            <a:r>
              <a:rPr lang="x-none" smtClean="0"/>
              <a:t>Vierde niveau</a:t>
            </a:r>
          </a:p>
          <a:p>
            <a:pPr lvl="4"/>
            <a:r>
              <a:rPr lang="x-none" smtClean="0"/>
              <a:t>Vijfde niveau</a:t>
            </a:r>
            <a:endParaRPr lang="nl-NL"/>
          </a:p>
        </p:txBody>
      </p:sp>
      <p:sp>
        <p:nvSpPr>
          <p:cNvPr id="5" name="Tijdelijke aanduiding voor datum 4"/>
          <p:cNvSpPr>
            <a:spLocks noGrp="1"/>
          </p:cNvSpPr>
          <p:nvPr>
            <p:ph type="dt" sz="half" idx="10"/>
          </p:nvPr>
        </p:nvSpPr>
        <p:spPr/>
        <p:txBody>
          <a:bodyPr/>
          <a:lstStyle/>
          <a:p>
            <a:fld id="{096DA19E-2B6C-1A46-9F06-F162EA3B3B53}" type="datetimeFigureOut">
              <a:rPr lang="nl-NL" smtClean="0"/>
              <a:t>5/16/16</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7AAB3AD-6426-4942-9EA4-5EDE586E7458}" type="slidenum">
              <a:rPr lang="nl-NL" smtClean="0"/>
              <a:t>‹#›</a:t>
            </a:fld>
            <a:endParaRPr lang="nl-NL" dirty="0"/>
          </a:p>
        </p:txBody>
      </p:sp>
    </p:spTree>
    <p:extLst>
      <p:ext uri="{BB962C8B-B14F-4D97-AF65-F5344CB8AC3E}">
        <p14:creationId xmlns:p14="http://schemas.microsoft.com/office/powerpoint/2010/main" val="68859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x-none" smtClean="0"/>
              <a:t>Titelstijl van model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Klik om de tekststijl van het model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Klik om de tekststijl van het model te bewerken</a:t>
            </a:r>
          </a:p>
          <a:p>
            <a:pPr lvl="1"/>
            <a:r>
              <a:rPr lang="x-none" smtClean="0"/>
              <a:t>Tweede niveau</a:t>
            </a:r>
          </a:p>
          <a:p>
            <a:pPr lvl="2"/>
            <a:r>
              <a:rPr lang="x-none" smtClean="0"/>
              <a:t>Derde niveau</a:t>
            </a:r>
          </a:p>
          <a:p>
            <a:pPr lvl="3"/>
            <a:r>
              <a:rPr lang="x-none" smtClean="0"/>
              <a:t>Vierde niveau</a:t>
            </a:r>
          </a:p>
          <a:p>
            <a:pPr lvl="4"/>
            <a:r>
              <a:rPr lang="x-none"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Klik om de tekststijl van het model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Klik om de tekststijl van het model te bewerken</a:t>
            </a:r>
          </a:p>
          <a:p>
            <a:pPr lvl="1"/>
            <a:r>
              <a:rPr lang="x-none" smtClean="0"/>
              <a:t>Tweede niveau</a:t>
            </a:r>
          </a:p>
          <a:p>
            <a:pPr lvl="2"/>
            <a:r>
              <a:rPr lang="x-none" smtClean="0"/>
              <a:t>Derde niveau</a:t>
            </a:r>
          </a:p>
          <a:p>
            <a:pPr lvl="3"/>
            <a:r>
              <a:rPr lang="x-none" smtClean="0"/>
              <a:t>Vierde niveau</a:t>
            </a:r>
          </a:p>
          <a:p>
            <a:pPr lvl="4"/>
            <a:r>
              <a:rPr lang="x-none" smtClean="0"/>
              <a:t>Vijfde niveau</a:t>
            </a:r>
            <a:endParaRPr lang="nl-NL"/>
          </a:p>
        </p:txBody>
      </p:sp>
      <p:sp>
        <p:nvSpPr>
          <p:cNvPr id="7" name="Tijdelijke aanduiding voor datum 6"/>
          <p:cNvSpPr>
            <a:spLocks noGrp="1"/>
          </p:cNvSpPr>
          <p:nvPr>
            <p:ph type="dt" sz="half" idx="10"/>
          </p:nvPr>
        </p:nvSpPr>
        <p:spPr/>
        <p:txBody>
          <a:bodyPr/>
          <a:lstStyle/>
          <a:p>
            <a:fld id="{096DA19E-2B6C-1A46-9F06-F162EA3B3B53}" type="datetimeFigureOut">
              <a:rPr lang="nl-NL" smtClean="0"/>
              <a:t>5/16/16</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97AAB3AD-6426-4942-9EA4-5EDE586E7458}" type="slidenum">
              <a:rPr lang="nl-NL" smtClean="0"/>
              <a:t>‹#›</a:t>
            </a:fld>
            <a:endParaRPr lang="nl-NL" dirty="0"/>
          </a:p>
        </p:txBody>
      </p:sp>
    </p:spTree>
    <p:extLst>
      <p:ext uri="{BB962C8B-B14F-4D97-AF65-F5344CB8AC3E}">
        <p14:creationId xmlns:p14="http://schemas.microsoft.com/office/powerpoint/2010/main" val="21787086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x-none" smtClean="0"/>
              <a:t>Titelstijl van model bewerken</a:t>
            </a:r>
            <a:endParaRPr lang="nl-NL"/>
          </a:p>
        </p:txBody>
      </p:sp>
      <p:sp>
        <p:nvSpPr>
          <p:cNvPr id="3" name="Tijdelijke aanduiding voor datum 2"/>
          <p:cNvSpPr>
            <a:spLocks noGrp="1"/>
          </p:cNvSpPr>
          <p:nvPr>
            <p:ph type="dt" sz="half" idx="10"/>
          </p:nvPr>
        </p:nvSpPr>
        <p:spPr/>
        <p:txBody>
          <a:bodyPr/>
          <a:lstStyle/>
          <a:p>
            <a:fld id="{096DA19E-2B6C-1A46-9F06-F162EA3B3B53}" type="datetimeFigureOut">
              <a:rPr lang="nl-NL" smtClean="0"/>
              <a:t>5/16/16</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97AAB3AD-6426-4942-9EA4-5EDE586E7458}" type="slidenum">
              <a:rPr lang="nl-NL" smtClean="0"/>
              <a:t>‹#›</a:t>
            </a:fld>
            <a:endParaRPr lang="nl-NL" dirty="0"/>
          </a:p>
        </p:txBody>
      </p:sp>
    </p:spTree>
    <p:extLst>
      <p:ext uri="{BB962C8B-B14F-4D97-AF65-F5344CB8AC3E}">
        <p14:creationId xmlns:p14="http://schemas.microsoft.com/office/powerpoint/2010/main" val="28235318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096DA19E-2B6C-1A46-9F06-F162EA3B3B53}" type="datetimeFigureOut">
              <a:rPr lang="nl-NL" smtClean="0"/>
              <a:t>5/16/16</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97AAB3AD-6426-4942-9EA4-5EDE586E7458}" type="slidenum">
              <a:rPr lang="nl-NL" smtClean="0"/>
              <a:t>‹#›</a:t>
            </a:fld>
            <a:endParaRPr lang="nl-NL" dirty="0"/>
          </a:p>
        </p:txBody>
      </p:sp>
    </p:spTree>
    <p:extLst>
      <p:ext uri="{BB962C8B-B14F-4D97-AF65-F5344CB8AC3E}">
        <p14:creationId xmlns:p14="http://schemas.microsoft.com/office/powerpoint/2010/main" val="2664659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x-none" smtClean="0"/>
              <a:t>Titelstijl van model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x-none" smtClean="0"/>
              <a:t>Klik om de tekststijl van het model te bewerken</a:t>
            </a:r>
          </a:p>
          <a:p>
            <a:pPr lvl="1"/>
            <a:r>
              <a:rPr lang="x-none" smtClean="0"/>
              <a:t>Tweede niveau</a:t>
            </a:r>
          </a:p>
          <a:p>
            <a:pPr lvl="2"/>
            <a:r>
              <a:rPr lang="x-none" smtClean="0"/>
              <a:t>Derde niveau</a:t>
            </a:r>
          </a:p>
          <a:p>
            <a:pPr lvl="3"/>
            <a:r>
              <a:rPr lang="x-none" smtClean="0"/>
              <a:t>Vierde niveau</a:t>
            </a:r>
          </a:p>
          <a:p>
            <a:pPr lvl="4"/>
            <a:r>
              <a:rPr lang="x-none"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Klik om de tekststijl van het model te bewerken</a:t>
            </a:r>
          </a:p>
        </p:txBody>
      </p:sp>
      <p:sp>
        <p:nvSpPr>
          <p:cNvPr id="5" name="Tijdelijke aanduiding voor datum 4"/>
          <p:cNvSpPr>
            <a:spLocks noGrp="1"/>
          </p:cNvSpPr>
          <p:nvPr>
            <p:ph type="dt" sz="half" idx="10"/>
          </p:nvPr>
        </p:nvSpPr>
        <p:spPr/>
        <p:txBody>
          <a:bodyPr/>
          <a:lstStyle/>
          <a:p>
            <a:fld id="{096DA19E-2B6C-1A46-9F06-F162EA3B3B53}" type="datetimeFigureOut">
              <a:rPr lang="nl-NL" smtClean="0"/>
              <a:t>5/16/16</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7AAB3AD-6426-4942-9EA4-5EDE586E7458}" type="slidenum">
              <a:rPr lang="nl-NL" smtClean="0"/>
              <a:t>‹#›</a:t>
            </a:fld>
            <a:endParaRPr lang="nl-NL" dirty="0"/>
          </a:p>
        </p:txBody>
      </p:sp>
    </p:spTree>
    <p:extLst>
      <p:ext uri="{BB962C8B-B14F-4D97-AF65-F5344CB8AC3E}">
        <p14:creationId xmlns:p14="http://schemas.microsoft.com/office/powerpoint/2010/main" val="1029873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x-none" smtClean="0"/>
              <a:t>Titelstijl van model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Klik om de tekststijl van het model te bewerken</a:t>
            </a:r>
          </a:p>
        </p:txBody>
      </p:sp>
      <p:sp>
        <p:nvSpPr>
          <p:cNvPr id="5" name="Tijdelijke aanduiding voor datum 4"/>
          <p:cNvSpPr>
            <a:spLocks noGrp="1"/>
          </p:cNvSpPr>
          <p:nvPr>
            <p:ph type="dt" sz="half" idx="10"/>
          </p:nvPr>
        </p:nvSpPr>
        <p:spPr/>
        <p:txBody>
          <a:bodyPr/>
          <a:lstStyle/>
          <a:p>
            <a:fld id="{096DA19E-2B6C-1A46-9F06-F162EA3B3B53}" type="datetimeFigureOut">
              <a:rPr lang="nl-NL" smtClean="0"/>
              <a:t>5/16/16</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7AAB3AD-6426-4942-9EA4-5EDE586E7458}" type="slidenum">
              <a:rPr lang="nl-NL" smtClean="0"/>
              <a:t>‹#›</a:t>
            </a:fld>
            <a:endParaRPr lang="nl-NL" dirty="0"/>
          </a:p>
        </p:txBody>
      </p:sp>
    </p:spTree>
    <p:extLst>
      <p:ext uri="{BB962C8B-B14F-4D97-AF65-F5344CB8AC3E}">
        <p14:creationId xmlns:p14="http://schemas.microsoft.com/office/powerpoint/2010/main" val="23671624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x-none" smtClean="0"/>
              <a:t>Titelstijl van model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x-none" smtClean="0"/>
              <a:t>Klik om de tekststijl van het model te bewerken</a:t>
            </a:r>
          </a:p>
          <a:p>
            <a:pPr lvl="1"/>
            <a:r>
              <a:rPr lang="x-none" smtClean="0"/>
              <a:t>Tweede niveau</a:t>
            </a:r>
          </a:p>
          <a:p>
            <a:pPr lvl="2"/>
            <a:r>
              <a:rPr lang="x-none" smtClean="0"/>
              <a:t>Derde niveau</a:t>
            </a:r>
          </a:p>
          <a:p>
            <a:pPr lvl="3"/>
            <a:r>
              <a:rPr lang="x-none" smtClean="0"/>
              <a:t>Vierde niveau</a:t>
            </a:r>
          </a:p>
          <a:p>
            <a:pPr lvl="4"/>
            <a:r>
              <a:rPr lang="x-none"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6DA19E-2B6C-1A46-9F06-F162EA3B3B53}" type="datetimeFigureOut">
              <a:rPr lang="nl-NL" smtClean="0"/>
              <a:t>5/16/16</a:t>
            </a:fld>
            <a:endParaRPr lang="nl-NL" dirty="0"/>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AAB3AD-6426-4942-9EA4-5EDE586E7458}" type="slidenum">
              <a:rPr lang="nl-NL" smtClean="0"/>
              <a:t>‹#›</a:t>
            </a:fld>
            <a:endParaRPr lang="nl-NL" dirty="0"/>
          </a:p>
        </p:txBody>
      </p:sp>
    </p:spTree>
    <p:extLst>
      <p:ext uri="{BB962C8B-B14F-4D97-AF65-F5344CB8AC3E}">
        <p14:creationId xmlns:p14="http://schemas.microsoft.com/office/powerpoint/2010/main" val="26905172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2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2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5" Type="http://schemas.openxmlformats.org/officeDocument/2006/relationships/image" Target="../media/image32.png"/><Relationship Id="rId6" Type="http://schemas.openxmlformats.org/officeDocument/2006/relationships/image" Target="../media/image33.png"/><Relationship Id="rId7" Type="http://schemas.openxmlformats.org/officeDocument/2006/relationships/image" Target="../media/image34.jpeg"/><Relationship Id="rId8" Type="http://schemas.openxmlformats.org/officeDocument/2006/relationships/image" Target="../media/image35.png"/><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38.png"/><Relationship Id="rId5" Type="http://schemas.openxmlformats.org/officeDocument/2006/relationships/image" Target="../media/image39.png"/><Relationship Id="rId6" Type="http://schemas.openxmlformats.org/officeDocument/2006/relationships/image" Target="../media/image40.png"/><Relationship Id="rId7" Type="http://schemas.openxmlformats.org/officeDocument/2006/relationships/image" Target="../media/image41.png"/><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2.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5.jpeg"/><Relationship Id="rId7" Type="http://schemas.openxmlformats.org/officeDocument/2006/relationships/image" Target="../media/image6.jpeg"/><Relationship Id="rId8" Type="http://schemas.openxmlformats.org/officeDocument/2006/relationships/image" Target="../media/image7.png"/><Relationship Id="rId9" Type="http://schemas.openxmlformats.org/officeDocument/2006/relationships/image" Target="../media/image8.png"/><Relationship Id="rId10" Type="http://schemas.openxmlformats.org/officeDocument/2006/relationships/image" Target="../media/image9.pn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3.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44.png"/></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4" Type="http://schemas.openxmlformats.org/officeDocument/2006/relationships/image" Target="../media/image46.png"/><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47.png"/></Relationships>
</file>

<file path=ppt/slides/_rels/slide28.xml.rels><?xml version="1.0" encoding="UTF-8" standalone="yes"?>
<Relationships xmlns="http://schemas.openxmlformats.org/package/2006/relationships"><Relationship Id="rId3" Type="http://schemas.openxmlformats.org/officeDocument/2006/relationships/image" Target="../media/image48.png"/><Relationship Id="rId4" Type="http://schemas.openxmlformats.org/officeDocument/2006/relationships/image" Target="../media/image49.png"/><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5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51.png"/><Relationship Id="rId4" Type="http://schemas.openxmlformats.org/officeDocument/2006/relationships/image" Target="../media/image52.png"/><Relationship Id="rId5" Type="http://schemas.openxmlformats.org/officeDocument/2006/relationships/image" Target="../media/image53.png"/><Relationship Id="rId6" Type="http://schemas.openxmlformats.org/officeDocument/2006/relationships/image" Target="../media/image54.png"/><Relationship Id="rId7" Type="http://schemas.openxmlformats.org/officeDocument/2006/relationships/image" Target="../media/image55.png"/><Relationship Id="rId8" Type="http://schemas.openxmlformats.org/officeDocument/2006/relationships/image" Target="../media/image56.png"/><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33.xml.rels><?xml version="1.0" encoding="UTF-8" standalone="yes"?>
<Relationships xmlns="http://schemas.openxmlformats.org/package/2006/relationships"><Relationship Id="rId3" Type="http://schemas.openxmlformats.org/officeDocument/2006/relationships/image" Target="../media/image57.jpeg"/><Relationship Id="rId4" Type="http://schemas.openxmlformats.org/officeDocument/2006/relationships/image" Target="../media/image58.png"/><Relationship Id="rId1" Type="http://schemas.openxmlformats.org/officeDocument/2006/relationships/slideLayout" Target="../slideLayouts/slideLayout7.xml"/><Relationship Id="rId2" Type="http://schemas.openxmlformats.org/officeDocument/2006/relationships/notesSlide" Target="../notesSlides/notesSlide25.xml"/></Relationships>
</file>

<file path=ppt/slides/_rels/slide34.xml.rels><?xml version="1.0" encoding="UTF-8" standalone="yes"?>
<Relationships xmlns="http://schemas.openxmlformats.org/package/2006/relationships"><Relationship Id="rId3" Type="http://schemas.openxmlformats.org/officeDocument/2006/relationships/image" Target="../media/image57.jpeg"/><Relationship Id="rId4" Type="http://schemas.openxmlformats.org/officeDocument/2006/relationships/image" Target="../media/image59.png"/><Relationship Id="rId1" Type="http://schemas.openxmlformats.org/officeDocument/2006/relationships/slideLayout" Target="../slideLayouts/slideLayout7.xml"/><Relationship Id="rId2" Type="http://schemas.openxmlformats.org/officeDocument/2006/relationships/notesSlide" Target="../notesSlides/notesSlide2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 Id="rId3" Type="http://schemas.openxmlformats.org/officeDocument/2006/relationships/image" Target="../media/image6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2.png"/></Relationships>
</file>

<file path=ppt/slides/_rels/slide38.xml.rels><?xml version="1.0" encoding="UTF-8" standalone="yes"?>
<Relationships xmlns="http://schemas.openxmlformats.org/package/2006/relationships"><Relationship Id="rId3" Type="http://schemas.openxmlformats.org/officeDocument/2006/relationships/hyperlink" Target="http://www.globalharmonization.net/user/register" TargetMode="External"/><Relationship Id="rId4" Type="http://schemas.openxmlformats.org/officeDocument/2006/relationships/hyperlink" Target="mailto:Info@globalharmonization.net" TargetMode="External"/><Relationship Id="rId1" Type="http://schemas.openxmlformats.org/officeDocument/2006/relationships/slideLayout" Target="../slideLayouts/slideLayout7.xml"/><Relationship Id="rId2" Type="http://schemas.openxmlformats.org/officeDocument/2006/relationships/hyperlink" Target="http://www.globalharmonization.net"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pn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 Id="rId6" Type="http://schemas.openxmlformats.org/officeDocument/2006/relationships/image" Target="../media/image21.png"/><Relationship Id="rId1" Type="http://schemas.openxmlformats.org/officeDocument/2006/relationships/slideLayout" Target="../slideLayouts/slideLayout7.xml"/><Relationship Id="rId2"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5.png"/><Relationship Id="rId1" Type="http://schemas.openxmlformats.org/officeDocument/2006/relationships/slideLayout" Target="../slideLayouts/slideLayout7.xml"/><Relationship Id="rId2" Type="http://schemas.openxmlformats.org/officeDocument/2006/relationships/image" Target="../media/image2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eperen 4"/>
          <p:cNvGrpSpPr/>
          <p:nvPr/>
        </p:nvGrpSpPr>
        <p:grpSpPr>
          <a:xfrm>
            <a:off x="238125" y="2535446"/>
            <a:ext cx="8794750" cy="3633768"/>
            <a:chOff x="645675" y="1438256"/>
            <a:chExt cx="7852650" cy="3633768"/>
          </a:xfrm>
        </p:grpSpPr>
        <p:sp>
          <p:nvSpPr>
            <p:cNvPr id="2" name="Tekstvak 1"/>
            <p:cNvSpPr txBox="1"/>
            <p:nvPr/>
          </p:nvSpPr>
          <p:spPr>
            <a:xfrm>
              <a:off x="645675" y="1438256"/>
              <a:ext cx="7852650" cy="1477328"/>
            </a:xfrm>
            <a:prstGeom prst="rect">
              <a:avLst/>
            </a:prstGeom>
            <a:noFill/>
          </p:spPr>
          <p:txBody>
            <a:bodyPr wrap="square" rtlCol="0">
              <a:spAutoFit/>
            </a:bodyPr>
            <a:lstStyle/>
            <a:p>
              <a:pPr algn="ctr"/>
              <a:r>
                <a:rPr lang="nl-NL" sz="3600" dirty="0">
                  <a:solidFill>
                    <a:srgbClr val="008000"/>
                  </a:solidFill>
                  <a:ea typeface="+mj-ea"/>
                  <a:cs typeface="+mj-cs"/>
                </a:rPr>
                <a:t>Food Safety Regulations Based on Science</a:t>
              </a:r>
              <a:br>
                <a:rPr lang="nl-NL" sz="3600" dirty="0">
                  <a:solidFill>
                    <a:srgbClr val="008000"/>
                  </a:solidFill>
                  <a:ea typeface="+mj-ea"/>
                  <a:cs typeface="+mj-cs"/>
                </a:rPr>
              </a:br>
              <a:endParaRPr lang="nl-NL" dirty="0"/>
            </a:p>
          </p:txBody>
        </p:sp>
        <p:sp>
          <p:nvSpPr>
            <p:cNvPr id="3" name="Tekstvak 2"/>
            <p:cNvSpPr txBox="1"/>
            <p:nvPr/>
          </p:nvSpPr>
          <p:spPr>
            <a:xfrm>
              <a:off x="839281" y="2776011"/>
              <a:ext cx="7465438" cy="2296013"/>
            </a:xfrm>
            <a:prstGeom prst="rect">
              <a:avLst/>
            </a:prstGeom>
            <a:noFill/>
          </p:spPr>
          <p:txBody>
            <a:bodyPr wrap="square" rtlCol="0">
              <a:spAutoFit/>
            </a:bodyPr>
            <a:lstStyle/>
            <a:p>
              <a:pPr lvl="0" algn="ctr">
                <a:spcBef>
                  <a:spcPct val="20000"/>
                </a:spcBef>
              </a:pPr>
              <a:r>
                <a:rPr lang="nl-NL" sz="2800" b="1" dirty="0">
                  <a:solidFill>
                    <a:srgbClr val="008000"/>
                  </a:solidFill>
                </a:rPr>
                <a:t>Presenter Name</a:t>
              </a:r>
            </a:p>
            <a:p>
              <a:pPr lvl="0" algn="ctr">
                <a:spcBef>
                  <a:spcPct val="20000"/>
                </a:spcBef>
              </a:pPr>
              <a:r>
                <a:rPr lang="nl-NL" sz="2400" dirty="0">
                  <a:solidFill>
                    <a:srgbClr val="008000"/>
                  </a:solidFill>
                </a:rPr>
                <a:t>Affiliation</a:t>
              </a:r>
            </a:p>
            <a:p>
              <a:pPr lvl="0" algn="ctr">
                <a:spcBef>
                  <a:spcPct val="20000"/>
                </a:spcBef>
              </a:pPr>
              <a:r>
                <a:rPr lang="nl-NL" sz="2400" dirty="0">
                  <a:solidFill>
                    <a:srgbClr val="008000"/>
                  </a:solidFill>
                </a:rPr>
                <a:t>and </a:t>
              </a:r>
            </a:p>
            <a:p>
              <a:pPr lvl="0" algn="ctr">
                <a:spcBef>
                  <a:spcPct val="20000"/>
                </a:spcBef>
              </a:pPr>
              <a:r>
                <a:rPr lang="nl-NL" sz="2400" dirty="0">
                  <a:solidFill>
                    <a:srgbClr val="008000"/>
                  </a:solidFill>
                </a:rPr>
                <a:t>Global Harmonization Initiative (GHI) </a:t>
              </a:r>
            </a:p>
            <a:p>
              <a:pPr lvl="0" algn="ctr">
                <a:spcBef>
                  <a:spcPct val="20000"/>
                </a:spcBef>
              </a:pPr>
              <a:r>
                <a:rPr lang="nl-NL" sz="2400" dirty="0">
                  <a:solidFill>
                    <a:srgbClr val="008000"/>
                  </a:solidFill>
                </a:rPr>
                <a:t>Ambassador for [country]</a:t>
              </a:r>
            </a:p>
          </p:txBody>
        </p:sp>
      </p:grpSp>
      <p:pic>
        <p:nvPicPr>
          <p:cNvPr id="4" name="Picture 3" descr="GHIupdatedLG-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1575" y="419100"/>
            <a:ext cx="4670425" cy="1958941"/>
          </a:xfrm>
          <a:prstGeom prst="rect">
            <a:avLst/>
          </a:prstGeom>
        </p:spPr>
      </p:pic>
    </p:spTree>
    <p:extLst>
      <p:ext uri="{BB962C8B-B14F-4D97-AF65-F5344CB8AC3E}">
        <p14:creationId xmlns:p14="http://schemas.microsoft.com/office/powerpoint/2010/main" val="148700996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110653" y="378374"/>
            <a:ext cx="2333482" cy="2311795"/>
          </a:xfrm>
          <a:prstGeom prst="rect">
            <a:avLst/>
          </a:prstGeom>
        </p:spPr>
      </p:pic>
      <p:sp>
        <p:nvSpPr>
          <p:cNvPr id="7" name="Rechthoek 6"/>
          <p:cNvSpPr/>
          <p:nvPr/>
        </p:nvSpPr>
        <p:spPr>
          <a:xfrm>
            <a:off x="349250" y="2915335"/>
            <a:ext cx="8445500" cy="2369880"/>
          </a:xfrm>
          <a:prstGeom prst="rect">
            <a:avLst/>
          </a:prstGeom>
        </p:spPr>
        <p:txBody>
          <a:bodyPr wrap="square">
            <a:spAutoFit/>
          </a:bodyPr>
          <a:lstStyle/>
          <a:p>
            <a:pPr algn="ctr"/>
            <a:r>
              <a:rPr lang="en-GB" sz="2800" b="1">
                <a:solidFill>
                  <a:srgbClr val="800000"/>
                </a:solidFill>
              </a:rPr>
              <a:t>Coffee Consumption and the Risk of Colorectal Cancer</a:t>
            </a:r>
          </a:p>
          <a:p>
            <a:pPr algn="ctr"/>
            <a:r>
              <a:rPr lang="en-GB" sz="2000" i="1">
                <a:solidFill>
                  <a:srgbClr val="800000"/>
                </a:solidFill>
              </a:rPr>
              <a:t>Stephanie L. Schmit, Hedy S. Rennert, Gad Rennert, and Stephen B. Gruber</a:t>
            </a:r>
          </a:p>
          <a:p>
            <a:endParaRPr lang="en-GB" sz="2400" b="1">
              <a:solidFill>
                <a:srgbClr val="800000"/>
              </a:solidFill>
            </a:endParaRPr>
          </a:p>
          <a:p>
            <a:pPr algn="ctr"/>
            <a:r>
              <a:rPr lang="en-GB" sz="2800" b="1">
                <a:solidFill>
                  <a:srgbClr val="800000"/>
                </a:solidFill>
              </a:rPr>
              <a:t>Conclusion</a:t>
            </a:r>
            <a:endParaRPr lang="en-GB" sz="2800">
              <a:solidFill>
                <a:srgbClr val="800000"/>
              </a:solidFill>
            </a:endParaRPr>
          </a:p>
          <a:p>
            <a:r>
              <a:rPr lang="en-GB" sz="2400">
                <a:solidFill>
                  <a:srgbClr val="800000"/>
                </a:solidFill>
              </a:rPr>
              <a:t>Coffee consumption may be</a:t>
            </a:r>
            <a:r>
              <a:rPr lang="en-GB" sz="2400" b="1" u="sng">
                <a:solidFill>
                  <a:srgbClr val="008000"/>
                </a:solidFill>
              </a:rPr>
              <a:t> inversely associated with risk</a:t>
            </a:r>
            <a:r>
              <a:rPr lang="en-GB" sz="2400">
                <a:solidFill>
                  <a:srgbClr val="800000"/>
                </a:solidFill>
              </a:rPr>
              <a:t> of colorectal cancer in a dose–response manner.</a:t>
            </a:r>
          </a:p>
        </p:txBody>
      </p:sp>
    </p:spTree>
    <p:extLst>
      <p:ext uri="{BB962C8B-B14F-4D97-AF65-F5344CB8AC3E}">
        <p14:creationId xmlns:p14="http://schemas.microsoft.com/office/powerpoint/2010/main" val="244984705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285750" y="4353342"/>
            <a:ext cx="8524875" cy="2123658"/>
          </a:xfrm>
          <a:prstGeom prst="rect">
            <a:avLst/>
          </a:prstGeom>
        </p:spPr>
        <p:txBody>
          <a:bodyPr wrap="square">
            <a:spAutoFit/>
          </a:bodyPr>
          <a:lstStyle/>
          <a:p>
            <a:r>
              <a:rPr lang="en-GB" sz="3600" b="1">
                <a:solidFill>
                  <a:srgbClr val="EF3424"/>
                </a:solidFill>
                <a:latin typeface=""/>
              </a:rPr>
              <a:t>Conclusions</a:t>
            </a:r>
          </a:p>
          <a:p>
            <a:r>
              <a:rPr lang="en-GB" sz="2400">
                <a:solidFill>
                  <a:srgbClr val="984807"/>
                </a:solidFill>
                <a:latin typeface=""/>
              </a:rPr>
              <a:t>Overall, results of this comprehensive review show that the health benefits (or null effects) clearly outweigh the risks of moderate coffee consumption in adult consumers for the majority of health outcomes considered........</a:t>
            </a:r>
            <a:endParaRPr lang="en-GB" sz="2400">
              <a:solidFill>
                <a:srgbClr val="984807"/>
              </a:solidFill>
            </a:endParaRPr>
          </a:p>
        </p:txBody>
      </p:sp>
      <p:sp>
        <p:nvSpPr>
          <p:cNvPr id="4" name="Tekstvak 3"/>
          <p:cNvSpPr txBox="1"/>
          <p:nvPr/>
        </p:nvSpPr>
        <p:spPr>
          <a:xfrm>
            <a:off x="285750" y="2524125"/>
            <a:ext cx="8524875" cy="1723549"/>
          </a:xfrm>
          <a:prstGeom prst="rect">
            <a:avLst/>
          </a:prstGeom>
          <a:noFill/>
        </p:spPr>
        <p:txBody>
          <a:bodyPr wrap="square" rtlCol="0">
            <a:spAutoFit/>
          </a:bodyPr>
          <a:lstStyle/>
          <a:p>
            <a:r>
              <a:rPr lang="en-GB" sz="2400" b="1">
                <a:solidFill>
                  <a:schemeClr val="accent6">
                    <a:lumMod val="50000"/>
                  </a:schemeClr>
                </a:solidFill>
              </a:rPr>
              <a:t>A Comprehensive Overview of the Risks and Benefits of Coffee Consumption </a:t>
            </a:r>
            <a:r>
              <a:rPr lang="en-GB" sz="2400" i="1">
                <a:solidFill>
                  <a:schemeClr val="accent6">
                    <a:lumMod val="50000"/>
                  </a:schemeClr>
                </a:solidFill>
              </a:rPr>
              <a:t>by L. Kirsty Pourshahidi, Luciano Navarini, Marino Petracco, and J.J. Strain</a:t>
            </a:r>
            <a:endParaRPr lang="en-GB" sz="2400">
              <a:solidFill>
                <a:schemeClr val="accent6">
                  <a:lumMod val="50000"/>
                </a:schemeClr>
              </a:solidFill>
            </a:endParaRPr>
          </a:p>
          <a:p>
            <a:endParaRPr lang="en-GB" sz="1000" i="1">
              <a:solidFill>
                <a:schemeClr val="accent6">
                  <a:lumMod val="50000"/>
                </a:schemeClr>
              </a:solidFill>
            </a:endParaRPr>
          </a:p>
          <a:p>
            <a:r>
              <a:rPr lang="en-GB" sz="2400" b="1">
                <a:solidFill>
                  <a:schemeClr val="accent6">
                    <a:lumMod val="50000"/>
                  </a:schemeClr>
                </a:solidFill>
              </a:rPr>
              <a:t>Investigation of </a:t>
            </a:r>
            <a:r>
              <a:rPr lang="is-IS" sz="2400" b="1">
                <a:solidFill>
                  <a:schemeClr val="accent6">
                    <a:lumMod val="50000"/>
                  </a:schemeClr>
                </a:solidFill>
              </a:rPr>
              <a:t> 1277 studies (1970-2015)</a:t>
            </a:r>
            <a:endParaRPr lang="en-GB" i="1">
              <a:solidFill>
                <a:schemeClr val="accent6">
                  <a:lumMod val="50000"/>
                </a:schemeClr>
              </a:solidFill>
            </a:endParaRPr>
          </a:p>
        </p:txBody>
      </p:sp>
      <p:pic>
        <p:nvPicPr>
          <p:cNvPr id="5" name="Afbeelding 4"/>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110653" y="378374"/>
            <a:ext cx="2333482" cy="2311795"/>
          </a:xfrm>
          <a:prstGeom prst="rect">
            <a:avLst/>
          </a:prstGeom>
        </p:spPr>
      </p:pic>
    </p:spTree>
    <p:extLst>
      <p:ext uri="{BB962C8B-B14F-4D97-AF65-F5344CB8AC3E}">
        <p14:creationId xmlns:p14="http://schemas.microsoft.com/office/powerpoint/2010/main" val="18345539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816048" y="1813173"/>
            <a:ext cx="7511904" cy="3231654"/>
          </a:xfrm>
          <a:prstGeom prst="rect">
            <a:avLst/>
          </a:prstGeom>
          <a:noFill/>
        </p:spPr>
        <p:txBody>
          <a:bodyPr wrap="square" rtlCol="0">
            <a:spAutoFit/>
          </a:bodyPr>
          <a:lstStyle/>
          <a:p>
            <a:pPr algn="ctr"/>
            <a:r>
              <a:rPr lang="nl-NL" sz="3600" b="1">
                <a:solidFill>
                  <a:srgbClr val="0000FF"/>
                </a:solidFill>
              </a:rPr>
              <a:t>Differences in regulations</a:t>
            </a:r>
          </a:p>
          <a:p>
            <a:endParaRPr lang="nl-NL" sz="2800">
              <a:solidFill>
                <a:srgbClr val="0000FF"/>
              </a:solidFill>
            </a:endParaRPr>
          </a:p>
          <a:p>
            <a:pPr marL="285750" indent="-285750">
              <a:buFont typeface="Arial"/>
              <a:buChar char="•"/>
            </a:pPr>
            <a:r>
              <a:rPr lang="nl-NL" sz="2800">
                <a:solidFill>
                  <a:srgbClr val="0000FF"/>
                </a:solidFill>
              </a:rPr>
              <a:t>result in needless destruction of healthy food in a world where a billion people have very little or no food</a:t>
            </a:r>
          </a:p>
          <a:p>
            <a:endParaRPr lang="nl-NL" sz="2800">
              <a:solidFill>
                <a:srgbClr val="0000FF"/>
              </a:solidFill>
            </a:endParaRPr>
          </a:p>
          <a:p>
            <a:pPr marL="285750" indent="-285750">
              <a:buFont typeface="Arial"/>
              <a:buChar char="•"/>
            </a:pPr>
            <a:r>
              <a:rPr lang="nl-NL" sz="2800">
                <a:solidFill>
                  <a:srgbClr val="0000FF"/>
                </a:solidFill>
              </a:rPr>
              <a:t>hamper international trade and innovation</a:t>
            </a:r>
          </a:p>
        </p:txBody>
      </p:sp>
    </p:spTree>
    <p:extLst>
      <p:ext uri="{BB962C8B-B14F-4D97-AF65-F5344CB8AC3E}">
        <p14:creationId xmlns:p14="http://schemas.microsoft.com/office/powerpoint/2010/main" val="37799634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816048" y="1105287"/>
            <a:ext cx="7511904" cy="4647427"/>
          </a:xfrm>
          <a:prstGeom prst="rect">
            <a:avLst/>
          </a:prstGeom>
          <a:noFill/>
        </p:spPr>
        <p:txBody>
          <a:bodyPr wrap="square" rtlCol="0">
            <a:spAutoFit/>
          </a:bodyPr>
          <a:lstStyle/>
          <a:p>
            <a:r>
              <a:rPr lang="nl-NL" sz="3600" b="1" dirty="0" smtClean="0">
                <a:solidFill>
                  <a:srgbClr val="660066"/>
                </a:solidFill>
              </a:rPr>
              <a:t>The making of food safety </a:t>
            </a:r>
            <a:r>
              <a:rPr lang="nl-NL" sz="3600" b="1" dirty="0" err="1" smtClean="0">
                <a:solidFill>
                  <a:srgbClr val="660066"/>
                </a:solidFill>
              </a:rPr>
              <a:t>regulations</a:t>
            </a:r>
            <a:endParaRPr lang="nl-NL" sz="3600" b="1" dirty="0" smtClean="0">
              <a:solidFill>
                <a:srgbClr val="660066"/>
              </a:solidFill>
            </a:endParaRPr>
          </a:p>
          <a:p>
            <a:endParaRPr lang="nl-NL" sz="3600" b="1" dirty="0">
              <a:solidFill>
                <a:srgbClr val="660066"/>
              </a:solidFill>
            </a:endParaRPr>
          </a:p>
          <a:p>
            <a:r>
              <a:rPr lang="nl-NL" sz="2800" dirty="0" smtClean="0">
                <a:solidFill>
                  <a:srgbClr val="008000"/>
                </a:solidFill>
              </a:rPr>
              <a:t>The </a:t>
            </a:r>
            <a:r>
              <a:rPr lang="nl-NL" sz="2800" dirty="0" err="1" smtClean="0">
                <a:solidFill>
                  <a:srgbClr val="008000"/>
                </a:solidFill>
              </a:rPr>
              <a:t>main</a:t>
            </a:r>
            <a:r>
              <a:rPr lang="nl-NL" sz="2800" dirty="0" smtClean="0">
                <a:solidFill>
                  <a:srgbClr val="008000"/>
                </a:solidFill>
              </a:rPr>
              <a:t> </a:t>
            </a:r>
            <a:r>
              <a:rPr lang="nl-NL" sz="2800" dirty="0" err="1" smtClean="0">
                <a:solidFill>
                  <a:srgbClr val="008000"/>
                </a:solidFill>
              </a:rPr>
              <a:t>problem</a:t>
            </a:r>
            <a:r>
              <a:rPr lang="nl-NL" sz="2800" dirty="0" smtClean="0">
                <a:solidFill>
                  <a:srgbClr val="008000"/>
                </a:solidFill>
              </a:rPr>
              <a:t> is the </a:t>
            </a:r>
            <a:r>
              <a:rPr lang="nl-NL" sz="2800" dirty="0" err="1" smtClean="0">
                <a:solidFill>
                  <a:srgbClr val="008000"/>
                </a:solidFill>
              </a:rPr>
              <a:t>lack</a:t>
            </a:r>
            <a:r>
              <a:rPr lang="nl-NL" sz="2800" dirty="0" smtClean="0">
                <a:solidFill>
                  <a:srgbClr val="008000"/>
                </a:solidFill>
              </a:rPr>
              <a:t> of </a:t>
            </a:r>
            <a:r>
              <a:rPr lang="nl-NL" sz="2800" dirty="0" err="1" smtClean="0">
                <a:solidFill>
                  <a:srgbClr val="008000"/>
                </a:solidFill>
              </a:rPr>
              <a:t>understanding</a:t>
            </a:r>
            <a:r>
              <a:rPr lang="nl-NL" sz="2800" dirty="0" smtClean="0">
                <a:solidFill>
                  <a:srgbClr val="008000"/>
                </a:solidFill>
              </a:rPr>
              <a:t> of </a:t>
            </a:r>
            <a:r>
              <a:rPr lang="nl-NL" sz="2800" dirty="0" err="1" smtClean="0">
                <a:solidFill>
                  <a:srgbClr val="008000"/>
                </a:solidFill>
              </a:rPr>
              <a:t>toxicity by</a:t>
            </a:r>
            <a:endParaRPr lang="nl-NL" sz="2800" dirty="0" smtClean="0">
              <a:solidFill>
                <a:srgbClr val="008000"/>
              </a:solidFill>
            </a:endParaRPr>
          </a:p>
          <a:p>
            <a:pPr marL="2400300" lvl="4" indent="-571500">
              <a:buFont typeface="Arial"/>
              <a:buChar char="•"/>
            </a:pPr>
            <a:r>
              <a:rPr lang="nl-NL" sz="2800" dirty="0" err="1" smtClean="0">
                <a:solidFill>
                  <a:srgbClr val="008000"/>
                </a:solidFill>
              </a:rPr>
              <a:t>politicians</a:t>
            </a:r>
            <a:endParaRPr lang="nl-NL" sz="2800" dirty="0" smtClean="0">
              <a:solidFill>
                <a:srgbClr val="008000"/>
              </a:solidFill>
            </a:endParaRPr>
          </a:p>
          <a:p>
            <a:pPr marL="2400300" lvl="4" indent="-571500">
              <a:buFont typeface="Arial"/>
              <a:buChar char="•"/>
            </a:pPr>
            <a:r>
              <a:rPr lang="nl-NL" sz="2800" dirty="0" err="1" smtClean="0">
                <a:solidFill>
                  <a:srgbClr val="008000"/>
                </a:solidFill>
              </a:rPr>
              <a:t>general</a:t>
            </a:r>
            <a:r>
              <a:rPr lang="nl-NL" sz="2800" dirty="0" smtClean="0">
                <a:solidFill>
                  <a:srgbClr val="008000"/>
                </a:solidFill>
              </a:rPr>
              <a:t> public</a:t>
            </a:r>
          </a:p>
          <a:p>
            <a:pPr marL="2400300" lvl="4" indent="-571500">
              <a:buFont typeface="Arial"/>
              <a:buChar char="•"/>
            </a:pPr>
            <a:r>
              <a:rPr lang="nl-NL" sz="2800" dirty="0" err="1" smtClean="0">
                <a:solidFill>
                  <a:srgbClr val="008000"/>
                </a:solidFill>
              </a:rPr>
              <a:t>activists</a:t>
            </a:r>
            <a:r>
              <a:rPr lang="nl-NL" sz="2800" dirty="0" smtClean="0">
                <a:solidFill>
                  <a:srgbClr val="008000"/>
                </a:solidFill>
              </a:rPr>
              <a:t> (</a:t>
            </a:r>
            <a:r>
              <a:rPr lang="nl-NL" sz="2800" dirty="0" err="1" smtClean="0">
                <a:solidFill>
                  <a:srgbClr val="008000"/>
                </a:solidFill>
              </a:rPr>
              <a:t>antis</a:t>
            </a:r>
            <a:r>
              <a:rPr lang="nl-NL" sz="2800" dirty="0" smtClean="0">
                <a:solidFill>
                  <a:srgbClr val="008000"/>
                </a:solidFill>
              </a:rPr>
              <a:t>)</a:t>
            </a:r>
          </a:p>
          <a:p>
            <a:pPr marL="2400300" lvl="4" indent="-571500">
              <a:buFont typeface="Arial"/>
              <a:buChar char="•"/>
            </a:pPr>
            <a:r>
              <a:rPr lang="nl-NL" sz="2800" dirty="0">
                <a:solidFill>
                  <a:srgbClr val="008000"/>
                </a:solidFill>
              </a:rPr>
              <a:t>press</a:t>
            </a:r>
            <a:endParaRPr lang="nl-NL" sz="2800" dirty="0" smtClean="0">
              <a:solidFill>
                <a:srgbClr val="008000"/>
              </a:solidFill>
            </a:endParaRPr>
          </a:p>
          <a:p>
            <a:pPr marL="1485900" lvl="2" indent="-571500">
              <a:buFont typeface="Arial"/>
              <a:buChar char="•"/>
            </a:pPr>
            <a:endParaRPr lang="nl-NL" sz="2800" dirty="0">
              <a:solidFill>
                <a:srgbClr val="008000"/>
              </a:solidFill>
            </a:endParaRPr>
          </a:p>
          <a:p>
            <a:r>
              <a:rPr lang="nl-NL" sz="2800" dirty="0">
                <a:solidFill>
                  <a:srgbClr val="008000"/>
                </a:solidFill>
              </a:rPr>
              <a:t>and the strong influence of professional lobbyists</a:t>
            </a:r>
            <a:endParaRPr lang="nl-NL" sz="2800" dirty="0" smtClean="0">
              <a:solidFill>
                <a:srgbClr val="008000"/>
              </a:solidFill>
            </a:endParaRPr>
          </a:p>
        </p:txBody>
      </p:sp>
    </p:spTree>
    <p:extLst>
      <p:ext uri="{BB962C8B-B14F-4D97-AF65-F5344CB8AC3E}">
        <p14:creationId xmlns:p14="http://schemas.microsoft.com/office/powerpoint/2010/main" val="182559616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2848150" y="154896"/>
            <a:ext cx="6125476" cy="1569660"/>
          </a:xfrm>
          <a:prstGeom prst="rect">
            <a:avLst/>
          </a:prstGeom>
          <a:noFill/>
        </p:spPr>
        <p:txBody>
          <a:bodyPr wrap="square" rtlCol="0">
            <a:spAutoFit/>
          </a:bodyPr>
          <a:lstStyle/>
          <a:p>
            <a:r>
              <a:rPr lang="nl-NL" sz="2400" b="1" u="sng" dirty="0"/>
              <a:t>2013</a:t>
            </a:r>
          </a:p>
          <a:p>
            <a:r>
              <a:rPr lang="nl-NL" sz="2400" dirty="0"/>
              <a:t>Total </a:t>
            </a:r>
            <a:r>
              <a:rPr lang="nl-NL" sz="2400" dirty="0" err="1"/>
              <a:t>for</a:t>
            </a:r>
            <a:r>
              <a:rPr lang="nl-NL" sz="2400"/>
              <a:t> Agribusiness: $151,730,315</a:t>
            </a:r>
          </a:p>
          <a:p>
            <a:r>
              <a:rPr lang="nl-NL" sz="2400"/>
              <a:t>Total Number of Clients Reported: 453	</a:t>
            </a:r>
          </a:p>
          <a:p>
            <a:r>
              <a:rPr lang="nl-NL" sz="2400"/>
              <a:t>Total Number of Lobbyists Reported: 1,154</a:t>
            </a:r>
            <a:endParaRPr lang="nl-NL" sz="2400" b="1" dirty="0"/>
          </a:p>
        </p:txBody>
      </p:sp>
      <p:sp>
        <p:nvSpPr>
          <p:cNvPr id="4" name="Tekstvak 3"/>
          <p:cNvSpPr txBox="1"/>
          <p:nvPr/>
        </p:nvSpPr>
        <p:spPr>
          <a:xfrm>
            <a:off x="209493" y="154896"/>
            <a:ext cx="2137801" cy="1077218"/>
          </a:xfrm>
          <a:prstGeom prst="rect">
            <a:avLst/>
          </a:prstGeom>
          <a:noFill/>
        </p:spPr>
        <p:txBody>
          <a:bodyPr wrap="square" rtlCol="0">
            <a:spAutoFit/>
          </a:bodyPr>
          <a:lstStyle/>
          <a:p>
            <a:r>
              <a:rPr lang="nl-NL" sz="3200" b="1" dirty="0" err="1" smtClean="0"/>
              <a:t>Lobbying</a:t>
            </a:r>
            <a:endParaRPr lang="nl-NL" sz="3200" b="1" dirty="0" smtClean="0"/>
          </a:p>
          <a:p>
            <a:r>
              <a:rPr lang="nl-NL" sz="3200" b="1" dirty="0" smtClean="0">
                <a:solidFill>
                  <a:srgbClr val="FF0000"/>
                </a:solidFill>
              </a:rPr>
              <a:t>U</a:t>
            </a:r>
            <a:r>
              <a:rPr lang="nl-NL" sz="3200" b="1" dirty="0" smtClean="0"/>
              <a:t>S</a:t>
            </a:r>
            <a:r>
              <a:rPr lang="nl-NL" sz="3200" b="1" dirty="0" smtClean="0">
                <a:solidFill>
                  <a:srgbClr val="0000FF"/>
                </a:solidFill>
              </a:rPr>
              <a:t>A</a:t>
            </a:r>
            <a:endParaRPr lang="nl-NL" sz="3200" b="1" dirty="0">
              <a:solidFill>
                <a:srgbClr val="0000FF"/>
              </a:solidFill>
            </a:endParaRPr>
          </a:p>
        </p:txBody>
      </p:sp>
      <p:pic>
        <p:nvPicPr>
          <p:cNvPr id="5" name="Afbeelding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6456" y="1347455"/>
            <a:ext cx="1562121" cy="1042296"/>
          </a:xfrm>
          <a:prstGeom prst="rect">
            <a:avLst/>
          </a:prstGeom>
        </p:spPr>
      </p:pic>
      <p:pic>
        <p:nvPicPr>
          <p:cNvPr id="6" name="Afbeelding 5"/>
          <p:cNvPicPr>
            <a:picLocks noChangeAspect="1"/>
          </p:cNvPicPr>
          <p:nvPr/>
        </p:nvPicPr>
        <p:blipFill>
          <a:blip r:embed="rId4"/>
          <a:stretch>
            <a:fillRect/>
          </a:stretch>
        </p:blipFill>
        <p:spPr>
          <a:xfrm>
            <a:off x="-1" y="2356774"/>
            <a:ext cx="9143999" cy="4354285"/>
          </a:xfrm>
          <a:prstGeom prst="rect">
            <a:avLst/>
          </a:prstGeom>
        </p:spPr>
      </p:pic>
    </p:spTree>
    <p:extLst>
      <p:ext uri="{BB962C8B-B14F-4D97-AF65-F5344CB8AC3E}">
        <p14:creationId xmlns:p14="http://schemas.microsoft.com/office/powerpoint/2010/main" val="55059613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3"/>
          <a:stretch>
            <a:fillRect/>
          </a:stretch>
        </p:blipFill>
        <p:spPr>
          <a:xfrm>
            <a:off x="736099" y="392245"/>
            <a:ext cx="7671802" cy="6073510"/>
          </a:xfrm>
          <a:prstGeom prst="rect">
            <a:avLst/>
          </a:prstGeom>
        </p:spPr>
      </p:pic>
    </p:spTree>
    <p:extLst>
      <p:ext uri="{BB962C8B-B14F-4D97-AF65-F5344CB8AC3E}">
        <p14:creationId xmlns:p14="http://schemas.microsoft.com/office/powerpoint/2010/main" val="135211730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eperen 14"/>
          <p:cNvGrpSpPr/>
          <p:nvPr/>
        </p:nvGrpSpPr>
        <p:grpSpPr>
          <a:xfrm>
            <a:off x="254919" y="158657"/>
            <a:ext cx="8634162" cy="6540687"/>
            <a:chOff x="305469" y="205937"/>
            <a:chExt cx="8634162" cy="6540687"/>
          </a:xfrm>
        </p:grpSpPr>
        <p:sp>
          <p:nvSpPr>
            <p:cNvPr id="2" name="Tekstvak 1"/>
            <p:cNvSpPr txBox="1"/>
            <p:nvPr/>
          </p:nvSpPr>
          <p:spPr>
            <a:xfrm>
              <a:off x="691327" y="205937"/>
              <a:ext cx="7813598" cy="584776"/>
            </a:xfrm>
            <a:prstGeom prst="rect">
              <a:avLst/>
            </a:prstGeom>
            <a:noFill/>
          </p:spPr>
          <p:txBody>
            <a:bodyPr wrap="square" rtlCol="0">
              <a:spAutoFit/>
            </a:bodyPr>
            <a:lstStyle/>
            <a:p>
              <a:pPr algn="ctr"/>
              <a:r>
                <a:rPr lang="nl-NL" sz="3200" b="1" dirty="0" smtClean="0">
                  <a:solidFill>
                    <a:srgbClr val="0000FF"/>
                  </a:solidFill>
                </a:rPr>
                <a:t>Absurd </a:t>
              </a:r>
              <a:r>
                <a:rPr lang="nl-NL" sz="3200" b="1" dirty="0" err="1" smtClean="0">
                  <a:solidFill>
                    <a:srgbClr val="0000FF"/>
                  </a:solidFill>
                </a:rPr>
                <a:t>regulations</a:t>
              </a:r>
              <a:endParaRPr lang="nl-NL" sz="3200" b="1" dirty="0">
                <a:solidFill>
                  <a:srgbClr val="0000FF"/>
                </a:solidFill>
              </a:endParaRPr>
            </a:p>
          </p:txBody>
        </p:sp>
        <p:sp>
          <p:nvSpPr>
            <p:cNvPr id="4" name="Tekstvak 3"/>
            <p:cNvSpPr txBox="1"/>
            <p:nvPr/>
          </p:nvSpPr>
          <p:spPr>
            <a:xfrm>
              <a:off x="305469" y="817181"/>
              <a:ext cx="3585252" cy="3970318"/>
            </a:xfrm>
            <a:prstGeom prst="rect">
              <a:avLst/>
            </a:prstGeom>
            <a:noFill/>
          </p:spPr>
          <p:txBody>
            <a:bodyPr wrap="square" rtlCol="0">
              <a:spAutoFit/>
            </a:bodyPr>
            <a:lstStyle/>
            <a:p>
              <a:r>
                <a:rPr lang="en-GB" sz="2800" b="1" dirty="0">
                  <a:solidFill>
                    <a:srgbClr val="FF0000"/>
                  </a:solidFill>
                </a:rPr>
                <a:t>ZERO</a:t>
              </a:r>
              <a:r>
                <a:rPr lang="en-GB" sz="2800" b="1" dirty="0">
                  <a:solidFill>
                    <a:srgbClr val="0000FF"/>
                  </a:solidFill>
                </a:rPr>
                <a:t>-</a:t>
              </a:r>
              <a:r>
                <a:rPr lang="en-GB" sz="2800" b="1" dirty="0" smtClean="0">
                  <a:solidFill>
                    <a:srgbClr val="0000FF"/>
                  </a:solidFill>
                </a:rPr>
                <a:t>TOLERANCE</a:t>
              </a:r>
            </a:p>
            <a:p>
              <a:pPr marL="457200" indent="-457200">
                <a:buFont typeface="Arial"/>
                <a:buChar char="•"/>
              </a:pPr>
              <a:r>
                <a:rPr lang="en-GB" sz="2800" b="1" dirty="0" smtClean="0">
                  <a:solidFill>
                    <a:srgbClr val="0000FF"/>
                  </a:solidFill>
                </a:rPr>
                <a:t>Antibiotics in food</a:t>
              </a:r>
            </a:p>
            <a:p>
              <a:pPr marL="457200" indent="-457200">
                <a:buFont typeface="Arial"/>
                <a:buChar char="•"/>
              </a:pPr>
              <a:endParaRPr lang="en-GB" sz="2800" b="1" dirty="0">
                <a:solidFill>
                  <a:srgbClr val="0000FF"/>
                </a:solidFill>
              </a:endParaRPr>
            </a:p>
            <a:p>
              <a:pPr marL="457200" indent="-457200">
                <a:buFont typeface="Arial"/>
                <a:buChar char="•"/>
              </a:pPr>
              <a:endParaRPr lang="en-GB" sz="2800" b="1" dirty="0" smtClean="0">
                <a:solidFill>
                  <a:srgbClr val="0000FF"/>
                </a:solidFill>
              </a:endParaRPr>
            </a:p>
            <a:p>
              <a:pPr marL="457200" indent="-457200">
                <a:buFont typeface="Arial"/>
                <a:buChar char="•"/>
              </a:pPr>
              <a:endParaRPr lang="en-GB" sz="2800" b="1" dirty="0">
                <a:solidFill>
                  <a:srgbClr val="0000FF"/>
                </a:solidFill>
              </a:endParaRPr>
            </a:p>
            <a:p>
              <a:pPr marL="457200" indent="-457200">
                <a:buFont typeface="Arial"/>
                <a:buChar char="•"/>
              </a:pPr>
              <a:endParaRPr lang="en-GB" sz="2800" b="1" dirty="0" smtClean="0">
                <a:solidFill>
                  <a:srgbClr val="0000FF"/>
                </a:solidFill>
              </a:endParaRPr>
            </a:p>
            <a:p>
              <a:endParaRPr lang="en-GB" sz="2800" b="1" dirty="0" smtClean="0">
                <a:solidFill>
                  <a:srgbClr val="0000FF"/>
                </a:solidFill>
              </a:endParaRPr>
            </a:p>
            <a:p>
              <a:pPr marL="457200" indent="-457200">
                <a:buFont typeface="Arial"/>
                <a:buChar char="•"/>
              </a:pPr>
              <a:endParaRPr lang="en-GB" sz="2800" b="1" dirty="0">
                <a:solidFill>
                  <a:srgbClr val="0000FF"/>
                </a:solidFill>
              </a:endParaRPr>
            </a:p>
            <a:p>
              <a:pPr marL="457200" indent="-457200">
                <a:buFont typeface="Arial"/>
                <a:buChar char="•"/>
              </a:pPr>
              <a:r>
                <a:rPr lang="en-GB" sz="2800" b="1" dirty="0" err="1" smtClean="0">
                  <a:solidFill>
                    <a:srgbClr val="0000FF"/>
                  </a:solidFill>
                </a:rPr>
                <a:t>Soedan</a:t>
              </a:r>
              <a:r>
                <a:rPr lang="en-GB" sz="2800" b="1" dirty="0" smtClean="0">
                  <a:solidFill>
                    <a:srgbClr val="FF0000"/>
                  </a:solidFill>
                </a:rPr>
                <a:t> Red</a:t>
              </a:r>
              <a:endParaRPr lang="nl-NL" sz="2800" dirty="0">
                <a:solidFill>
                  <a:srgbClr val="FF0000"/>
                </a:solidFill>
              </a:endParaRPr>
            </a:p>
          </p:txBody>
        </p:sp>
        <p:grpSp>
          <p:nvGrpSpPr>
            <p:cNvPr id="12" name="Groeperen 11"/>
            <p:cNvGrpSpPr/>
            <p:nvPr/>
          </p:nvGrpSpPr>
          <p:grpSpPr>
            <a:xfrm>
              <a:off x="1875886" y="1068498"/>
              <a:ext cx="4781933" cy="2981893"/>
              <a:chOff x="737162" y="2266576"/>
              <a:chExt cx="4781933" cy="2981893"/>
            </a:xfrm>
          </p:grpSpPr>
          <p:pic>
            <p:nvPicPr>
              <p:cNvPr id="3" name="Afbeelding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62705" y="2266576"/>
                <a:ext cx="1255038" cy="1083897"/>
              </a:xfrm>
              <a:prstGeom prst="rect">
                <a:avLst/>
              </a:prstGeom>
            </p:spPr>
          </p:pic>
          <p:grpSp>
            <p:nvGrpSpPr>
              <p:cNvPr id="11" name="Groeperen 10"/>
              <p:cNvGrpSpPr/>
              <p:nvPr/>
            </p:nvGrpSpPr>
            <p:grpSpPr>
              <a:xfrm>
                <a:off x="737162" y="3003695"/>
                <a:ext cx="4781933" cy="2244774"/>
                <a:chOff x="829067" y="2778076"/>
                <a:chExt cx="4781933" cy="2244774"/>
              </a:xfrm>
            </p:grpSpPr>
            <p:grpSp>
              <p:nvGrpSpPr>
                <p:cNvPr id="7" name="Groeperen 6"/>
                <p:cNvGrpSpPr/>
                <p:nvPr/>
              </p:nvGrpSpPr>
              <p:grpSpPr>
                <a:xfrm>
                  <a:off x="829067" y="2870409"/>
                  <a:ext cx="2331217" cy="2152441"/>
                  <a:chOff x="829067" y="2778076"/>
                  <a:chExt cx="2331217" cy="2152441"/>
                </a:xfrm>
              </p:grpSpPr>
              <p:pic>
                <p:nvPicPr>
                  <p:cNvPr id="5" name="Picture 3" descr="E:\Plaatjes\People\babies\Babyweegschaal.tif"/>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65169" y="2778076"/>
                    <a:ext cx="2259012"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kstvak 5"/>
                  <p:cNvSpPr txBox="1"/>
                  <p:nvPr/>
                </p:nvSpPr>
                <p:spPr>
                  <a:xfrm>
                    <a:off x="829067" y="4468852"/>
                    <a:ext cx="2331217" cy="461665"/>
                  </a:xfrm>
                  <a:prstGeom prst="rect">
                    <a:avLst/>
                  </a:prstGeom>
                  <a:noFill/>
                </p:spPr>
                <p:txBody>
                  <a:bodyPr wrap="square" rtlCol="0">
                    <a:spAutoFit/>
                  </a:bodyPr>
                  <a:lstStyle/>
                  <a:p>
                    <a:pPr algn="ctr"/>
                    <a:r>
                      <a:rPr lang="nl-NL" sz="2400" dirty="0">
                        <a:solidFill>
                          <a:srgbClr val="0000FF"/>
                        </a:solidFill>
                      </a:rPr>
                      <a:t>20.000 </a:t>
                    </a:r>
                    <a:r>
                      <a:rPr lang="nl-NL" sz="2400" dirty="0" smtClean="0">
                        <a:solidFill>
                          <a:srgbClr val="0000FF"/>
                        </a:solidFill>
                      </a:rPr>
                      <a:t>kg/</a:t>
                    </a:r>
                    <a:r>
                      <a:rPr lang="nl-NL" sz="2400" dirty="0" err="1" smtClean="0">
                        <a:solidFill>
                          <a:srgbClr val="0000FF"/>
                        </a:solidFill>
                      </a:rPr>
                      <a:t>day</a:t>
                    </a:r>
                    <a:endParaRPr lang="nl-NL" sz="2400" dirty="0">
                      <a:solidFill>
                        <a:srgbClr val="0000FF"/>
                      </a:solidFill>
                    </a:endParaRPr>
                  </a:p>
                </p:txBody>
              </p:sp>
            </p:grpSp>
            <p:grpSp>
              <p:nvGrpSpPr>
                <p:cNvPr id="10" name="Groeperen 9"/>
                <p:cNvGrpSpPr/>
                <p:nvPr/>
              </p:nvGrpSpPr>
              <p:grpSpPr>
                <a:xfrm>
                  <a:off x="3408401" y="2778076"/>
                  <a:ext cx="2202599" cy="2244774"/>
                  <a:chOff x="3408401" y="2778076"/>
                  <a:chExt cx="2202599" cy="2244774"/>
                </a:xfrm>
              </p:grpSpPr>
              <p:pic>
                <p:nvPicPr>
                  <p:cNvPr id="8" name="Picture 4" descr="E:\Plaatjes\People\DRAWINGS\CONSUMER.bmp"/>
                  <p:cNvPicPr>
                    <a:picLocks noChangeAspect="1"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653759" y="2778076"/>
                    <a:ext cx="1571625" cy="150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kstvak 7"/>
                  <p:cNvSpPr txBox="1">
                    <a:spLocks noChangeArrowheads="1"/>
                  </p:cNvSpPr>
                  <p:nvPr/>
                </p:nvSpPr>
                <p:spPr bwMode="auto">
                  <a:xfrm>
                    <a:off x="3408401" y="4561185"/>
                    <a:ext cx="220259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GB" dirty="0" smtClean="0">
                        <a:solidFill>
                          <a:srgbClr val="0000FF"/>
                        </a:solidFill>
                        <a:latin typeface="+mn-lt"/>
                      </a:rPr>
                      <a:t>800.000 </a:t>
                    </a:r>
                    <a:r>
                      <a:rPr lang="en-GB" dirty="0">
                        <a:solidFill>
                          <a:srgbClr val="0000FF"/>
                        </a:solidFill>
                        <a:latin typeface="+mn-lt"/>
                      </a:rPr>
                      <a:t>kg/</a:t>
                    </a:r>
                    <a:r>
                      <a:rPr lang="en-GB" dirty="0" smtClean="0">
                        <a:solidFill>
                          <a:srgbClr val="0000FF"/>
                        </a:solidFill>
                        <a:latin typeface="+mn-lt"/>
                      </a:rPr>
                      <a:t>day</a:t>
                    </a:r>
                  </a:p>
                </p:txBody>
              </p:sp>
            </p:grpSp>
          </p:grpSp>
        </p:grpSp>
        <p:sp>
          <p:nvSpPr>
            <p:cNvPr id="159" name="Tekstvak 158"/>
            <p:cNvSpPr txBox="1"/>
            <p:nvPr/>
          </p:nvSpPr>
          <p:spPr>
            <a:xfrm>
              <a:off x="773262" y="4867195"/>
              <a:ext cx="4503311" cy="830997"/>
            </a:xfrm>
            <a:prstGeom prst="rect">
              <a:avLst/>
            </a:prstGeom>
            <a:noFill/>
          </p:spPr>
          <p:txBody>
            <a:bodyPr wrap="square" rtlCol="0">
              <a:spAutoFit/>
            </a:bodyPr>
            <a:lstStyle/>
            <a:p>
              <a:r>
                <a:rPr lang="en-GB" sz="2400" dirty="0" err="1" smtClean="0">
                  <a:solidFill>
                    <a:srgbClr val="0000FF"/>
                  </a:solidFill>
                </a:rPr>
                <a:t>ppt</a:t>
              </a:r>
              <a:r>
                <a:rPr lang="en-GB" sz="2400" dirty="0" smtClean="0">
                  <a:solidFill>
                    <a:srgbClr val="0000FF"/>
                  </a:solidFill>
                </a:rPr>
                <a:t>* </a:t>
              </a:r>
              <a:r>
                <a:rPr lang="en-GB" sz="2400" dirty="0">
                  <a:solidFill>
                    <a:srgbClr val="0000FF"/>
                  </a:solidFill>
                </a:rPr>
                <a:t>in products with ingredients form China</a:t>
              </a:r>
              <a:endParaRPr lang="nl-NL" sz="2400" dirty="0">
                <a:solidFill>
                  <a:srgbClr val="0000FF"/>
                </a:solidFill>
              </a:endParaRPr>
            </a:p>
          </p:txBody>
        </p:sp>
        <p:sp>
          <p:nvSpPr>
            <p:cNvPr id="160" name="Tekstvak 159"/>
            <p:cNvSpPr txBox="1"/>
            <p:nvPr/>
          </p:nvSpPr>
          <p:spPr>
            <a:xfrm>
              <a:off x="716202" y="5915627"/>
              <a:ext cx="4276152" cy="830997"/>
            </a:xfrm>
            <a:prstGeom prst="rect">
              <a:avLst/>
            </a:prstGeom>
            <a:noFill/>
          </p:spPr>
          <p:txBody>
            <a:bodyPr wrap="square" rtlCol="0">
              <a:spAutoFit/>
            </a:bodyPr>
            <a:lstStyle/>
            <a:p>
              <a:r>
                <a:rPr lang="en-GB" sz="2400" dirty="0">
                  <a:solidFill>
                    <a:srgbClr val="0000FF"/>
                  </a:solidFill>
                </a:rPr>
                <a:t> </a:t>
              </a:r>
              <a:r>
                <a:rPr lang="en-GB" sz="2400" dirty="0" smtClean="0">
                  <a:solidFill>
                    <a:srgbClr val="0000FF"/>
                  </a:solidFill>
                </a:rPr>
                <a:t>* About </a:t>
              </a:r>
              <a:r>
                <a:rPr lang="en-GB" sz="2400" dirty="0">
                  <a:solidFill>
                    <a:srgbClr val="0000FF"/>
                  </a:solidFill>
                </a:rPr>
                <a:t>1 </a:t>
              </a:r>
              <a:r>
                <a:rPr lang="en-GB" sz="2400" dirty="0" smtClean="0">
                  <a:solidFill>
                    <a:srgbClr val="0000FF"/>
                  </a:solidFill>
                </a:rPr>
                <a:t>grain of 2mm in an</a:t>
              </a:r>
            </a:p>
            <a:p>
              <a:r>
                <a:rPr lang="en-GB" sz="2400" dirty="0">
                  <a:solidFill>
                    <a:srgbClr val="0000FF"/>
                  </a:solidFill>
                </a:rPr>
                <a:t> </a:t>
              </a:r>
              <a:r>
                <a:rPr lang="en-GB" sz="2400" dirty="0" smtClean="0">
                  <a:solidFill>
                    <a:srgbClr val="0000FF"/>
                  </a:solidFill>
                </a:rPr>
                <a:t>   Olympic swimming pool)</a:t>
              </a:r>
              <a:endParaRPr lang="nl-NL" sz="2400" dirty="0">
                <a:solidFill>
                  <a:srgbClr val="0000FF"/>
                </a:solidFill>
              </a:endParaRPr>
            </a:p>
          </p:txBody>
        </p:sp>
        <p:grpSp>
          <p:nvGrpSpPr>
            <p:cNvPr id="14" name="Groeperen 13"/>
            <p:cNvGrpSpPr/>
            <p:nvPr/>
          </p:nvGrpSpPr>
          <p:grpSpPr>
            <a:xfrm>
              <a:off x="5243768" y="3666788"/>
              <a:ext cx="3695863" cy="2824859"/>
              <a:chOff x="5243768" y="3666788"/>
              <a:chExt cx="3695863" cy="2824859"/>
            </a:xfrm>
          </p:grpSpPr>
          <p:grpSp>
            <p:nvGrpSpPr>
              <p:cNvPr id="158" name="Groeperen 157"/>
              <p:cNvGrpSpPr/>
              <p:nvPr/>
            </p:nvGrpSpPr>
            <p:grpSpPr>
              <a:xfrm>
                <a:off x="5371925" y="3666788"/>
                <a:ext cx="3439548" cy="2347704"/>
                <a:chOff x="4369177" y="3883439"/>
                <a:chExt cx="4436963" cy="2623092"/>
              </a:xfrm>
            </p:grpSpPr>
            <p:pic>
              <p:nvPicPr>
                <p:cNvPr id="157" name="Afbeelding 156"/>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824692" y="3883439"/>
                  <a:ext cx="1981448" cy="2064190"/>
                </a:xfrm>
                <a:prstGeom prst="rect">
                  <a:avLst/>
                </a:prstGeom>
              </p:spPr>
            </p:pic>
            <p:grpSp>
              <p:nvGrpSpPr>
                <p:cNvPr id="88" name="Groeperen 87"/>
                <p:cNvGrpSpPr/>
                <p:nvPr/>
              </p:nvGrpSpPr>
              <p:grpSpPr>
                <a:xfrm>
                  <a:off x="4369177" y="4792017"/>
                  <a:ext cx="2928699" cy="1714514"/>
                  <a:chOff x="4214813" y="357188"/>
                  <a:chExt cx="2928699" cy="1714514"/>
                </a:xfrm>
              </p:grpSpPr>
              <p:grpSp>
                <p:nvGrpSpPr>
                  <p:cNvPr id="89" name="Groep 43"/>
                  <p:cNvGrpSpPr>
                    <a:grpSpLocks/>
                  </p:cNvGrpSpPr>
                  <p:nvPr/>
                </p:nvGrpSpPr>
                <p:grpSpPr bwMode="auto">
                  <a:xfrm>
                    <a:off x="5143425" y="357188"/>
                    <a:ext cx="2000087" cy="1714514"/>
                    <a:chOff x="4214810" y="357166"/>
                    <a:chExt cx="2000264" cy="1714512"/>
                  </a:xfrm>
                </p:grpSpPr>
                <p:grpSp>
                  <p:nvGrpSpPr>
                    <p:cNvPr id="124" name="Groep 31"/>
                    <p:cNvGrpSpPr>
                      <a:grpSpLocks/>
                    </p:cNvGrpSpPr>
                    <p:nvPr/>
                  </p:nvGrpSpPr>
                  <p:grpSpPr bwMode="auto">
                    <a:xfrm>
                      <a:off x="5000630" y="357166"/>
                      <a:ext cx="1214446" cy="1571636"/>
                      <a:chOff x="4167190" y="0"/>
                      <a:chExt cx="1599638" cy="2428868"/>
                    </a:xfrm>
                  </p:grpSpPr>
                  <p:pic>
                    <p:nvPicPr>
                      <p:cNvPr id="147" name="Picture 11"/>
                      <p:cNvPicPr>
                        <a:picLocks noChangeAspect="1" noChangeArrowheads="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143504" y="642918"/>
                        <a:ext cx="337572" cy="1143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8" name="Picture 11"/>
                      <p:cNvPicPr>
                        <a:picLocks noChangeAspect="1" noChangeArrowheads="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500562" y="0"/>
                        <a:ext cx="337572" cy="1143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9" name="Picture 11"/>
                      <p:cNvPicPr>
                        <a:picLocks noChangeAspect="1" noChangeArrowheads="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167190" y="166670"/>
                        <a:ext cx="337572" cy="1143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0" name="Picture 11"/>
                      <p:cNvPicPr>
                        <a:picLocks noChangeAspect="1" noChangeArrowheads="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319590" y="319070"/>
                        <a:ext cx="337572" cy="1143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1" name="Picture 11"/>
                      <p:cNvPicPr>
                        <a:picLocks noChangeAspect="1" noChangeArrowheads="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471990" y="471470"/>
                        <a:ext cx="337572" cy="1143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2" name="Picture 11"/>
                      <p:cNvPicPr>
                        <a:picLocks noChangeAspect="1" noChangeArrowheads="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214942" y="1214422"/>
                        <a:ext cx="337572" cy="1143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 name="Picture 11"/>
                      <p:cNvPicPr>
                        <a:picLocks noChangeAspect="1" noChangeArrowheads="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776790" y="776270"/>
                        <a:ext cx="337572" cy="1143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 name="Picture 11"/>
                      <p:cNvPicPr>
                        <a:picLocks noChangeAspect="1" noChangeArrowheads="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929190" y="928670"/>
                        <a:ext cx="337572" cy="1143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5" name="Picture 11"/>
                      <p:cNvPicPr>
                        <a:picLocks noChangeAspect="1" noChangeArrowheads="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81590" y="1081070"/>
                        <a:ext cx="337572" cy="1143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6" name="Picture 11"/>
                      <p:cNvPicPr>
                        <a:picLocks noChangeAspect="1" noChangeArrowheads="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429256" y="1285860"/>
                        <a:ext cx="337572" cy="1143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25" name="Groep 19"/>
                    <p:cNvGrpSpPr>
                      <a:grpSpLocks/>
                    </p:cNvGrpSpPr>
                    <p:nvPr/>
                  </p:nvGrpSpPr>
                  <p:grpSpPr bwMode="auto">
                    <a:xfrm>
                      <a:off x="4572002" y="428604"/>
                      <a:ext cx="1214446" cy="1571636"/>
                      <a:chOff x="4167190" y="0"/>
                      <a:chExt cx="1599638" cy="2428868"/>
                    </a:xfrm>
                  </p:grpSpPr>
                  <p:pic>
                    <p:nvPicPr>
                      <p:cNvPr id="137" name="Picture 11"/>
                      <p:cNvPicPr>
                        <a:picLocks noChangeAspect="1" noChangeArrowheads="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143504" y="642918"/>
                        <a:ext cx="337572" cy="1143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 name="Picture 11"/>
                      <p:cNvPicPr>
                        <a:picLocks noChangeAspect="1" noChangeArrowheads="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500562" y="0"/>
                        <a:ext cx="337572" cy="1143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9" name="Picture 11"/>
                      <p:cNvPicPr>
                        <a:picLocks noChangeAspect="1" noChangeArrowheads="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167190" y="166670"/>
                        <a:ext cx="337572" cy="1143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 name="Picture 11"/>
                      <p:cNvPicPr>
                        <a:picLocks noChangeAspect="1" noChangeArrowheads="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319590" y="319070"/>
                        <a:ext cx="337572" cy="1143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1" name="Picture 11"/>
                      <p:cNvPicPr>
                        <a:picLocks noChangeAspect="1" noChangeArrowheads="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471990" y="471470"/>
                        <a:ext cx="337572" cy="1143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 name="Picture 11"/>
                      <p:cNvPicPr>
                        <a:picLocks noChangeAspect="1" noChangeArrowheads="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214942" y="1214422"/>
                        <a:ext cx="337572" cy="1143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 name="Picture 11"/>
                      <p:cNvPicPr>
                        <a:picLocks noChangeAspect="1" noChangeArrowheads="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776790" y="776270"/>
                        <a:ext cx="337572" cy="1143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 name="Picture 11"/>
                      <p:cNvPicPr>
                        <a:picLocks noChangeAspect="1" noChangeArrowheads="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929190" y="928670"/>
                        <a:ext cx="337572" cy="1143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5" name="Picture 11"/>
                      <p:cNvPicPr>
                        <a:picLocks noChangeAspect="1" noChangeArrowheads="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81590" y="1081070"/>
                        <a:ext cx="337572" cy="1143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 name="Picture 11"/>
                      <p:cNvPicPr>
                        <a:picLocks noChangeAspect="1" noChangeArrowheads="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429256" y="1285860"/>
                        <a:ext cx="337572" cy="1143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26" name="Groep 20"/>
                    <p:cNvGrpSpPr>
                      <a:grpSpLocks/>
                    </p:cNvGrpSpPr>
                    <p:nvPr/>
                  </p:nvGrpSpPr>
                  <p:grpSpPr bwMode="auto">
                    <a:xfrm>
                      <a:off x="4214812" y="500042"/>
                      <a:ext cx="1214446" cy="1571636"/>
                      <a:chOff x="4167190" y="0"/>
                      <a:chExt cx="1599638" cy="2428868"/>
                    </a:xfrm>
                  </p:grpSpPr>
                  <p:pic>
                    <p:nvPicPr>
                      <p:cNvPr id="127" name="Picture 11"/>
                      <p:cNvPicPr>
                        <a:picLocks noChangeAspect="1" noChangeArrowheads="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143504" y="642918"/>
                        <a:ext cx="337572" cy="1143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 name="Picture 11"/>
                      <p:cNvPicPr>
                        <a:picLocks noChangeAspect="1" noChangeArrowheads="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500562" y="0"/>
                        <a:ext cx="337572" cy="1143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9" name="Picture 11"/>
                      <p:cNvPicPr>
                        <a:picLocks noChangeAspect="1" noChangeArrowheads="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167190" y="166670"/>
                        <a:ext cx="337572" cy="1143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 name="Picture 11"/>
                      <p:cNvPicPr>
                        <a:picLocks noChangeAspect="1" noChangeArrowheads="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319590" y="319070"/>
                        <a:ext cx="337572" cy="1143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1" name="Picture 11"/>
                      <p:cNvPicPr>
                        <a:picLocks noChangeAspect="1" noChangeArrowheads="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471990" y="471470"/>
                        <a:ext cx="337572" cy="1143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 name="Picture 11"/>
                      <p:cNvPicPr>
                        <a:picLocks noChangeAspect="1" noChangeArrowheads="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214942" y="1214422"/>
                        <a:ext cx="337572" cy="1143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 name="Picture 11"/>
                      <p:cNvPicPr>
                        <a:picLocks noChangeAspect="1" noChangeArrowheads="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776790" y="776270"/>
                        <a:ext cx="337572" cy="1143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 name="Picture 11"/>
                      <p:cNvPicPr>
                        <a:picLocks noChangeAspect="1" noChangeArrowheads="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929190" y="928670"/>
                        <a:ext cx="337572" cy="1143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5" name="Picture 11"/>
                      <p:cNvPicPr>
                        <a:picLocks noChangeAspect="1" noChangeArrowheads="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81590" y="1081070"/>
                        <a:ext cx="337572" cy="1143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 name="Picture 11"/>
                      <p:cNvPicPr>
                        <a:picLocks noChangeAspect="1" noChangeArrowheads="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429256" y="1285860"/>
                        <a:ext cx="337572" cy="1143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90" name="Groep 42"/>
                  <p:cNvGrpSpPr>
                    <a:grpSpLocks/>
                  </p:cNvGrpSpPr>
                  <p:nvPr/>
                </p:nvGrpSpPr>
                <p:grpSpPr bwMode="auto">
                  <a:xfrm>
                    <a:off x="4214813" y="357188"/>
                    <a:ext cx="2000087" cy="1714514"/>
                    <a:chOff x="4214810" y="357166"/>
                    <a:chExt cx="2000264" cy="1714512"/>
                  </a:xfrm>
                </p:grpSpPr>
                <p:grpSp>
                  <p:nvGrpSpPr>
                    <p:cNvPr id="91" name="Groep 31"/>
                    <p:cNvGrpSpPr>
                      <a:grpSpLocks/>
                    </p:cNvGrpSpPr>
                    <p:nvPr/>
                  </p:nvGrpSpPr>
                  <p:grpSpPr bwMode="auto">
                    <a:xfrm>
                      <a:off x="5000628" y="357166"/>
                      <a:ext cx="1214446" cy="1571636"/>
                      <a:chOff x="4167190" y="0"/>
                      <a:chExt cx="1599638" cy="2428868"/>
                    </a:xfrm>
                  </p:grpSpPr>
                  <p:pic>
                    <p:nvPicPr>
                      <p:cNvPr id="114" name="Picture 11"/>
                      <p:cNvPicPr>
                        <a:picLocks noChangeAspect="1" noChangeArrowheads="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143504" y="642918"/>
                        <a:ext cx="337572" cy="1143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 name="Picture 11"/>
                      <p:cNvPicPr>
                        <a:picLocks noChangeAspect="1" noChangeArrowheads="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500562" y="0"/>
                        <a:ext cx="337572" cy="1143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 name="Picture 11"/>
                      <p:cNvPicPr>
                        <a:picLocks noChangeAspect="1" noChangeArrowheads="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167190" y="166670"/>
                        <a:ext cx="337572" cy="1143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 name="Picture 11"/>
                      <p:cNvPicPr>
                        <a:picLocks noChangeAspect="1" noChangeArrowheads="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319590" y="319070"/>
                        <a:ext cx="337572" cy="1143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8" name="Picture 11"/>
                      <p:cNvPicPr>
                        <a:picLocks noChangeAspect="1" noChangeArrowheads="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471990" y="471470"/>
                        <a:ext cx="337572" cy="1143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 name="Picture 11"/>
                      <p:cNvPicPr>
                        <a:picLocks noChangeAspect="1" noChangeArrowheads="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214942" y="1214422"/>
                        <a:ext cx="337572" cy="1143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 name="Picture 11"/>
                      <p:cNvPicPr>
                        <a:picLocks noChangeAspect="1" noChangeArrowheads="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776790" y="776270"/>
                        <a:ext cx="337572" cy="1143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 name="Picture 11"/>
                      <p:cNvPicPr>
                        <a:picLocks noChangeAspect="1" noChangeArrowheads="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929190" y="928670"/>
                        <a:ext cx="337572" cy="1143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 name="Picture 11"/>
                      <p:cNvPicPr>
                        <a:picLocks noChangeAspect="1" noChangeArrowheads="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81590" y="1081070"/>
                        <a:ext cx="337572" cy="1143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 name="Picture 11"/>
                      <p:cNvPicPr>
                        <a:picLocks noChangeAspect="1" noChangeArrowheads="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429256" y="1285860"/>
                        <a:ext cx="337572" cy="1143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2" name="Groep 19"/>
                    <p:cNvGrpSpPr>
                      <a:grpSpLocks/>
                    </p:cNvGrpSpPr>
                    <p:nvPr/>
                  </p:nvGrpSpPr>
                  <p:grpSpPr bwMode="auto">
                    <a:xfrm>
                      <a:off x="4572000" y="428604"/>
                      <a:ext cx="1214446" cy="1571636"/>
                      <a:chOff x="4167190" y="0"/>
                      <a:chExt cx="1599638" cy="2428868"/>
                    </a:xfrm>
                  </p:grpSpPr>
                  <p:pic>
                    <p:nvPicPr>
                      <p:cNvPr id="104" name="Picture 11"/>
                      <p:cNvPicPr>
                        <a:picLocks noChangeAspect="1" noChangeArrowheads="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143504" y="642918"/>
                        <a:ext cx="337572" cy="1143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 name="Picture 11"/>
                      <p:cNvPicPr>
                        <a:picLocks noChangeAspect="1" noChangeArrowheads="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500562" y="0"/>
                        <a:ext cx="337572" cy="1143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 name="Picture 11"/>
                      <p:cNvPicPr>
                        <a:picLocks noChangeAspect="1" noChangeArrowheads="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167190" y="166670"/>
                        <a:ext cx="337572" cy="1143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 name="Picture 11"/>
                      <p:cNvPicPr>
                        <a:picLocks noChangeAspect="1" noChangeArrowheads="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319590" y="319070"/>
                        <a:ext cx="337572" cy="1143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 name="Picture 11"/>
                      <p:cNvPicPr>
                        <a:picLocks noChangeAspect="1" noChangeArrowheads="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471990" y="471470"/>
                        <a:ext cx="337572" cy="1143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 name="Picture 11"/>
                      <p:cNvPicPr>
                        <a:picLocks noChangeAspect="1" noChangeArrowheads="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214942" y="1214422"/>
                        <a:ext cx="337572" cy="1143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 name="Picture 11"/>
                      <p:cNvPicPr>
                        <a:picLocks noChangeAspect="1" noChangeArrowheads="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776790" y="776270"/>
                        <a:ext cx="337572" cy="1143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 name="Picture 11"/>
                      <p:cNvPicPr>
                        <a:picLocks noChangeAspect="1" noChangeArrowheads="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929190" y="928670"/>
                        <a:ext cx="337572" cy="1143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 name="Picture 11"/>
                      <p:cNvPicPr>
                        <a:picLocks noChangeAspect="1" noChangeArrowheads="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81590" y="1081070"/>
                        <a:ext cx="337572" cy="1143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 name="Picture 11"/>
                      <p:cNvPicPr>
                        <a:picLocks noChangeAspect="1" noChangeArrowheads="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429256" y="1285860"/>
                        <a:ext cx="337572" cy="1143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3" name="Groep 20"/>
                    <p:cNvGrpSpPr>
                      <a:grpSpLocks/>
                    </p:cNvGrpSpPr>
                    <p:nvPr/>
                  </p:nvGrpSpPr>
                  <p:grpSpPr bwMode="auto">
                    <a:xfrm>
                      <a:off x="4214810" y="500042"/>
                      <a:ext cx="1214446" cy="1571636"/>
                      <a:chOff x="4167190" y="0"/>
                      <a:chExt cx="1599638" cy="2428868"/>
                    </a:xfrm>
                  </p:grpSpPr>
                  <p:pic>
                    <p:nvPicPr>
                      <p:cNvPr id="94" name="Picture 11"/>
                      <p:cNvPicPr>
                        <a:picLocks noChangeAspect="1" noChangeArrowheads="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143504" y="642918"/>
                        <a:ext cx="337572" cy="1143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 name="Picture 11"/>
                      <p:cNvPicPr>
                        <a:picLocks noChangeAspect="1" noChangeArrowheads="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500562" y="0"/>
                        <a:ext cx="337572" cy="1143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 name="Picture 11"/>
                      <p:cNvPicPr>
                        <a:picLocks noChangeAspect="1" noChangeArrowheads="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167190" y="166670"/>
                        <a:ext cx="337572" cy="1143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 name="Picture 11"/>
                      <p:cNvPicPr>
                        <a:picLocks noChangeAspect="1" noChangeArrowheads="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319590" y="319070"/>
                        <a:ext cx="337572" cy="1143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 name="Picture 11"/>
                      <p:cNvPicPr>
                        <a:picLocks noChangeAspect="1" noChangeArrowheads="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471990" y="471470"/>
                        <a:ext cx="337572" cy="1143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 name="Picture 11"/>
                      <p:cNvPicPr>
                        <a:picLocks noChangeAspect="1" noChangeArrowheads="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214942" y="1214422"/>
                        <a:ext cx="337572" cy="1143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 name="Picture 11"/>
                      <p:cNvPicPr>
                        <a:picLocks noChangeAspect="1" noChangeArrowheads="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776790" y="776270"/>
                        <a:ext cx="337572" cy="1143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 name="Picture 11"/>
                      <p:cNvPicPr>
                        <a:picLocks noChangeAspect="1" noChangeArrowheads="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929190" y="928670"/>
                        <a:ext cx="337572" cy="1143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 name="Picture 11"/>
                      <p:cNvPicPr>
                        <a:picLocks noChangeAspect="1" noChangeArrowheads="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81590" y="1081070"/>
                        <a:ext cx="337572" cy="1143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 name="Picture 11"/>
                      <p:cNvPicPr>
                        <a:picLocks noChangeAspect="1" noChangeArrowheads="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429256" y="1285860"/>
                        <a:ext cx="337572" cy="1143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grpSp>
          <p:sp>
            <p:nvSpPr>
              <p:cNvPr id="13" name="Tekstvak 12"/>
              <p:cNvSpPr txBox="1"/>
              <p:nvPr/>
            </p:nvSpPr>
            <p:spPr>
              <a:xfrm>
                <a:off x="5243768" y="6029982"/>
                <a:ext cx="3695863" cy="461665"/>
              </a:xfrm>
              <a:prstGeom prst="rect">
                <a:avLst/>
              </a:prstGeom>
              <a:noFill/>
            </p:spPr>
            <p:txBody>
              <a:bodyPr wrap="square" rtlCol="0">
                <a:spAutoFit/>
              </a:bodyPr>
              <a:lstStyle/>
              <a:p>
                <a:r>
                  <a:rPr lang="nl-NL" sz="2400" dirty="0" smtClean="0">
                    <a:solidFill>
                      <a:srgbClr val="0000FF"/>
                    </a:solidFill>
                  </a:rPr>
                  <a:t>800 l per </a:t>
                </a:r>
                <a:r>
                  <a:rPr lang="nl-NL" sz="2400" dirty="0" err="1" smtClean="0">
                    <a:solidFill>
                      <a:srgbClr val="0000FF"/>
                    </a:solidFill>
                  </a:rPr>
                  <a:t>day</a:t>
                </a:r>
                <a:r>
                  <a:rPr lang="nl-NL" sz="2400" dirty="0" smtClean="0">
                    <a:solidFill>
                      <a:srgbClr val="0000FF"/>
                    </a:solidFill>
                  </a:rPr>
                  <a:t> </a:t>
                </a:r>
                <a:r>
                  <a:rPr lang="nl-NL" sz="2400" dirty="0" err="1">
                    <a:solidFill>
                      <a:srgbClr val="0000FF"/>
                    </a:solidFill>
                  </a:rPr>
                  <a:t>life long</a:t>
                </a:r>
                <a:endParaRPr lang="nl-NL" sz="2400" dirty="0">
                  <a:solidFill>
                    <a:srgbClr val="0000FF"/>
                  </a:solidFill>
                </a:endParaRPr>
              </a:p>
            </p:txBody>
          </p:sp>
        </p:grpSp>
        <p:pic>
          <p:nvPicPr>
            <p:cNvPr id="16" name="Afbeelding 15"/>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97088" y="2309906"/>
              <a:ext cx="1918230" cy="1278820"/>
            </a:xfrm>
            <a:prstGeom prst="rect">
              <a:avLst/>
            </a:prstGeom>
          </p:spPr>
        </p:pic>
        <p:sp>
          <p:nvSpPr>
            <p:cNvPr id="17" name="Tekstvak 16"/>
            <p:cNvSpPr txBox="1"/>
            <p:nvPr/>
          </p:nvSpPr>
          <p:spPr>
            <a:xfrm>
              <a:off x="5910033" y="817181"/>
              <a:ext cx="3029598" cy="523220"/>
            </a:xfrm>
            <a:prstGeom prst="rect">
              <a:avLst/>
            </a:prstGeom>
            <a:noFill/>
          </p:spPr>
          <p:txBody>
            <a:bodyPr wrap="square" rtlCol="0">
              <a:spAutoFit/>
            </a:bodyPr>
            <a:lstStyle/>
            <a:p>
              <a:r>
                <a:rPr lang="nl-NL" sz="2800" b="1" dirty="0" smtClean="0">
                  <a:solidFill>
                    <a:srgbClr val="FF0000"/>
                  </a:solidFill>
                </a:rPr>
                <a:t> = ABSENCE OF ...</a:t>
              </a:r>
              <a:endParaRPr lang="nl-NL" sz="2800" b="1" dirty="0">
                <a:solidFill>
                  <a:srgbClr val="FF0000"/>
                </a:solidFill>
              </a:endParaRPr>
            </a:p>
          </p:txBody>
        </p:sp>
      </p:grpSp>
    </p:spTree>
    <p:extLst>
      <p:ext uri="{BB962C8B-B14F-4D97-AF65-F5344CB8AC3E}">
        <p14:creationId xmlns:p14="http://schemas.microsoft.com/office/powerpoint/2010/main" val="55338376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674688" y="443568"/>
            <a:ext cx="7794625" cy="5970865"/>
          </a:xfrm>
          <a:prstGeom prst="rect">
            <a:avLst/>
          </a:prstGeom>
          <a:noFill/>
        </p:spPr>
        <p:txBody>
          <a:bodyPr wrap="square" rtlCol="0">
            <a:spAutoFit/>
          </a:bodyPr>
          <a:lstStyle/>
          <a:p>
            <a:pPr algn="r"/>
            <a:r>
              <a:rPr lang="en-GB" sz="3200" b="1" dirty="0">
                <a:solidFill>
                  <a:srgbClr val="008000"/>
                </a:solidFill>
              </a:rPr>
              <a:t>The Netherlands, June 2014</a:t>
            </a:r>
          </a:p>
          <a:p>
            <a:pPr algn="r"/>
            <a:r>
              <a:rPr lang="en-GB" sz="3200" b="1" dirty="0">
                <a:solidFill>
                  <a:srgbClr val="008000"/>
                </a:solidFill>
              </a:rPr>
              <a:t>Furazolidon from feed into meat</a:t>
            </a:r>
          </a:p>
          <a:p>
            <a:endParaRPr lang="en-GB" sz="2400" u="sng" dirty="0"/>
          </a:p>
          <a:p>
            <a:pPr marL="342900" indent="-342900">
              <a:spcAft>
                <a:spcPts val="1200"/>
              </a:spcAft>
              <a:buFont typeface="Arial"/>
              <a:buChar char="•"/>
            </a:pPr>
            <a:r>
              <a:rPr lang="en-GB" sz="2400" dirty="0"/>
              <a:t>Average exposure to humans eating meat 1.2 μg per meal (and </a:t>
            </a:r>
            <a:r>
              <a:rPr lang="en-GB" sz="2400" b="1" dirty="0"/>
              <a:t>worst case 8  μg per meal</a:t>
            </a:r>
            <a:r>
              <a:rPr lang="en-GB" sz="2400" dirty="0"/>
              <a:t>)</a:t>
            </a:r>
          </a:p>
          <a:p>
            <a:pPr marL="342900" indent="-342900">
              <a:spcAft>
                <a:spcPts val="1200"/>
              </a:spcAft>
              <a:buFont typeface="Arial"/>
              <a:buChar char="•"/>
            </a:pPr>
            <a:r>
              <a:rPr lang="en-GB" sz="2400" dirty="0"/>
              <a:t>Internationally recognised potential harm at 3  μg per day </a:t>
            </a:r>
            <a:r>
              <a:rPr lang="en-GB" sz="2400" b="1" dirty="0"/>
              <a:t>during a life time</a:t>
            </a:r>
            <a:r>
              <a:rPr lang="en-GB" sz="2400" dirty="0"/>
              <a:t> (i.e. 50 or 70 years)</a:t>
            </a:r>
          </a:p>
          <a:p>
            <a:pPr marL="342900" indent="-342900">
              <a:spcAft>
                <a:spcPts val="1200"/>
              </a:spcAft>
              <a:buFont typeface="Arial"/>
              <a:buChar char="•"/>
            </a:pPr>
            <a:r>
              <a:rPr lang="en-GB" sz="2400" dirty="0"/>
              <a:t>There are NO reports of harmful effects of therapeutic doses of </a:t>
            </a:r>
            <a:r>
              <a:rPr lang="en-GB" sz="2400" b="1" dirty="0"/>
              <a:t>200 mg</a:t>
            </a:r>
            <a:r>
              <a:rPr lang="en-GB" sz="2400" dirty="0"/>
              <a:t> per day during 21 days (WHO)</a:t>
            </a:r>
            <a:r>
              <a:rPr lang="en-GB" sz="2400" b="1" dirty="0">
                <a:solidFill>
                  <a:srgbClr val="FF0000"/>
                </a:solidFill>
              </a:rPr>
              <a:t> - this is 25,000 times more </a:t>
            </a:r>
            <a:r>
              <a:rPr lang="en-GB" sz="2400" dirty="0"/>
              <a:t>than the worst case amount</a:t>
            </a:r>
            <a:endParaRPr lang="en-GB" sz="2400" b="1" dirty="0">
              <a:solidFill>
                <a:srgbClr val="FF0000"/>
              </a:solidFill>
            </a:endParaRPr>
          </a:p>
          <a:p>
            <a:pPr marL="342900" indent="-342900">
              <a:spcAft>
                <a:spcPts val="1200"/>
              </a:spcAft>
              <a:buFont typeface="Arial"/>
              <a:buChar char="•"/>
            </a:pPr>
            <a:r>
              <a:rPr lang="en-GB" sz="2400" dirty="0"/>
              <a:t>Conclusion: the meat is safe</a:t>
            </a:r>
          </a:p>
          <a:p>
            <a:pPr marL="342900" indent="-342900">
              <a:spcAft>
                <a:spcPts val="1200"/>
              </a:spcAft>
              <a:buFont typeface="Arial"/>
              <a:buChar char="•"/>
            </a:pPr>
            <a:r>
              <a:rPr lang="en-GB" sz="2400" dirty="0"/>
              <a:t>Destruction of 2474 calves and 100 companies closed</a:t>
            </a:r>
          </a:p>
          <a:p>
            <a:pPr algn="r">
              <a:spcAft>
                <a:spcPts val="1200"/>
              </a:spcAft>
            </a:pPr>
            <a:r>
              <a:rPr lang="en-GB" sz="2000" i="1" dirty="0"/>
              <a:t>Source: Netherlands Food and Consumer Product Safety Authority</a:t>
            </a:r>
          </a:p>
        </p:txBody>
      </p:sp>
      <p:pic>
        <p:nvPicPr>
          <p:cNvPr id="3" name="Afbeelding 2"/>
          <p:cNvPicPr>
            <a:picLocks noChangeAspect="1"/>
          </p:cNvPicPr>
          <p:nvPr/>
        </p:nvPicPr>
        <p:blipFill>
          <a:blip r:embed="rId3"/>
          <a:stretch>
            <a:fillRect/>
          </a:stretch>
        </p:blipFill>
        <p:spPr>
          <a:xfrm>
            <a:off x="674688" y="443568"/>
            <a:ext cx="1397000" cy="931333"/>
          </a:xfrm>
          <a:prstGeom prst="rect">
            <a:avLst/>
          </a:prstGeom>
        </p:spPr>
      </p:pic>
    </p:spTree>
    <p:extLst>
      <p:ext uri="{BB962C8B-B14F-4D97-AF65-F5344CB8AC3E}">
        <p14:creationId xmlns:p14="http://schemas.microsoft.com/office/powerpoint/2010/main" val="306434329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p:cNvPicPr>
            <a:picLocks noChangeAspect="1"/>
          </p:cNvPicPr>
          <p:nvPr/>
        </p:nvPicPr>
        <p:blipFill>
          <a:blip r:embed="rId3"/>
          <a:stretch>
            <a:fillRect/>
          </a:stretch>
        </p:blipFill>
        <p:spPr>
          <a:xfrm>
            <a:off x="6360625" y="1675633"/>
            <a:ext cx="2507503" cy="1670624"/>
          </a:xfrm>
          <a:prstGeom prst="rect">
            <a:avLst/>
          </a:prstGeom>
        </p:spPr>
      </p:pic>
      <p:sp>
        <p:nvSpPr>
          <p:cNvPr id="2" name="Tekstvak 1"/>
          <p:cNvSpPr txBox="1"/>
          <p:nvPr/>
        </p:nvSpPr>
        <p:spPr>
          <a:xfrm>
            <a:off x="539750" y="889000"/>
            <a:ext cx="8064500" cy="4339650"/>
          </a:xfrm>
          <a:prstGeom prst="rect">
            <a:avLst/>
          </a:prstGeom>
          <a:noFill/>
        </p:spPr>
        <p:txBody>
          <a:bodyPr wrap="square" rtlCol="0">
            <a:spAutoFit/>
          </a:bodyPr>
          <a:lstStyle/>
          <a:p>
            <a:pPr algn="ctr"/>
            <a:r>
              <a:rPr lang="en-GB" sz="3600" b="1" dirty="0">
                <a:solidFill>
                  <a:srgbClr val="0000FF"/>
                </a:solidFill>
              </a:rPr>
              <a:t>Packaging materials in contact with food</a:t>
            </a:r>
          </a:p>
          <a:p>
            <a:pPr algn="ctr"/>
            <a:endParaRPr lang="en-GB" sz="2400" dirty="0">
              <a:solidFill>
                <a:srgbClr val="0000FF"/>
              </a:solidFill>
            </a:endParaRPr>
          </a:p>
          <a:p>
            <a:pPr algn="ctr"/>
            <a:r>
              <a:rPr lang="en-GB" sz="3600" u="sng" dirty="0">
                <a:solidFill>
                  <a:srgbClr val="0000FF"/>
                </a:solidFill>
              </a:rPr>
              <a:t>Examples</a:t>
            </a:r>
          </a:p>
          <a:p>
            <a:pPr algn="ctr"/>
            <a:r>
              <a:rPr lang="en-GB" sz="3600" dirty="0">
                <a:solidFill>
                  <a:srgbClr val="0000FF"/>
                </a:solidFill>
              </a:rPr>
              <a:t>phthalates</a:t>
            </a:r>
          </a:p>
          <a:p>
            <a:pPr algn="ctr"/>
            <a:r>
              <a:rPr lang="en-GB" sz="3600" dirty="0" err="1">
                <a:solidFill>
                  <a:srgbClr val="0000FF"/>
                </a:solidFill>
              </a:rPr>
              <a:t>perfluorooctanoic</a:t>
            </a:r>
            <a:r>
              <a:rPr lang="en-GB" sz="3600">
                <a:solidFill>
                  <a:srgbClr val="0000FF"/>
                </a:solidFill>
              </a:rPr>
              <a:t> acid</a:t>
            </a:r>
          </a:p>
          <a:p>
            <a:pPr algn="ctr"/>
            <a:r>
              <a:rPr lang="en-US" sz="3600">
                <a:solidFill>
                  <a:srgbClr val="0000FF"/>
                </a:solidFill>
              </a:rPr>
              <a:t>bisphenol-A</a:t>
            </a:r>
          </a:p>
          <a:p>
            <a:pPr algn="ctr"/>
            <a:r>
              <a:rPr lang="en-US" sz="3600">
                <a:solidFill>
                  <a:srgbClr val="0000FF"/>
                </a:solidFill>
              </a:rPr>
              <a:t>aluminium</a:t>
            </a:r>
          </a:p>
          <a:p>
            <a:pPr algn="ctr"/>
            <a:r>
              <a:rPr lang="en-US" sz="3600">
                <a:solidFill>
                  <a:srgbClr val="0000FF"/>
                </a:solidFill>
              </a:rPr>
              <a:t>iron</a:t>
            </a:r>
            <a:endParaRPr lang="en-GB" sz="3600">
              <a:solidFill>
                <a:srgbClr val="0000FF"/>
              </a:solidFill>
            </a:endParaRPr>
          </a:p>
        </p:txBody>
      </p:sp>
      <p:pic>
        <p:nvPicPr>
          <p:cNvPr id="3" name="Afbeelding 2"/>
          <p:cNvPicPr>
            <a:picLocks noChangeAspect="1"/>
          </p:cNvPicPr>
          <p:nvPr/>
        </p:nvPicPr>
        <p:blipFill>
          <a:blip r:embed="rId4"/>
          <a:stretch>
            <a:fillRect/>
          </a:stretch>
        </p:blipFill>
        <p:spPr>
          <a:xfrm rot="20739150" flipH="1">
            <a:off x="304801" y="1789052"/>
            <a:ext cx="1187450" cy="2161530"/>
          </a:xfrm>
          <a:prstGeom prst="rect">
            <a:avLst/>
          </a:prstGeom>
        </p:spPr>
      </p:pic>
      <p:pic>
        <p:nvPicPr>
          <p:cNvPr id="4" name="Afbeelding 3"/>
          <p:cNvPicPr>
            <a:picLocks noChangeAspect="1"/>
          </p:cNvPicPr>
          <p:nvPr/>
        </p:nvPicPr>
        <p:blipFill>
          <a:blip r:embed="rId5"/>
          <a:stretch>
            <a:fillRect/>
          </a:stretch>
        </p:blipFill>
        <p:spPr>
          <a:xfrm rot="1222964">
            <a:off x="7163210" y="3527998"/>
            <a:ext cx="982473" cy="2809874"/>
          </a:xfrm>
          <a:prstGeom prst="rect">
            <a:avLst/>
          </a:prstGeom>
        </p:spPr>
      </p:pic>
      <p:pic>
        <p:nvPicPr>
          <p:cNvPr id="5" name="Afbeelding 4"/>
          <p:cNvPicPr>
            <a:picLocks noChangeAspect="1"/>
          </p:cNvPicPr>
          <p:nvPr/>
        </p:nvPicPr>
        <p:blipFill>
          <a:blip r:embed="rId6"/>
          <a:stretch>
            <a:fillRect/>
          </a:stretch>
        </p:blipFill>
        <p:spPr>
          <a:xfrm>
            <a:off x="656249" y="4414398"/>
            <a:ext cx="2170601" cy="2006600"/>
          </a:xfrm>
          <a:prstGeom prst="rect">
            <a:avLst/>
          </a:prstGeom>
        </p:spPr>
      </p:pic>
      <p:pic>
        <p:nvPicPr>
          <p:cNvPr id="7" name="Afbeelding 6"/>
          <p:cNvPicPr>
            <a:picLocks noChangeAspect="1"/>
          </p:cNvPicPr>
          <p:nvPr/>
        </p:nvPicPr>
        <p:blipFill>
          <a:blip r:embed="rId7"/>
          <a:stretch>
            <a:fillRect/>
          </a:stretch>
        </p:blipFill>
        <p:spPr>
          <a:xfrm>
            <a:off x="5033475" y="4543999"/>
            <a:ext cx="1327150" cy="1990725"/>
          </a:xfrm>
          <a:prstGeom prst="rect">
            <a:avLst/>
          </a:prstGeom>
        </p:spPr>
      </p:pic>
    </p:spTree>
    <p:extLst>
      <p:ext uri="{BB962C8B-B14F-4D97-AF65-F5344CB8AC3E}">
        <p14:creationId xmlns:p14="http://schemas.microsoft.com/office/powerpoint/2010/main" val="187876812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701778" y="752019"/>
            <a:ext cx="7803103" cy="2677656"/>
          </a:xfrm>
          <a:prstGeom prst="rect">
            <a:avLst/>
          </a:prstGeom>
          <a:noFill/>
        </p:spPr>
        <p:txBody>
          <a:bodyPr wrap="square" rtlCol="0">
            <a:spAutoFit/>
          </a:bodyPr>
          <a:lstStyle/>
          <a:p>
            <a:r>
              <a:rPr lang="en-GB" sz="3200" b="1" dirty="0" smtClean="0">
                <a:solidFill>
                  <a:srgbClr val="008000"/>
                </a:solidFill>
              </a:rPr>
              <a:t>If chemicals have been added </a:t>
            </a:r>
            <a:r>
              <a:rPr lang="en-GB" sz="3200" b="1" dirty="0" smtClean="0">
                <a:solidFill>
                  <a:srgbClr val="FF0000"/>
                </a:solidFill>
              </a:rPr>
              <a:t>illegally</a:t>
            </a:r>
            <a:r>
              <a:rPr lang="en-GB" sz="3200" b="1" dirty="0" smtClean="0">
                <a:solidFill>
                  <a:srgbClr val="008000"/>
                </a:solidFill>
              </a:rPr>
              <a:t>:</a:t>
            </a:r>
          </a:p>
          <a:p>
            <a:endParaRPr lang="en-GB" sz="2400" dirty="0" smtClean="0">
              <a:solidFill>
                <a:srgbClr val="008000"/>
              </a:solidFill>
            </a:endParaRPr>
          </a:p>
          <a:p>
            <a:pPr marL="342900" indent="-342900">
              <a:buFont typeface="Arial"/>
              <a:buChar char="•"/>
            </a:pPr>
            <a:r>
              <a:rPr lang="en-GB" sz="2800" dirty="0" smtClean="0">
                <a:solidFill>
                  <a:srgbClr val="008000"/>
                </a:solidFill>
              </a:rPr>
              <a:t>those responsible should be prosecuted</a:t>
            </a:r>
          </a:p>
          <a:p>
            <a:pPr marL="342900" indent="-342900">
              <a:buFont typeface="Arial"/>
              <a:buChar char="•"/>
            </a:pPr>
            <a:r>
              <a:rPr lang="en-GB" sz="2800" dirty="0" smtClean="0">
                <a:solidFill>
                  <a:srgbClr val="008000"/>
                </a:solidFill>
              </a:rPr>
              <a:t>the product should be confiscated</a:t>
            </a:r>
          </a:p>
          <a:p>
            <a:pPr marL="342900" indent="-342900">
              <a:buFont typeface="Arial"/>
              <a:buChar char="•"/>
            </a:pPr>
            <a:r>
              <a:rPr lang="en-GB" sz="2800" dirty="0" smtClean="0">
                <a:solidFill>
                  <a:srgbClr val="008000"/>
                </a:solidFill>
              </a:rPr>
              <a:t>but </a:t>
            </a:r>
            <a:r>
              <a:rPr lang="en-GB" sz="2800" b="1" u="sng" dirty="0" smtClean="0">
                <a:solidFill>
                  <a:srgbClr val="008000"/>
                </a:solidFill>
              </a:rPr>
              <a:t>if safe</a:t>
            </a:r>
            <a:r>
              <a:rPr lang="en-GB" sz="2800" dirty="0" smtClean="0">
                <a:solidFill>
                  <a:srgbClr val="008000"/>
                </a:solidFill>
              </a:rPr>
              <a:t>, the product should not be destroyed</a:t>
            </a:r>
          </a:p>
          <a:p>
            <a:endParaRPr lang="en-GB" sz="2800" dirty="0">
              <a:solidFill>
                <a:srgbClr val="0000FF"/>
              </a:solidFill>
            </a:endParaRPr>
          </a:p>
        </p:txBody>
      </p:sp>
      <p:pic>
        <p:nvPicPr>
          <p:cNvPr id="3" name="Afbeelding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128794" y="4802225"/>
            <a:ext cx="2324965" cy="1743724"/>
          </a:xfrm>
          <a:prstGeom prst="rect">
            <a:avLst/>
          </a:prstGeom>
        </p:spPr>
      </p:pic>
    </p:spTree>
    <p:extLst>
      <p:ext uri="{BB962C8B-B14F-4D97-AF65-F5344CB8AC3E}">
        <p14:creationId xmlns:p14="http://schemas.microsoft.com/office/powerpoint/2010/main" val="290807891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646807" y="272037"/>
            <a:ext cx="7813599" cy="707886"/>
          </a:xfrm>
          <a:prstGeom prst="rect">
            <a:avLst/>
          </a:prstGeom>
          <a:noFill/>
        </p:spPr>
        <p:txBody>
          <a:bodyPr wrap="square" rtlCol="0">
            <a:spAutoFit/>
          </a:bodyPr>
          <a:lstStyle/>
          <a:p>
            <a:pPr algn="ctr"/>
            <a:r>
              <a:rPr lang="nl-NL" sz="4000" b="1" dirty="0" err="1" smtClean="0">
                <a:solidFill>
                  <a:srgbClr val="FF0000"/>
                </a:solidFill>
              </a:rPr>
              <a:t>Illegal additives</a:t>
            </a:r>
            <a:endParaRPr lang="nl-NL" sz="4000" b="1" dirty="0">
              <a:solidFill>
                <a:srgbClr val="FF0000"/>
              </a:solidFill>
            </a:endParaRPr>
          </a:p>
        </p:txBody>
      </p:sp>
      <p:grpSp>
        <p:nvGrpSpPr>
          <p:cNvPr id="27" name="Groeperen 26"/>
          <p:cNvGrpSpPr/>
          <p:nvPr/>
        </p:nvGrpSpPr>
        <p:grpSpPr>
          <a:xfrm>
            <a:off x="455914" y="1523598"/>
            <a:ext cx="4215237" cy="2033466"/>
            <a:chOff x="455914" y="2073219"/>
            <a:chExt cx="4215237" cy="2033466"/>
          </a:xfrm>
        </p:grpSpPr>
        <p:grpSp>
          <p:nvGrpSpPr>
            <p:cNvPr id="13" name="Groep 9"/>
            <p:cNvGrpSpPr>
              <a:grpSpLocks noChangeAspect="1"/>
            </p:cNvGrpSpPr>
            <p:nvPr/>
          </p:nvGrpSpPr>
          <p:grpSpPr bwMode="auto">
            <a:xfrm rot="20866298">
              <a:off x="455914" y="2073219"/>
              <a:ext cx="4215237" cy="1524660"/>
              <a:chOff x="785786" y="1428736"/>
              <a:chExt cx="7908184" cy="2860141"/>
            </a:xfrm>
          </p:grpSpPr>
          <p:pic>
            <p:nvPicPr>
              <p:cNvPr id="14" name="Picture 2" descr="E:\Documenten\Publikaties &amp; Presentaties\Huub\Global harmonisation\Presentations\2007-06-04 Wageningen\Lood in paprika\Paprika 1.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85786" y="1428736"/>
                <a:ext cx="2666412" cy="21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 descr="http://www.food-info.net/images/paprikapowder.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429124" y="1428736"/>
                <a:ext cx="1440000" cy="1301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PIJL-RECHTS 4"/>
              <p:cNvSpPr>
                <a:spLocks noChangeArrowheads="1"/>
              </p:cNvSpPr>
              <p:nvPr/>
            </p:nvSpPr>
            <p:spPr bwMode="auto">
              <a:xfrm rot="-1776920">
                <a:off x="3671916" y="2069000"/>
                <a:ext cx="642942" cy="285752"/>
              </a:xfrm>
              <a:prstGeom prst="rightArrow">
                <a:avLst>
                  <a:gd name="adj1" fmla="val 50000"/>
                  <a:gd name="adj2" fmla="val 50000"/>
                </a:avLst>
              </a:prstGeom>
              <a:solidFill>
                <a:srgbClr val="FF0000"/>
              </a:solidFill>
              <a:ln w="9525">
                <a:solidFill>
                  <a:schemeClr val="tx1"/>
                </a:solidFill>
                <a:round/>
                <a:headEnd/>
                <a:tailEnd/>
              </a:ln>
            </p:spPr>
            <p:txBody>
              <a:bodyPr/>
              <a:lstStyle/>
              <a:p>
                <a:endParaRPr lang="en-GB">
                  <a:solidFill>
                    <a:srgbClr val="0000FF"/>
                  </a:solidFill>
                </a:endParaRPr>
              </a:p>
            </p:txBody>
          </p:sp>
          <p:pic>
            <p:nvPicPr>
              <p:cNvPr id="17" name="Picture 6" descr="http://www.budapest-tourist-guide.com/image-files/hungarian_paprika_03.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786577" y="2214554"/>
                <a:ext cx="1907393" cy="1428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7"/>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429124" y="3286124"/>
                <a:ext cx="1440000" cy="1002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Kruis 7"/>
              <p:cNvSpPr>
                <a:spLocks noChangeArrowheads="1"/>
              </p:cNvSpPr>
              <p:nvPr/>
            </p:nvSpPr>
            <p:spPr bwMode="auto">
              <a:xfrm>
                <a:off x="5000628" y="2857496"/>
                <a:ext cx="285752" cy="285752"/>
              </a:xfrm>
              <a:prstGeom prst="plus">
                <a:avLst>
                  <a:gd name="adj" fmla="val 25000"/>
                </a:avLst>
              </a:prstGeom>
              <a:solidFill>
                <a:srgbClr val="FF0000"/>
              </a:solidFill>
              <a:ln w="9525">
                <a:solidFill>
                  <a:schemeClr val="tx1"/>
                </a:solidFill>
                <a:round/>
                <a:headEnd/>
                <a:tailEnd/>
              </a:ln>
            </p:spPr>
            <p:txBody>
              <a:bodyPr/>
              <a:lstStyle/>
              <a:p>
                <a:endParaRPr lang="en-GB">
                  <a:solidFill>
                    <a:srgbClr val="0000FF"/>
                  </a:solidFill>
                </a:endParaRPr>
              </a:p>
            </p:txBody>
          </p:sp>
          <p:sp>
            <p:nvSpPr>
              <p:cNvPr id="20" name="Toelichting met PIJL-RECHTS 8"/>
              <p:cNvSpPr>
                <a:spLocks noChangeArrowheads="1"/>
              </p:cNvSpPr>
              <p:nvPr/>
            </p:nvSpPr>
            <p:spPr bwMode="auto">
              <a:xfrm>
                <a:off x="6215074" y="2285992"/>
                <a:ext cx="285752" cy="1285884"/>
              </a:xfrm>
              <a:prstGeom prst="rightArrowCallout">
                <a:avLst>
                  <a:gd name="adj1" fmla="val 25000"/>
                  <a:gd name="adj2" fmla="val 25000"/>
                  <a:gd name="adj3" fmla="val 25000"/>
                  <a:gd name="adj4" fmla="val 64977"/>
                </a:avLst>
              </a:prstGeom>
              <a:solidFill>
                <a:srgbClr val="FF0000"/>
              </a:solidFill>
              <a:ln w="9525">
                <a:solidFill>
                  <a:schemeClr val="tx1"/>
                </a:solidFill>
                <a:round/>
                <a:headEnd/>
                <a:tailEnd/>
              </a:ln>
            </p:spPr>
            <p:txBody>
              <a:bodyPr/>
              <a:lstStyle/>
              <a:p>
                <a:endParaRPr lang="en-GB">
                  <a:solidFill>
                    <a:srgbClr val="0000FF"/>
                  </a:solidFill>
                </a:endParaRPr>
              </a:p>
            </p:txBody>
          </p:sp>
        </p:grpSp>
        <p:sp>
          <p:nvSpPr>
            <p:cNvPr id="21" name="Tekstvak 20"/>
            <p:cNvSpPr txBox="1"/>
            <p:nvPr/>
          </p:nvSpPr>
          <p:spPr>
            <a:xfrm rot="20900059">
              <a:off x="2066966" y="3583465"/>
              <a:ext cx="1897920" cy="523220"/>
            </a:xfrm>
            <a:prstGeom prst="rect">
              <a:avLst/>
            </a:prstGeom>
            <a:noFill/>
          </p:spPr>
          <p:txBody>
            <a:bodyPr wrap="square" rtlCol="0">
              <a:spAutoFit/>
            </a:bodyPr>
            <a:lstStyle/>
            <a:p>
              <a:pPr algn="ctr"/>
              <a:r>
                <a:rPr lang="en-GB" sz="2800" dirty="0">
                  <a:solidFill>
                    <a:srgbClr val="0000FF"/>
                  </a:solidFill>
                </a:rPr>
                <a:t>Lead </a:t>
              </a:r>
              <a:r>
                <a:rPr lang="en-GB" sz="2800" dirty="0" smtClean="0">
                  <a:solidFill>
                    <a:srgbClr val="0000FF"/>
                  </a:solidFill>
                </a:rPr>
                <a:t>oxide</a:t>
              </a:r>
              <a:endParaRPr lang="nl-NL" dirty="0">
                <a:solidFill>
                  <a:srgbClr val="0000FF"/>
                </a:solidFill>
              </a:endParaRPr>
            </a:p>
          </p:txBody>
        </p:sp>
      </p:grpSp>
      <p:grpSp>
        <p:nvGrpSpPr>
          <p:cNvPr id="28" name="Groeperen 27"/>
          <p:cNvGrpSpPr/>
          <p:nvPr/>
        </p:nvGrpSpPr>
        <p:grpSpPr>
          <a:xfrm>
            <a:off x="5508196" y="1648145"/>
            <a:ext cx="3212139" cy="2075548"/>
            <a:chOff x="5217693" y="1896881"/>
            <a:chExt cx="3212139" cy="2075548"/>
          </a:xfrm>
        </p:grpSpPr>
        <p:pic>
          <p:nvPicPr>
            <p:cNvPr id="22" name="Picture 2" descr="E:\Documenten\Publikaties &amp; Presentaties\Huub\Global harmonisation\Presentations\2007-06-04 Wageningen\Melamine in feed\Melamine to be added to feed.jp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rot="934143">
              <a:off x="5240737" y="1896881"/>
              <a:ext cx="3189095" cy="1594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kstvak 22"/>
            <p:cNvSpPr txBox="1"/>
            <p:nvPr/>
          </p:nvSpPr>
          <p:spPr>
            <a:xfrm rot="904218">
              <a:off x="5217693" y="3449209"/>
              <a:ext cx="2025748" cy="523220"/>
            </a:xfrm>
            <a:prstGeom prst="rect">
              <a:avLst/>
            </a:prstGeom>
            <a:noFill/>
          </p:spPr>
          <p:txBody>
            <a:bodyPr wrap="square" rtlCol="0">
              <a:spAutoFit/>
            </a:bodyPr>
            <a:lstStyle/>
            <a:p>
              <a:pPr algn="ctr"/>
              <a:r>
                <a:rPr lang="en-GB" sz="2800" dirty="0">
                  <a:solidFill>
                    <a:srgbClr val="0000FF"/>
                  </a:solidFill>
                  <a:ea typeface="ＭＳ Ｐゴシック" charset="0"/>
                  <a:cs typeface="ＭＳ Ｐゴシック" charset="0"/>
                </a:rPr>
                <a:t> Melamine</a:t>
              </a:r>
              <a:endParaRPr lang="nl-NL" dirty="0">
                <a:solidFill>
                  <a:srgbClr val="0000FF"/>
                </a:solidFill>
              </a:endParaRPr>
            </a:p>
          </p:txBody>
        </p:sp>
      </p:grpSp>
      <p:grpSp>
        <p:nvGrpSpPr>
          <p:cNvPr id="26" name="Groeperen 25"/>
          <p:cNvGrpSpPr/>
          <p:nvPr/>
        </p:nvGrpSpPr>
        <p:grpSpPr>
          <a:xfrm>
            <a:off x="5145588" y="3641415"/>
            <a:ext cx="2421541" cy="2985442"/>
            <a:chOff x="3267327" y="3890151"/>
            <a:chExt cx="2421541" cy="2985442"/>
          </a:xfrm>
        </p:grpSpPr>
        <p:sp>
          <p:nvSpPr>
            <p:cNvPr id="24" name="Tekstvak 23"/>
            <p:cNvSpPr txBox="1"/>
            <p:nvPr/>
          </p:nvSpPr>
          <p:spPr>
            <a:xfrm>
              <a:off x="3267327" y="6413928"/>
              <a:ext cx="2421541" cy="461665"/>
            </a:xfrm>
            <a:prstGeom prst="rect">
              <a:avLst/>
            </a:prstGeom>
            <a:noFill/>
          </p:spPr>
          <p:txBody>
            <a:bodyPr wrap="square" rtlCol="0">
              <a:spAutoFit/>
            </a:bodyPr>
            <a:lstStyle/>
            <a:p>
              <a:pPr algn="ctr"/>
              <a:r>
                <a:rPr lang="nl-NL" sz="2400" dirty="0" err="1">
                  <a:solidFill>
                    <a:srgbClr val="0000FF"/>
                  </a:solidFill>
                </a:rPr>
                <a:t>Diethylene</a:t>
              </a:r>
              <a:r>
                <a:rPr lang="nl-NL" sz="2400" dirty="0">
                  <a:solidFill>
                    <a:srgbClr val="0000FF"/>
                  </a:solidFill>
                </a:rPr>
                <a:t> </a:t>
              </a:r>
              <a:r>
                <a:rPr lang="nl-NL" sz="2400" dirty="0" smtClean="0">
                  <a:solidFill>
                    <a:srgbClr val="0000FF"/>
                  </a:solidFill>
                </a:rPr>
                <a:t>Glycol</a:t>
              </a:r>
              <a:endParaRPr lang="nl-NL" sz="2400" dirty="0">
                <a:solidFill>
                  <a:srgbClr val="0000FF"/>
                </a:solidFill>
              </a:endParaRPr>
            </a:p>
          </p:txBody>
        </p:sp>
        <p:pic>
          <p:nvPicPr>
            <p:cNvPr id="25" name="Afbeelding 24"/>
            <p:cNvPicPr>
              <a:picLocks noChangeAspect="1"/>
            </p:cNvPicPr>
            <p:nvPr/>
          </p:nvPicPr>
          <p:blipFill>
            <a:blip r:embed="rId8"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580436" y="3890151"/>
              <a:ext cx="1795323" cy="2694573"/>
            </a:xfrm>
            <a:prstGeom prst="rect">
              <a:avLst/>
            </a:prstGeom>
          </p:spPr>
        </p:pic>
      </p:grpSp>
      <p:pic>
        <p:nvPicPr>
          <p:cNvPr id="3" name="Afbeelding 2"/>
          <p:cNvPicPr>
            <a:picLocks noChangeAspect="1"/>
          </p:cNvPicPr>
          <p:nvPr/>
        </p:nvPicPr>
        <p:blipFill>
          <a:blip r:embed="rId9">
            <a:clrChange>
              <a:clrFrom>
                <a:srgbClr val="FFFFFF"/>
              </a:clrFrom>
              <a:clrTo>
                <a:srgbClr val="FFFFFF">
                  <a:alpha val="0"/>
                </a:srgbClr>
              </a:clrTo>
            </a:clrChange>
          </a:blip>
          <a:stretch>
            <a:fillRect/>
          </a:stretch>
        </p:blipFill>
        <p:spPr>
          <a:xfrm>
            <a:off x="111938" y="4070069"/>
            <a:ext cx="2556788" cy="2556788"/>
          </a:xfrm>
          <a:prstGeom prst="rect">
            <a:avLst/>
          </a:prstGeom>
        </p:spPr>
      </p:pic>
      <p:grpSp>
        <p:nvGrpSpPr>
          <p:cNvPr id="5" name="Groeperen 4"/>
          <p:cNvGrpSpPr/>
          <p:nvPr/>
        </p:nvGrpSpPr>
        <p:grpSpPr>
          <a:xfrm>
            <a:off x="1843001" y="3978046"/>
            <a:ext cx="2710606" cy="2302555"/>
            <a:chOff x="1843001" y="3978046"/>
            <a:chExt cx="2710606" cy="2302555"/>
          </a:xfrm>
        </p:grpSpPr>
        <p:pic>
          <p:nvPicPr>
            <p:cNvPr id="30" name="Afbeelding 29"/>
            <p:cNvPicPr>
              <a:picLocks noChangeAspect="1"/>
            </p:cNvPicPr>
            <p:nvPr/>
          </p:nvPicPr>
          <p:blipFill>
            <a:blip r:embed="rId10"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843001" y="3978046"/>
              <a:ext cx="2710606" cy="1794421"/>
            </a:xfrm>
            <a:prstGeom prst="rect">
              <a:avLst/>
            </a:prstGeom>
          </p:spPr>
        </p:pic>
        <p:sp>
          <p:nvSpPr>
            <p:cNvPr id="4" name="Tekstvak 3"/>
            <p:cNvSpPr txBox="1"/>
            <p:nvPr/>
          </p:nvSpPr>
          <p:spPr>
            <a:xfrm>
              <a:off x="1982460" y="5818936"/>
              <a:ext cx="2431688" cy="461665"/>
            </a:xfrm>
            <a:prstGeom prst="rect">
              <a:avLst/>
            </a:prstGeom>
            <a:noFill/>
          </p:spPr>
          <p:txBody>
            <a:bodyPr wrap="square" rtlCol="0">
              <a:spAutoFit/>
            </a:bodyPr>
            <a:lstStyle/>
            <a:p>
              <a:pPr algn="ctr"/>
              <a:r>
                <a:rPr lang="nl-NL" sz="2400">
                  <a:solidFill>
                    <a:srgbClr val="0000FF"/>
                  </a:solidFill>
                </a:rPr>
                <a:t>French fries</a:t>
              </a:r>
            </a:p>
          </p:txBody>
        </p:sp>
      </p:grpSp>
    </p:spTree>
    <p:extLst>
      <p:ext uri="{BB962C8B-B14F-4D97-AF65-F5344CB8AC3E}">
        <p14:creationId xmlns:p14="http://schemas.microsoft.com/office/powerpoint/2010/main" val="13677437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eperen 8"/>
          <p:cNvGrpSpPr/>
          <p:nvPr/>
        </p:nvGrpSpPr>
        <p:grpSpPr>
          <a:xfrm>
            <a:off x="375106" y="381000"/>
            <a:ext cx="8393788" cy="6134627"/>
            <a:chOff x="375106" y="381000"/>
            <a:chExt cx="8393788" cy="6134627"/>
          </a:xfrm>
        </p:grpSpPr>
        <p:grpSp>
          <p:nvGrpSpPr>
            <p:cNvPr id="49" name="Groeperen 48"/>
            <p:cNvGrpSpPr/>
            <p:nvPr/>
          </p:nvGrpSpPr>
          <p:grpSpPr>
            <a:xfrm>
              <a:off x="375106" y="1311638"/>
              <a:ext cx="8393788" cy="5203989"/>
              <a:chOff x="375106" y="827006"/>
              <a:chExt cx="8393788" cy="5203989"/>
            </a:xfrm>
          </p:grpSpPr>
          <p:sp>
            <p:nvSpPr>
              <p:cNvPr id="2" name="Tekstvak 1"/>
              <p:cNvSpPr txBox="1"/>
              <p:nvPr/>
            </p:nvSpPr>
            <p:spPr>
              <a:xfrm>
                <a:off x="375106" y="5507775"/>
                <a:ext cx="5890898" cy="523220"/>
              </a:xfrm>
              <a:prstGeom prst="rect">
                <a:avLst/>
              </a:prstGeom>
              <a:noFill/>
              <a:ln w="41275" cap="rnd">
                <a:solidFill>
                  <a:srgbClr val="0000FF"/>
                </a:solidFill>
                <a:round/>
              </a:ln>
            </p:spPr>
            <p:txBody>
              <a:bodyPr wrap="square" rtlCol="0">
                <a:spAutoFit/>
              </a:bodyPr>
              <a:lstStyle/>
              <a:p>
                <a:pPr algn="ctr"/>
                <a:r>
                  <a:rPr lang="nl-NL" sz="2800" b="1">
                    <a:solidFill>
                      <a:srgbClr val="0000FF"/>
                    </a:solidFill>
                  </a:rPr>
                  <a:t>Regulators</a:t>
                </a:r>
              </a:p>
            </p:txBody>
          </p:sp>
          <p:sp>
            <p:nvSpPr>
              <p:cNvPr id="3" name="Tekstvak 2"/>
              <p:cNvSpPr txBox="1"/>
              <p:nvPr/>
            </p:nvSpPr>
            <p:spPr>
              <a:xfrm>
                <a:off x="6845840" y="4103880"/>
                <a:ext cx="1923054" cy="523220"/>
              </a:xfrm>
              <a:prstGeom prst="rect">
                <a:avLst/>
              </a:prstGeom>
              <a:noFill/>
              <a:ln w="41275" cap="rnd">
                <a:solidFill>
                  <a:srgbClr val="0000FF"/>
                </a:solidFill>
                <a:round/>
              </a:ln>
            </p:spPr>
            <p:txBody>
              <a:bodyPr wrap="square" rtlCol="0">
                <a:spAutoFit/>
              </a:bodyPr>
              <a:lstStyle/>
              <a:p>
                <a:pPr algn="ctr"/>
                <a:r>
                  <a:rPr lang="nl-NL" sz="2800" b="1">
                    <a:solidFill>
                      <a:srgbClr val="0000FF"/>
                    </a:solidFill>
                  </a:rPr>
                  <a:t>Scientists</a:t>
                </a:r>
              </a:p>
            </p:txBody>
          </p:sp>
          <p:sp>
            <p:nvSpPr>
              <p:cNvPr id="4" name="Tekstvak 3"/>
              <p:cNvSpPr txBox="1"/>
              <p:nvPr/>
            </p:nvSpPr>
            <p:spPr>
              <a:xfrm>
                <a:off x="375106" y="4102167"/>
                <a:ext cx="5890898" cy="523220"/>
              </a:xfrm>
              <a:prstGeom prst="rect">
                <a:avLst/>
              </a:prstGeom>
              <a:noFill/>
              <a:ln w="41275" cap="rnd">
                <a:solidFill>
                  <a:srgbClr val="0000FF"/>
                </a:solidFill>
                <a:round/>
              </a:ln>
            </p:spPr>
            <p:txBody>
              <a:bodyPr wrap="square" rtlCol="0">
                <a:spAutoFit/>
              </a:bodyPr>
              <a:lstStyle/>
              <a:p>
                <a:pPr algn="ctr"/>
                <a:r>
                  <a:rPr lang="nl-NL" sz="2800" b="1">
                    <a:solidFill>
                      <a:srgbClr val="0000FF"/>
                    </a:solidFill>
                  </a:rPr>
                  <a:t>Politicians</a:t>
                </a:r>
              </a:p>
            </p:txBody>
          </p:sp>
          <p:sp>
            <p:nvSpPr>
              <p:cNvPr id="5" name="Tekstvak 4"/>
              <p:cNvSpPr txBox="1"/>
              <p:nvPr/>
            </p:nvSpPr>
            <p:spPr>
              <a:xfrm>
                <a:off x="2132345" y="2386992"/>
                <a:ext cx="2391197" cy="523220"/>
              </a:xfrm>
              <a:prstGeom prst="rect">
                <a:avLst/>
              </a:prstGeom>
              <a:noFill/>
              <a:ln w="41275" cap="rnd">
                <a:solidFill>
                  <a:srgbClr val="0000FF"/>
                </a:solidFill>
                <a:round/>
              </a:ln>
            </p:spPr>
            <p:txBody>
              <a:bodyPr wrap="square" rtlCol="0">
                <a:spAutoFit/>
              </a:bodyPr>
              <a:lstStyle/>
              <a:p>
                <a:pPr algn="ctr"/>
                <a:r>
                  <a:rPr lang="nl-NL" sz="2800" b="1">
                    <a:solidFill>
                      <a:srgbClr val="0000FF"/>
                    </a:solidFill>
                  </a:rPr>
                  <a:t>LOBBYISTS</a:t>
                </a:r>
              </a:p>
            </p:txBody>
          </p:sp>
          <p:sp>
            <p:nvSpPr>
              <p:cNvPr id="7" name="Tekstvak 6"/>
              <p:cNvSpPr txBox="1"/>
              <p:nvPr/>
            </p:nvSpPr>
            <p:spPr>
              <a:xfrm>
                <a:off x="375106" y="827006"/>
                <a:ext cx="2398227" cy="523220"/>
              </a:xfrm>
              <a:prstGeom prst="rect">
                <a:avLst/>
              </a:prstGeom>
              <a:noFill/>
              <a:ln w="41275" cap="rnd">
                <a:solidFill>
                  <a:srgbClr val="0000FF"/>
                </a:solidFill>
                <a:round/>
              </a:ln>
            </p:spPr>
            <p:txBody>
              <a:bodyPr wrap="square" rtlCol="0">
                <a:spAutoFit/>
              </a:bodyPr>
              <a:lstStyle/>
              <a:p>
                <a:pPr algn="ctr"/>
                <a:r>
                  <a:rPr lang="nl-NL" sz="2800" b="1">
                    <a:solidFill>
                      <a:srgbClr val="0000FF"/>
                    </a:solidFill>
                  </a:rPr>
                  <a:t>ACTIVISTS</a:t>
                </a:r>
              </a:p>
            </p:txBody>
          </p:sp>
          <p:sp>
            <p:nvSpPr>
              <p:cNvPr id="16" name="Pijl links en rechts 15"/>
              <p:cNvSpPr/>
              <p:nvPr/>
            </p:nvSpPr>
            <p:spPr>
              <a:xfrm>
                <a:off x="2773333" y="827006"/>
                <a:ext cx="1533887" cy="484632"/>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7" name="Pijl omlaag 16"/>
              <p:cNvSpPr/>
              <p:nvPr/>
            </p:nvSpPr>
            <p:spPr>
              <a:xfrm>
                <a:off x="2588537" y="2910211"/>
                <a:ext cx="1464037" cy="1191955"/>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9" name="Pijl omlaag 18"/>
              <p:cNvSpPr/>
              <p:nvPr/>
            </p:nvSpPr>
            <p:spPr>
              <a:xfrm>
                <a:off x="909970" y="1350226"/>
                <a:ext cx="1111250" cy="275194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6" name="Tekstvak 5"/>
              <p:cNvSpPr txBox="1"/>
              <p:nvPr/>
            </p:nvSpPr>
            <p:spPr>
              <a:xfrm>
                <a:off x="4307220" y="827006"/>
                <a:ext cx="2594027" cy="523220"/>
              </a:xfrm>
              <a:prstGeom prst="rect">
                <a:avLst/>
              </a:prstGeom>
              <a:noFill/>
              <a:ln w="41275" cap="rnd">
                <a:solidFill>
                  <a:srgbClr val="0000FF"/>
                </a:solidFill>
                <a:round/>
              </a:ln>
            </p:spPr>
            <p:txBody>
              <a:bodyPr wrap="square" rtlCol="0">
                <a:spAutoFit/>
              </a:bodyPr>
              <a:lstStyle/>
              <a:p>
                <a:pPr algn="ctr"/>
                <a:r>
                  <a:rPr lang="nl-NL" sz="2800">
                    <a:solidFill>
                      <a:srgbClr val="0000FF"/>
                    </a:solidFill>
                  </a:rPr>
                  <a:t>General public</a:t>
                </a:r>
              </a:p>
            </p:txBody>
          </p:sp>
          <p:sp>
            <p:nvSpPr>
              <p:cNvPr id="15" name="Tekstvak 14"/>
              <p:cNvSpPr txBox="1"/>
              <p:nvPr/>
            </p:nvSpPr>
            <p:spPr>
              <a:xfrm>
                <a:off x="4782082" y="2386992"/>
                <a:ext cx="1644303" cy="523220"/>
              </a:xfrm>
              <a:prstGeom prst="rect">
                <a:avLst/>
              </a:prstGeom>
              <a:noFill/>
              <a:ln w="41275" cap="rnd">
                <a:solidFill>
                  <a:srgbClr val="0000FF"/>
                </a:solidFill>
                <a:round/>
              </a:ln>
            </p:spPr>
            <p:txBody>
              <a:bodyPr wrap="square" rtlCol="0">
                <a:spAutoFit/>
              </a:bodyPr>
              <a:lstStyle/>
              <a:p>
                <a:pPr algn="ctr"/>
                <a:r>
                  <a:rPr lang="nl-NL" sz="2800" b="1">
                    <a:solidFill>
                      <a:srgbClr val="0000FF"/>
                    </a:solidFill>
                  </a:rPr>
                  <a:t>PRESS</a:t>
                </a:r>
              </a:p>
            </p:txBody>
          </p:sp>
          <p:sp>
            <p:nvSpPr>
              <p:cNvPr id="18" name="Pijl omhoog en omlaag 17"/>
              <p:cNvSpPr/>
              <p:nvPr/>
            </p:nvSpPr>
            <p:spPr>
              <a:xfrm flipH="1">
                <a:off x="5358171" y="1350226"/>
                <a:ext cx="492125" cy="1036766"/>
              </a:xfrm>
              <a:prstGeom prst="up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1" name="Pijl omlaag 20"/>
              <p:cNvSpPr/>
              <p:nvPr/>
            </p:nvSpPr>
            <p:spPr>
              <a:xfrm>
                <a:off x="5361917" y="2910210"/>
                <a:ext cx="540000" cy="1191955"/>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3" name="Pijl omlaag 22"/>
              <p:cNvSpPr/>
              <p:nvPr/>
            </p:nvSpPr>
            <p:spPr>
              <a:xfrm>
                <a:off x="2773333" y="4625387"/>
                <a:ext cx="914761" cy="88238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cxnSp>
            <p:nvCxnSpPr>
              <p:cNvPr id="33" name="Gebogen verbindingslijn 32"/>
              <p:cNvCxnSpPr>
                <a:endCxn id="2" idx="3"/>
              </p:cNvCxnSpPr>
              <p:nvPr/>
            </p:nvCxnSpPr>
            <p:spPr>
              <a:xfrm rot="10800000" flipV="1">
                <a:off x="6266005" y="4625387"/>
                <a:ext cx="1461393" cy="1143997"/>
              </a:xfrm>
              <a:prstGeom prst="bentConnector3">
                <a:avLst>
                  <a:gd name="adj1" fmla="val 1117"/>
                </a:avLst>
              </a:prstGeom>
              <a:ln w="38100">
                <a:tailEnd type="arrow"/>
              </a:ln>
            </p:spPr>
            <p:style>
              <a:lnRef idx="2">
                <a:schemeClr val="accent1"/>
              </a:lnRef>
              <a:fillRef idx="0">
                <a:schemeClr val="accent1"/>
              </a:fillRef>
              <a:effectRef idx="1">
                <a:schemeClr val="accent1"/>
              </a:effectRef>
              <a:fontRef idx="minor">
                <a:schemeClr val="tx1"/>
              </a:fontRef>
            </p:style>
          </p:cxnSp>
          <p:cxnSp>
            <p:nvCxnSpPr>
              <p:cNvPr id="40" name="Rechte verbindingslijn met pijl 39"/>
              <p:cNvCxnSpPr>
                <a:stCxn id="3" idx="1"/>
                <a:endCxn id="4" idx="3"/>
              </p:cNvCxnSpPr>
              <p:nvPr/>
            </p:nvCxnSpPr>
            <p:spPr>
              <a:xfrm flipH="1" flipV="1">
                <a:off x="6266004" y="4363777"/>
                <a:ext cx="579836" cy="1713"/>
              </a:xfrm>
              <a:prstGeom prst="straightConnector1">
                <a:avLst/>
              </a:prstGeom>
              <a:ln w="38100">
                <a:tailEnd type="arrow"/>
              </a:ln>
            </p:spPr>
            <p:style>
              <a:lnRef idx="2">
                <a:schemeClr val="accent1"/>
              </a:lnRef>
              <a:fillRef idx="0">
                <a:schemeClr val="accent1"/>
              </a:fillRef>
              <a:effectRef idx="1">
                <a:schemeClr val="accent1"/>
              </a:effectRef>
              <a:fontRef idx="minor">
                <a:schemeClr val="tx1"/>
              </a:fontRef>
            </p:style>
          </p:cxnSp>
          <p:cxnSp>
            <p:nvCxnSpPr>
              <p:cNvPr id="44" name="Gebogen verbindingslijn 43"/>
              <p:cNvCxnSpPr>
                <a:endCxn id="6" idx="3"/>
              </p:cNvCxnSpPr>
              <p:nvPr/>
            </p:nvCxnSpPr>
            <p:spPr>
              <a:xfrm rot="16200000" flipV="1">
                <a:off x="5807549" y="2182315"/>
                <a:ext cx="3013549" cy="826151"/>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8" name="Rechte verbindingslijn met pijl 47"/>
              <p:cNvCxnSpPr/>
              <p:nvPr/>
            </p:nvCxnSpPr>
            <p:spPr>
              <a:xfrm flipH="1">
                <a:off x="6426385" y="2633224"/>
                <a:ext cx="1301013" cy="15378"/>
              </a:xfrm>
              <a:prstGeom prst="straightConnector1">
                <a:avLst/>
              </a:prstGeom>
              <a:ln w="25400">
                <a:solidFill>
                  <a:srgbClr val="3366FF"/>
                </a:solidFill>
                <a:tailEnd type="arrow"/>
              </a:ln>
            </p:spPr>
            <p:style>
              <a:lnRef idx="2">
                <a:schemeClr val="accent1"/>
              </a:lnRef>
              <a:fillRef idx="0">
                <a:schemeClr val="accent1"/>
              </a:fillRef>
              <a:effectRef idx="1">
                <a:schemeClr val="accent1"/>
              </a:effectRef>
              <a:fontRef idx="minor">
                <a:schemeClr val="tx1"/>
              </a:fontRef>
            </p:style>
          </p:cxnSp>
        </p:grpSp>
        <p:sp>
          <p:nvSpPr>
            <p:cNvPr id="8" name="Tekstvak 7"/>
            <p:cNvSpPr txBox="1"/>
            <p:nvPr/>
          </p:nvSpPr>
          <p:spPr>
            <a:xfrm>
              <a:off x="2379393" y="381000"/>
              <a:ext cx="4385215" cy="584776"/>
            </a:xfrm>
            <a:prstGeom prst="rect">
              <a:avLst/>
            </a:prstGeom>
            <a:noFill/>
          </p:spPr>
          <p:txBody>
            <a:bodyPr wrap="square" rtlCol="0">
              <a:spAutoFit/>
            </a:bodyPr>
            <a:lstStyle/>
            <a:p>
              <a:pPr algn="ctr"/>
              <a:r>
                <a:rPr lang="nl-NL" sz="3200" b="1">
                  <a:solidFill>
                    <a:srgbClr val="FF0000"/>
                  </a:solidFill>
                </a:rPr>
                <a:t>Now</a:t>
              </a:r>
            </a:p>
          </p:txBody>
        </p:sp>
      </p:grpSp>
    </p:spTree>
    <p:extLst>
      <p:ext uri="{BB962C8B-B14F-4D97-AF65-F5344CB8AC3E}">
        <p14:creationId xmlns:p14="http://schemas.microsoft.com/office/powerpoint/2010/main" val="348717976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eperen 8"/>
          <p:cNvGrpSpPr/>
          <p:nvPr/>
        </p:nvGrpSpPr>
        <p:grpSpPr>
          <a:xfrm>
            <a:off x="375106" y="381000"/>
            <a:ext cx="8393788" cy="6055605"/>
            <a:chOff x="375106" y="381000"/>
            <a:chExt cx="8393788" cy="6055605"/>
          </a:xfrm>
        </p:grpSpPr>
        <p:grpSp>
          <p:nvGrpSpPr>
            <p:cNvPr id="11" name="Groeperen 10"/>
            <p:cNvGrpSpPr/>
            <p:nvPr/>
          </p:nvGrpSpPr>
          <p:grpSpPr>
            <a:xfrm>
              <a:off x="375106" y="1232616"/>
              <a:ext cx="8393788" cy="5203989"/>
              <a:chOff x="375106" y="827006"/>
              <a:chExt cx="8393788" cy="5203989"/>
            </a:xfrm>
          </p:grpSpPr>
          <p:sp>
            <p:nvSpPr>
              <p:cNvPr id="2" name="Tekstvak 1"/>
              <p:cNvSpPr txBox="1"/>
              <p:nvPr/>
            </p:nvSpPr>
            <p:spPr>
              <a:xfrm>
                <a:off x="375106" y="5507775"/>
                <a:ext cx="5890898" cy="523220"/>
              </a:xfrm>
              <a:prstGeom prst="rect">
                <a:avLst/>
              </a:prstGeom>
              <a:noFill/>
              <a:ln w="41275" cap="rnd">
                <a:solidFill>
                  <a:srgbClr val="0000FF"/>
                </a:solidFill>
                <a:round/>
              </a:ln>
            </p:spPr>
            <p:txBody>
              <a:bodyPr wrap="square" rtlCol="0">
                <a:spAutoFit/>
              </a:bodyPr>
              <a:lstStyle/>
              <a:p>
                <a:pPr algn="ctr"/>
                <a:r>
                  <a:rPr lang="nl-NL" sz="2800" b="1" dirty="0">
                    <a:solidFill>
                      <a:srgbClr val="0000FF"/>
                    </a:solidFill>
                  </a:rPr>
                  <a:t>Regulators</a:t>
                </a:r>
              </a:p>
            </p:txBody>
          </p:sp>
          <p:sp>
            <p:nvSpPr>
              <p:cNvPr id="3" name="Tekstvak 2"/>
              <p:cNvSpPr txBox="1"/>
              <p:nvPr/>
            </p:nvSpPr>
            <p:spPr>
              <a:xfrm>
                <a:off x="6845840" y="4103880"/>
                <a:ext cx="1923054" cy="523220"/>
              </a:xfrm>
              <a:prstGeom prst="rect">
                <a:avLst/>
              </a:prstGeom>
              <a:noFill/>
              <a:ln w="41275" cap="rnd">
                <a:solidFill>
                  <a:srgbClr val="0000FF"/>
                </a:solidFill>
                <a:round/>
              </a:ln>
            </p:spPr>
            <p:txBody>
              <a:bodyPr wrap="square" rtlCol="0">
                <a:spAutoFit/>
              </a:bodyPr>
              <a:lstStyle/>
              <a:p>
                <a:pPr algn="ctr"/>
                <a:r>
                  <a:rPr lang="nl-NL" sz="2800" b="1" dirty="0" err="1">
                    <a:solidFill>
                      <a:srgbClr val="0000FF"/>
                    </a:solidFill>
                  </a:rPr>
                  <a:t>Scientists</a:t>
                </a:r>
                <a:endParaRPr lang="nl-NL" sz="2800" b="1">
                  <a:solidFill>
                    <a:srgbClr val="0000FF"/>
                  </a:solidFill>
                </a:endParaRPr>
              </a:p>
            </p:txBody>
          </p:sp>
          <p:sp>
            <p:nvSpPr>
              <p:cNvPr id="4" name="Tekstvak 3"/>
              <p:cNvSpPr txBox="1"/>
              <p:nvPr/>
            </p:nvSpPr>
            <p:spPr>
              <a:xfrm>
                <a:off x="375106" y="4102167"/>
                <a:ext cx="5890898" cy="523220"/>
              </a:xfrm>
              <a:prstGeom prst="rect">
                <a:avLst/>
              </a:prstGeom>
              <a:noFill/>
              <a:ln w="41275" cap="rnd">
                <a:solidFill>
                  <a:srgbClr val="0000FF"/>
                </a:solidFill>
                <a:round/>
              </a:ln>
            </p:spPr>
            <p:txBody>
              <a:bodyPr wrap="square" rtlCol="0">
                <a:spAutoFit/>
              </a:bodyPr>
              <a:lstStyle/>
              <a:p>
                <a:pPr algn="ctr"/>
                <a:r>
                  <a:rPr lang="nl-NL" sz="2800" b="1">
                    <a:solidFill>
                      <a:srgbClr val="0000FF"/>
                    </a:solidFill>
                  </a:rPr>
                  <a:t>Politicians</a:t>
                </a:r>
              </a:p>
            </p:txBody>
          </p:sp>
          <p:sp>
            <p:nvSpPr>
              <p:cNvPr id="5" name="Tekstvak 4"/>
              <p:cNvSpPr txBox="1"/>
              <p:nvPr/>
            </p:nvSpPr>
            <p:spPr>
              <a:xfrm>
                <a:off x="2132345" y="2386992"/>
                <a:ext cx="2391197" cy="523220"/>
              </a:xfrm>
              <a:prstGeom prst="rect">
                <a:avLst/>
              </a:prstGeom>
              <a:noFill/>
              <a:ln w="41275" cap="rnd">
                <a:solidFill>
                  <a:srgbClr val="0000FF"/>
                </a:solidFill>
                <a:round/>
              </a:ln>
            </p:spPr>
            <p:txBody>
              <a:bodyPr wrap="square" rtlCol="0">
                <a:spAutoFit/>
              </a:bodyPr>
              <a:lstStyle/>
              <a:p>
                <a:pPr algn="ctr"/>
                <a:r>
                  <a:rPr lang="nl-NL" sz="2800" b="1">
                    <a:solidFill>
                      <a:srgbClr val="0000FF"/>
                    </a:solidFill>
                  </a:rPr>
                  <a:t>LOBBYISTS</a:t>
                </a:r>
              </a:p>
            </p:txBody>
          </p:sp>
          <p:sp>
            <p:nvSpPr>
              <p:cNvPr id="7" name="Tekstvak 6"/>
              <p:cNvSpPr txBox="1"/>
              <p:nvPr/>
            </p:nvSpPr>
            <p:spPr>
              <a:xfrm>
                <a:off x="375106" y="827006"/>
                <a:ext cx="2398227" cy="523220"/>
              </a:xfrm>
              <a:prstGeom prst="rect">
                <a:avLst/>
              </a:prstGeom>
              <a:noFill/>
              <a:ln w="41275" cap="rnd">
                <a:solidFill>
                  <a:srgbClr val="0000FF"/>
                </a:solidFill>
                <a:round/>
              </a:ln>
            </p:spPr>
            <p:txBody>
              <a:bodyPr wrap="square" rtlCol="0">
                <a:spAutoFit/>
              </a:bodyPr>
              <a:lstStyle/>
              <a:p>
                <a:pPr algn="ctr"/>
                <a:r>
                  <a:rPr lang="nl-NL" sz="2800" b="1">
                    <a:solidFill>
                      <a:srgbClr val="0000FF"/>
                    </a:solidFill>
                  </a:rPr>
                  <a:t>ACTIVISTS</a:t>
                </a:r>
              </a:p>
            </p:txBody>
          </p:sp>
          <p:sp>
            <p:nvSpPr>
              <p:cNvPr id="16" name="Pijl links en rechts 15"/>
              <p:cNvSpPr/>
              <p:nvPr/>
            </p:nvSpPr>
            <p:spPr>
              <a:xfrm>
                <a:off x="2773333" y="944616"/>
                <a:ext cx="1533887" cy="288000"/>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7" name="Pijl omlaag 16"/>
              <p:cNvSpPr/>
              <p:nvPr/>
            </p:nvSpPr>
            <p:spPr>
              <a:xfrm>
                <a:off x="3040524" y="2910210"/>
                <a:ext cx="431713" cy="1191955"/>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9" name="Pijl omlaag 18"/>
              <p:cNvSpPr/>
              <p:nvPr/>
            </p:nvSpPr>
            <p:spPr>
              <a:xfrm>
                <a:off x="1332008" y="1350226"/>
                <a:ext cx="371723" cy="275194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6" name="Tekstvak 5"/>
              <p:cNvSpPr txBox="1"/>
              <p:nvPr/>
            </p:nvSpPr>
            <p:spPr>
              <a:xfrm>
                <a:off x="4307220" y="827006"/>
                <a:ext cx="2594027" cy="523220"/>
              </a:xfrm>
              <a:prstGeom prst="rect">
                <a:avLst/>
              </a:prstGeom>
              <a:noFill/>
              <a:ln w="41275" cap="rnd">
                <a:solidFill>
                  <a:srgbClr val="0000FF"/>
                </a:solidFill>
                <a:round/>
              </a:ln>
            </p:spPr>
            <p:txBody>
              <a:bodyPr wrap="square" rtlCol="0">
                <a:spAutoFit/>
              </a:bodyPr>
              <a:lstStyle/>
              <a:p>
                <a:pPr algn="ctr"/>
                <a:r>
                  <a:rPr lang="nl-NL" sz="2800">
                    <a:solidFill>
                      <a:srgbClr val="0000FF"/>
                    </a:solidFill>
                  </a:rPr>
                  <a:t>General public</a:t>
                </a:r>
              </a:p>
            </p:txBody>
          </p:sp>
          <p:sp>
            <p:nvSpPr>
              <p:cNvPr id="15" name="Tekstvak 14"/>
              <p:cNvSpPr txBox="1"/>
              <p:nvPr/>
            </p:nvSpPr>
            <p:spPr>
              <a:xfrm>
                <a:off x="4782082" y="2386992"/>
                <a:ext cx="1644303" cy="523220"/>
              </a:xfrm>
              <a:prstGeom prst="rect">
                <a:avLst/>
              </a:prstGeom>
              <a:noFill/>
              <a:ln w="41275" cap="rnd">
                <a:solidFill>
                  <a:srgbClr val="0000FF"/>
                </a:solidFill>
                <a:round/>
              </a:ln>
            </p:spPr>
            <p:txBody>
              <a:bodyPr wrap="square" rtlCol="0">
                <a:spAutoFit/>
              </a:bodyPr>
              <a:lstStyle/>
              <a:p>
                <a:pPr algn="ctr"/>
                <a:r>
                  <a:rPr lang="nl-NL" sz="2800" b="1">
                    <a:solidFill>
                      <a:srgbClr val="0000FF"/>
                    </a:solidFill>
                  </a:rPr>
                  <a:t>PRESS</a:t>
                </a:r>
              </a:p>
            </p:txBody>
          </p:sp>
          <p:sp>
            <p:nvSpPr>
              <p:cNvPr id="18" name="Pijl omhoog en omlaag 17"/>
              <p:cNvSpPr/>
              <p:nvPr/>
            </p:nvSpPr>
            <p:spPr>
              <a:xfrm flipH="1">
                <a:off x="5358171" y="1350226"/>
                <a:ext cx="492125" cy="1036766"/>
              </a:xfrm>
              <a:prstGeom prst="up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1" name="Pijl omlaag 20"/>
              <p:cNvSpPr/>
              <p:nvPr/>
            </p:nvSpPr>
            <p:spPr>
              <a:xfrm>
                <a:off x="5361917" y="2910210"/>
                <a:ext cx="540000" cy="1191955"/>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3" name="Pijl omlaag 22"/>
              <p:cNvSpPr/>
              <p:nvPr/>
            </p:nvSpPr>
            <p:spPr>
              <a:xfrm>
                <a:off x="2773333" y="4625387"/>
                <a:ext cx="914761" cy="88238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cxnSp>
            <p:nvCxnSpPr>
              <p:cNvPr id="33" name="Gebogen verbindingslijn 32"/>
              <p:cNvCxnSpPr>
                <a:endCxn id="2" idx="3"/>
              </p:cNvCxnSpPr>
              <p:nvPr/>
            </p:nvCxnSpPr>
            <p:spPr>
              <a:xfrm rot="10800000" flipV="1">
                <a:off x="6266005" y="4625387"/>
                <a:ext cx="1461393" cy="1143997"/>
              </a:xfrm>
              <a:prstGeom prst="bentConnector3">
                <a:avLst>
                  <a:gd name="adj1" fmla="val 1117"/>
                </a:avLst>
              </a:prstGeom>
              <a:ln w="63500">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44" name="Gebogen verbindingslijn 43"/>
              <p:cNvCxnSpPr>
                <a:endCxn id="6" idx="3"/>
              </p:cNvCxnSpPr>
              <p:nvPr/>
            </p:nvCxnSpPr>
            <p:spPr>
              <a:xfrm rot="16200000" flipV="1">
                <a:off x="5807549" y="2182315"/>
                <a:ext cx="3013549" cy="826151"/>
              </a:xfrm>
              <a:prstGeom prst="bentConnector2">
                <a:avLst/>
              </a:prstGeom>
              <a:ln w="38100">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8" name="Pijl rechts 7"/>
              <p:cNvSpPr/>
              <p:nvPr/>
            </p:nvSpPr>
            <p:spPr>
              <a:xfrm>
                <a:off x="6266004" y="4102165"/>
                <a:ext cx="579836" cy="484632"/>
              </a:xfrm>
              <a:prstGeom prst="lef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cxnSp>
            <p:nvCxnSpPr>
              <p:cNvPr id="10" name="Rechte verbindingslijn met pijl 9"/>
              <p:cNvCxnSpPr>
                <a:endCxn id="15" idx="3"/>
              </p:cNvCxnSpPr>
              <p:nvPr/>
            </p:nvCxnSpPr>
            <p:spPr>
              <a:xfrm flipH="1">
                <a:off x="6426385" y="2633224"/>
                <a:ext cx="1301013" cy="15378"/>
              </a:xfrm>
              <a:prstGeom prst="straightConnector1">
                <a:avLst/>
              </a:prstGeom>
              <a:ln w="50800">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sp>
          <p:nvSpPr>
            <p:cNvPr id="20" name="Tekstvak 19"/>
            <p:cNvSpPr txBox="1"/>
            <p:nvPr/>
          </p:nvSpPr>
          <p:spPr>
            <a:xfrm>
              <a:off x="2379393" y="381000"/>
              <a:ext cx="4385215" cy="584776"/>
            </a:xfrm>
            <a:prstGeom prst="rect">
              <a:avLst/>
            </a:prstGeom>
            <a:noFill/>
          </p:spPr>
          <p:txBody>
            <a:bodyPr wrap="square" rtlCol="0">
              <a:spAutoFit/>
            </a:bodyPr>
            <a:lstStyle/>
            <a:p>
              <a:pPr algn="ctr"/>
              <a:r>
                <a:rPr lang="nl-NL" sz="3200" b="1">
                  <a:solidFill>
                    <a:srgbClr val="FF0000"/>
                  </a:solidFill>
                </a:rPr>
                <a:t>Future</a:t>
              </a:r>
            </a:p>
          </p:txBody>
        </p:sp>
      </p:grpSp>
    </p:spTree>
    <p:extLst>
      <p:ext uri="{BB962C8B-B14F-4D97-AF65-F5344CB8AC3E}">
        <p14:creationId xmlns:p14="http://schemas.microsoft.com/office/powerpoint/2010/main" val="60377653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461586" y="1054887"/>
            <a:ext cx="8220828" cy="1815882"/>
          </a:xfrm>
          <a:prstGeom prst="rect">
            <a:avLst/>
          </a:prstGeom>
          <a:noFill/>
        </p:spPr>
        <p:txBody>
          <a:bodyPr wrap="square" rtlCol="0">
            <a:spAutoFit/>
          </a:bodyPr>
          <a:lstStyle/>
          <a:p>
            <a:pPr algn="ctr"/>
            <a:r>
              <a:rPr lang="en-GB" sz="2800" b="1" dirty="0" smtClean="0">
                <a:solidFill>
                  <a:srgbClr val="008000"/>
                </a:solidFill>
              </a:rPr>
              <a:t>The Global Harmonization Initiative wants to improve food regulations and remove absurd regulations by obtaining global scientific consensus</a:t>
            </a:r>
          </a:p>
          <a:p>
            <a:pPr algn="ctr"/>
            <a:r>
              <a:rPr lang="en-GB" sz="2800" b="1" dirty="0">
                <a:solidFill>
                  <a:srgbClr val="FF0000"/>
                </a:solidFill>
              </a:rPr>
              <a:t>and convincing those who need to know</a:t>
            </a:r>
          </a:p>
        </p:txBody>
      </p:sp>
      <p:pic>
        <p:nvPicPr>
          <p:cNvPr id="5" name="Picture 4" descr="GHIupdatedSM-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1700" y="3156519"/>
            <a:ext cx="7327900" cy="3073400"/>
          </a:xfrm>
          <a:prstGeom prst="rect">
            <a:avLst/>
          </a:prstGeom>
        </p:spPr>
      </p:pic>
    </p:spTree>
    <p:extLst>
      <p:ext uri="{BB962C8B-B14F-4D97-AF65-F5344CB8AC3E}">
        <p14:creationId xmlns:p14="http://schemas.microsoft.com/office/powerpoint/2010/main" val="249415186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eperen 16"/>
          <p:cNvGrpSpPr/>
          <p:nvPr/>
        </p:nvGrpSpPr>
        <p:grpSpPr>
          <a:xfrm>
            <a:off x="579765" y="198110"/>
            <a:ext cx="6325860" cy="5262890"/>
            <a:chOff x="579765" y="198110"/>
            <a:chExt cx="6325860" cy="5262890"/>
          </a:xfrm>
        </p:grpSpPr>
        <p:grpSp>
          <p:nvGrpSpPr>
            <p:cNvPr id="6" name="Groeperen 5"/>
            <p:cNvGrpSpPr/>
            <p:nvPr/>
          </p:nvGrpSpPr>
          <p:grpSpPr>
            <a:xfrm>
              <a:off x="1619250" y="1666875"/>
              <a:ext cx="5286375" cy="2841625"/>
              <a:chOff x="1000125" y="1666875"/>
              <a:chExt cx="5286375" cy="2841625"/>
            </a:xfrm>
          </p:grpSpPr>
          <p:cxnSp>
            <p:nvCxnSpPr>
              <p:cNvPr id="3" name="Rechte verbindingslijn 2"/>
              <p:cNvCxnSpPr/>
              <p:nvPr/>
            </p:nvCxnSpPr>
            <p:spPr>
              <a:xfrm>
                <a:off x="1000125" y="1666875"/>
                <a:ext cx="15875" cy="2841625"/>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 name="Rechte verbindingslijn 4"/>
              <p:cNvCxnSpPr/>
              <p:nvPr/>
            </p:nvCxnSpPr>
            <p:spPr>
              <a:xfrm>
                <a:off x="1000125" y="4508500"/>
                <a:ext cx="5286375" cy="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8" name="Rechte verbindingslijn 7"/>
            <p:cNvCxnSpPr/>
            <p:nvPr/>
          </p:nvCxnSpPr>
          <p:spPr>
            <a:xfrm>
              <a:off x="1635125" y="2864257"/>
              <a:ext cx="4217468" cy="0"/>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Rechte verbindingslijn met pijl 10"/>
            <p:cNvCxnSpPr/>
            <p:nvPr/>
          </p:nvCxnSpPr>
          <p:spPr>
            <a:xfrm>
              <a:off x="4238625" y="5461000"/>
              <a:ext cx="1825625" cy="0"/>
            </a:xfrm>
            <a:prstGeom prst="straightConnector1">
              <a:avLst/>
            </a:prstGeom>
            <a:ln w="31750">
              <a:solidFill>
                <a:srgbClr val="0000FF"/>
              </a:solidFill>
              <a:tailEnd type="arrow" w="med" len="med"/>
            </a:ln>
          </p:spPr>
          <p:style>
            <a:lnRef idx="2">
              <a:schemeClr val="accent1"/>
            </a:lnRef>
            <a:fillRef idx="0">
              <a:schemeClr val="accent1"/>
            </a:fillRef>
            <a:effectRef idx="1">
              <a:schemeClr val="accent1"/>
            </a:effectRef>
            <a:fontRef idx="minor">
              <a:schemeClr val="tx1"/>
            </a:fontRef>
          </p:style>
        </p:cxnSp>
        <p:sp>
          <p:nvSpPr>
            <p:cNvPr id="12" name="Tekstvak 11"/>
            <p:cNvSpPr txBox="1"/>
            <p:nvPr/>
          </p:nvSpPr>
          <p:spPr>
            <a:xfrm>
              <a:off x="4238625" y="4794250"/>
              <a:ext cx="1825625" cy="523220"/>
            </a:xfrm>
            <a:prstGeom prst="rect">
              <a:avLst/>
            </a:prstGeom>
            <a:noFill/>
          </p:spPr>
          <p:txBody>
            <a:bodyPr wrap="square" rtlCol="0">
              <a:spAutoFit/>
            </a:bodyPr>
            <a:lstStyle/>
            <a:p>
              <a:r>
                <a:rPr lang="nl-NL" sz="2800" b="1" dirty="0" err="1">
                  <a:solidFill>
                    <a:srgbClr val="0000FF"/>
                  </a:solidFill>
                </a:rPr>
                <a:t>Dose</a:t>
              </a:r>
              <a:endParaRPr lang="nl-NL" sz="2800" b="1">
                <a:solidFill>
                  <a:srgbClr val="0000FF"/>
                </a:solidFill>
              </a:endParaRPr>
            </a:p>
          </p:txBody>
        </p:sp>
        <p:sp>
          <p:nvSpPr>
            <p:cNvPr id="13" name="Tekstvak 12"/>
            <p:cNvSpPr txBox="1"/>
            <p:nvPr/>
          </p:nvSpPr>
          <p:spPr>
            <a:xfrm rot="16200000">
              <a:off x="-777875" y="1555750"/>
              <a:ext cx="3238500" cy="523220"/>
            </a:xfrm>
            <a:prstGeom prst="rect">
              <a:avLst/>
            </a:prstGeom>
            <a:noFill/>
          </p:spPr>
          <p:txBody>
            <a:bodyPr wrap="square" rtlCol="0">
              <a:spAutoFit/>
            </a:bodyPr>
            <a:lstStyle/>
            <a:p>
              <a:r>
                <a:rPr lang="nl-NL" sz="2800" b="1">
                  <a:solidFill>
                    <a:srgbClr val="FF0000"/>
                  </a:solidFill>
                </a:rPr>
                <a:t>Damage</a:t>
              </a:r>
            </a:p>
          </p:txBody>
        </p:sp>
        <p:cxnSp>
          <p:nvCxnSpPr>
            <p:cNvPr id="14" name="Rechte verbindingslijn met pijl 13"/>
            <p:cNvCxnSpPr/>
            <p:nvPr/>
          </p:nvCxnSpPr>
          <p:spPr>
            <a:xfrm flipV="1">
              <a:off x="1311275" y="1753860"/>
              <a:ext cx="0" cy="1605290"/>
            </a:xfrm>
            <a:prstGeom prst="straightConnector1">
              <a:avLst/>
            </a:prstGeom>
            <a:ln w="31750">
              <a:solidFill>
                <a:srgbClr val="FF0000"/>
              </a:solidFill>
              <a:tailEnd type="arrow" w="med" len="med"/>
            </a:ln>
          </p:spPr>
          <p:style>
            <a:lnRef idx="2">
              <a:schemeClr val="accent1"/>
            </a:lnRef>
            <a:fillRef idx="0">
              <a:schemeClr val="accent1"/>
            </a:fillRef>
            <a:effectRef idx="1">
              <a:schemeClr val="accent1"/>
            </a:effectRef>
            <a:fontRef idx="minor">
              <a:schemeClr val="tx1"/>
            </a:fontRef>
          </p:style>
        </p:cxnSp>
      </p:grpSp>
      <p:sp>
        <p:nvSpPr>
          <p:cNvPr id="15" name="Tekstvak 14"/>
          <p:cNvSpPr txBox="1"/>
          <p:nvPr/>
        </p:nvSpPr>
        <p:spPr>
          <a:xfrm>
            <a:off x="579764" y="5619750"/>
            <a:ext cx="7802236" cy="461665"/>
          </a:xfrm>
          <a:prstGeom prst="rect">
            <a:avLst/>
          </a:prstGeom>
          <a:noFill/>
        </p:spPr>
        <p:txBody>
          <a:bodyPr wrap="square" rtlCol="0">
            <a:spAutoFit/>
          </a:bodyPr>
          <a:lstStyle/>
          <a:p>
            <a:r>
              <a:rPr lang="nl-NL" sz="2400" b="1">
                <a:solidFill>
                  <a:srgbClr val="008000"/>
                </a:solidFill>
              </a:rPr>
              <a:t>The perception of the general public</a:t>
            </a:r>
          </a:p>
        </p:txBody>
      </p:sp>
    </p:spTree>
    <p:extLst>
      <p:ext uri="{BB962C8B-B14F-4D97-AF65-F5344CB8AC3E}">
        <p14:creationId xmlns:p14="http://schemas.microsoft.com/office/powerpoint/2010/main" val="323432297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eperen 16"/>
          <p:cNvGrpSpPr/>
          <p:nvPr/>
        </p:nvGrpSpPr>
        <p:grpSpPr>
          <a:xfrm>
            <a:off x="579765" y="198110"/>
            <a:ext cx="6325860" cy="5262890"/>
            <a:chOff x="579765" y="198110"/>
            <a:chExt cx="6325860" cy="5262890"/>
          </a:xfrm>
        </p:grpSpPr>
        <p:grpSp>
          <p:nvGrpSpPr>
            <p:cNvPr id="6" name="Groeperen 5"/>
            <p:cNvGrpSpPr/>
            <p:nvPr/>
          </p:nvGrpSpPr>
          <p:grpSpPr>
            <a:xfrm>
              <a:off x="1619250" y="1666875"/>
              <a:ext cx="5286375" cy="2841625"/>
              <a:chOff x="1000125" y="1666875"/>
              <a:chExt cx="5286375" cy="2841625"/>
            </a:xfrm>
          </p:grpSpPr>
          <p:cxnSp>
            <p:nvCxnSpPr>
              <p:cNvPr id="3" name="Rechte verbindingslijn 2"/>
              <p:cNvCxnSpPr/>
              <p:nvPr/>
            </p:nvCxnSpPr>
            <p:spPr>
              <a:xfrm>
                <a:off x="1000125" y="1666875"/>
                <a:ext cx="15875" cy="2841625"/>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 name="Rechte verbindingslijn 4"/>
              <p:cNvCxnSpPr/>
              <p:nvPr/>
            </p:nvCxnSpPr>
            <p:spPr>
              <a:xfrm>
                <a:off x="1000125" y="4508500"/>
                <a:ext cx="5286375" cy="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8" name="Rechte verbindingslijn 7"/>
            <p:cNvCxnSpPr/>
            <p:nvPr/>
          </p:nvCxnSpPr>
          <p:spPr>
            <a:xfrm flipV="1">
              <a:off x="1635125" y="1753860"/>
              <a:ext cx="3571875" cy="2754642"/>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Rechte verbindingslijn met pijl 10"/>
            <p:cNvCxnSpPr/>
            <p:nvPr/>
          </p:nvCxnSpPr>
          <p:spPr>
            <a:xfrm>
              <a:off x="4238625" y="5461000"/>
              <a:ext cx="1825625" cy="0"/>
            </a:xfrm>
            <a:prstGeom prst="straightConnector1">
              <a:avLst/>
            </a:prstGeom>
            <a:ln w="31750">
              <a:solidFill>
                <a:srgbClr val="0000FF"/>
              </a:solidFill>
              <a:tailEnd type="arrow" w="med" len="med"/>
            </a:ln>
          </p:spPr>
          <p:style>
            <a:lnRef idx="2">
              <a:schemeClr val="accent1"/>
            </a:lnRef>
            <a:fillRef idx="0">
              <a:schemeClr val="accent1"/>
            </a:fillRef>
            <a:effectRef idx="1">
              <a:schemeClr val="accent1"/>
            </a:effectRef>
            <a:fontRef idx="minor">
              <a:schemeClr val="tx1"/>
            </a:fontRef>
          </p:style>
        </p:cxnSp>
        <p:sp>
          <p:nvSpPr>
            <p:cNvPr id="12" name="Tekstvak 11"/>
            <p:cNvSpPr txBox="1"/>
            <p:nvPr/>
          </p:nvSpPr>
          <p:spPr>
            <a:xfrm>
              <a:off x="4238625" y="4794250"/>
              <a:ext cx="1825625" cy="523220"/>
            </a:xfrm>
            <a:prstGeom prst="rect">
              <a:avLst/>
            </a:prstGeom>
            <a:noFill/>
          </p:spPr>
          <p:txBody>
            <a:bodyPr wrap="square" rtlCol="0">
              <a:spAutoFit/>
            </a:bodyPr>
            <a:lstStyle/>
            <a:p>
              <a:r>
                <a:rPr lang="nl-NL" sz="2800" b="1" dirty="0" err="1">
                  <a:solidFill>
                    <a:srgbClr val="0000FF"/>
                  </a:solidFill>
                </a:rPr>
                <a:t>Dose</a:t>
              </a:r>
              <a:endParaRPr lang="nl-NL" sz="2800" b="1">
                <a:solidFill>
                  <a:srgbClr val="0000FF"/>
                </a:solidFill>
              </a:endParaRPr>
            </a:p>
          </p:txBody>
        </p:sp>
        <p:sp>
          <p:nvSpPr>
            <p:cNvPr id="13" name="Tekstvak 12"/>
            <p:cNvSpPr txBox="1"/>
            <p:nvPr/>
          </p:nvSpPr>
          <p:spPr>
            <a:xfrm rot="16200000">
              <a:off x="-777875" y="1555750"/>
              <a:ext cx="3238500" cy="523220"/>
            </a:xfrm>
            <a:prstGeom prst="rect">
              <a:avLst/>
            </a:prstGeom>
            <a:noFill/>
          </p:spPr>
          <p:txBody>
            <a:bodyPr wrap="square" rtlCol="0">
              <a:spAutoFit/>
            </a:bodyPr>
            <a:lstStyle/>
            <a:p>
              <a:r>
                <a:rPr lang="nl-NL" sz="2800" b="1">
                  <a:solidFill>
                    <a:srgbClr val="FF0000"/>
                  </a:solidFill>
                </a:rPr>
                <a:t>Damage</a:t>
              </a:r>
            </a:p>
          </p:txBody>
        </p:sp>
        <p:cxnSp>
          <p:nvCxnSpPr>
            <p:cNvPr id="14" name="Rechte verbindingslijn met pijl 13"/>
            <p:cNvCxnSpPr/>
            <p:nvPr/>
          </p:nvCxnSpPr>
          <p:spPr>
            <a:xfrm flipV="1">
              <a:off x="1311275" y="1753860"/>
              <a:ext cx="0" cy="1605290"/>
            </a:xfrm>
            <a:prstGeom prst="straightConnector1">
              <a:avLst/>
            </a:prstGeom>
            <a:ln w="31750">
              <a:solidFill>
                <a:srgbClr val="FF0000"/>
              </a:solidFill>
              <a:tailEnd type="arrow" w="med" len="med"/>
            </a:ln>
          </p:spPr>
          <p:style>
            <a:lnRef idx="2">
              <a:schemeClr val="accent1"/>
            </a:lnRef>
            <a:fillRef idx="0">
              <a:schemeClr val="accent1"/>
            </a:fillRef>
            <a:effectRef idx="1">
              <a:schemeClr val="accent1"/>
            </a:effectRef>
            <a:fontRef idx="minor">
              <a:schemeClr val="tx1"/>
            </a:fontRef>
          </p:style>
        </p:cxnSp>
      </p:grpSp>
      <p:sp>
        <p:nvSpPr>
          <p:cNvPr id="2" name="Tekstvak 1"/>
          <p:cNvSpPr txBox="1"/>
          <p:nvPr/>
        </p:nvSpPr>
        <p:spPr>
          <a:xfrm>
            <a:off x="579764" y="5635625"/>
            <a:ext cx="7802236" cy="461665"/>
          </a:xfrm>
          <a:prstGeom prst="rect">
            <a:avLst/>
          </a:prstGeom>
          <a:noFill/>
        </p:spPr>
        <p:txBody>
          <a:bodyPr wrap="square" rtlCol="0">
            <a:spAutoFit/>
          </a:bodyPr>
          <a:lstStyle/>
          <a:p>
            <a:r>
              <a:rPr lang="nl-NL" sz="2400" b="1">
                <a:solidFill>
                  <a:srgbClr val="008000"/>
                </a:solidFill>
              </a:rPr>
              <a:t>Understanding of most politicians and policy makers</a:t>
            </a:r>
          </a:p>
        </p:txBody>
      </p:sp>
    </p:spTree>
    <p:extLst>
      <p:ext uri="{BB962C8B-B14F-4D97-AF65-F5344CB8AC3E}">
        <p14:creationId xmlns:p14="http://schemas.microsoft.com/office/powerpoint/2010/main" val="37012070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eperen 2"/>
          <p:cNvGrpSpPr/>
          <p:nvPr/>
        </p:nvGrpSpPr>
        <p:grpSpPr>
          <a:xfrm>
            <a:off x="579765" y="198110"/>
            <a:ext cx="6325860" cy="5262890"/>
            <a:chOff x="579765" y="198110"/>
            <a:chExt cx="6325860" cy="5262890"/>
          </a:xfrm>
        </p:grpSpPr>
        <p:grpSp>
          <p:nvGrpSpPr>
            <p:cNvPr id="4" name="Groeperen 3"/>
            <p:cNvGrpSpPr/>
            <p:nvPr/>
          </p:nvGrpSpPr>
          <p:grpSpPr>
            <a:xfrm>
              <a:off x="1619250" y="1666875"/>
              <a:ext cx="5286375" cy="2841625"/>
              <a:chOff x="1000125" y="1666875"/>
              <a:chExt cx="5286375" cy="2841625"/>
            </a:xfrm>
          </p:grpSpPr>
          <p:cxnSp>
            <p:nvCxnSpPr>
              <p:cNvPr id="10" name="Rechte verbindingslijn 9"/>
              <p:cNvCxnSpPr/>
              <p:nvPr/>
            </p:nvCxnSpPr>
            <p:spPr>
              <a:xfrm>
                <a:off x="1000125" y="1666875"/>
                <a:ext cx="15875" cy="2841625"/>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Rechte verbindingslijn 10"/>
              <p:cNvCxnSpPr/>
              <p:nvPr/>
            </p:nvCxnSpPr>
            <p:spPr>
              <a:xfrm>
                <a:off x="1000125" y="4508500"/>
                <a:ext cx="5286375" cy="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6" name="Rechte verbindingslijn met pijl 5"/>
            <p:cNvCxnSpPr/>
            <p:nvPr/>
          </p:nvCxnSpPr>
          <p:spPr>
            <a:xfrm>
              <a:off x="4238625" y="5461000"/>
              <a:ext cx="1825625" cy="0"/>
            </a:xfrm>
            <a:prstGeom prst="straightConnector1">
              <a:avLst/>
            </a:prstGeom>
            <a:ln w="31750">
              <a:solidFill>
                <a:srgbClr val="0000FF"/>
              </a:solidFill>
              <a:tailEnd type="arrow" w="med" len="med"/>
            </a:ln>
          </p:spPr>
          <p:style>
            <a:lnRef idx="2">
              <a:schemeClr val="accent1"/>
            </a:lnRef>
            <a:fillRef idx="0">
              <a:schemeClr val="accent1"/>
            </a:fillRef>
            <a:effectRef idx="1">
              <a:schemeClr val="accent1"/>
            </a:effectRef>
            <a:fontRef idx="minor">
              <a:schemeClr val="tx1"/>
            </a:fontRef>
          </p:style>
        </p:cxnSp>
        <p:sp>
          <p:nvSpPr>
            <p:cNvPr id="7" name="Tekstvak 6"/>
            <p:cNvSpPr txBox="1"/>
            <p:nvPr/>
          </p:nvSpPr>
          <p:spPr>
            <a:xfrm>
              <a:off x="4238625" y="4794250"/>
              <a:ext cx="1825625" cy="523220"/>
            </a:xfrm>
            <a:prstGeom prst="rect">
              <a:avLst/>
            </a:prstGeom>
            <a:noFill/>
          </p:spPr>
          <p:txBody>
            <a:bodyPr wrap="square" rtlCol="0">
              <a:spAutoFit/>
            </a:bodyPr>
            <a:lstStyle/>
            <a:p>
              <a:r>
                <a:rPr lang="nl-NL" sz="2800" b="1" dirty="0" err="1">
                  <a:solidFill>
                    <a:srgbClr val="0000FF"/>
                  </a:solidFill>
                </a:rPr>
                <a:t>Dose</a:t>
              </a:r>
              <a:endParaRPr lang="nl-NL" sz="2800" b="1">
                <a:solidFill>
                  <a:srgbClr val="0000FF"/>
                </a:solidFill>
              </a:endParaRPr>
            </a:p>
          </p:txBody>
        </p:sp>
        <p:sp>
          <p:nvSpPr>
            <p:cNvPr id="8" name="Tekstvak 7"/>
            <p:cNvSpPr txBox="1"/>
            <p:nvPr/>
          </p:nvSpPr>
          <p:spPr>
            <a:xfrm rot="16200000">
              <a:off x="-777875" y="1555750"/>
              <a:ext cx="3238500" cy="523220"/>
            </a:xfrm>
            <a:prstGeom prst="rect">
              <a:avLst/>
            </a:prstGeom>
            <a:noFill/>
          </p:spPr>
          <p:txBody>
            <a:bodyPr wrap="square" rtlCol="0">
              <a:spAutoFit/>
            </a:bodyPr>
            <a:lstStyle/>
            <a:p>
              <a:r>
                <a:rPr lang="nl-NL" sz="2800" b="1">
                  <a:solidFill>
                    <a:srgbClr val="FF0000"/>
                  </a:solidFill>
                </a:rPr>
                <a:t>Damage</a:t>
              </a:r>
            </a:p>
          </p:txBody>
        </p:sp>
        <p:cxnSp>
          <p:nvCxnSpPr>
            <p:cNvPr id="9" name="Rechte verbindingslijn met pijl 8"/>
            <p:cNvCxnSpPr/>
            <p:nvPr/>
          </p:nvCxnSpPr>
          <p:spPr>
            <a:xfrm flipV="1">
              <a:off x="1311275" y="1753860"/>
              <a:ext cx="0" cy="1605290"/>
            </a:xfrm>
            <a:prstGeom prst="straightConnector1">
              <a:avLst/>
            </a:prstGeom>
            <a:ln w="31750">
              <a:solidFill>
                <a:srgbClr val="FF0000"/>
              </a:solidFill>
              <a:tailEnd type="arrow" w="med" len="med"/>
            </a:ln>
          </p:spPr>
          <p:style>
            <a:lnRef idx="2">
              <a:schemeClr val="accent1"/>
            </a:lnRef>
            <a:fillRef idx="0">
              <a:schemeClr val="accent1"/>
            </a:fillRef>
            <a:effectRef idx="1">
              <a:schemeClr val="accent1"/>
            </a:effectRef>
            <a:fontRef idx="minor">
              <a:schemeClr val="tx1"/>
            </a:fontRef>
          </p:style>
        </p:cxnSp>
      </p:grpSp>
      <p:pic>
        <p:nvPicPr>
          <p:cNvPr id="14" name="Afbeelding 13"/>
          <p:cNvPicPr>
            <a:picLocks noChangeAspect="1"/>
          </p:cNvPicPr>
          <p:nvPr/>
        </p:nvPicPr>
        <p:blipFill>
          <a:blip r:embed="rId3">
            <a:clrChange>
              <a:clrFrom>
                <a:srgbClr val="FFFFFF"/>
              </a:clrFrom>
              <a:clrTo>
                <a:srgbClr val="FFFFFF">
                  <a:alpha val="0"/>
                </a:srgbClr>
              </a:clrTo>
            </a:clrChange>
          </a:blip>
          <a:stretch>
            <a:fillRect/>
          </a:stretch>
        </p:blipFill>
        <p:spPr>
          <a:xfrm rot="446373">
            <a:off x="2465423" y="1266345"/>
            <a:ext cx="3800405" cy="3476154"/>
          </a:xfrm>
          <a:prstGeom prst="rect">
            <a:avLst/>
          </a:prstGeom>
        </p:spPr>
      </p:pic>
      <p:cxnSp>
        <p:nvCxnSpPr>
          <p:cNvPr id="16" name="Rechte verbindingslijn 15"/>
          <p:cNvCxnSpPr/>
          <p:nvPr/>
        </p:nvCxnSpPr>
        <p:spPr>
          <a:xfrm>
            <a:off x="2794000" y="4159250"/>
            <a:ext cx="0" cy="814657"/>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sp>
        <p:nvSpPr>
          <p:cNvPr id="17" name="Tekstvak 16"/>
          <p:cNvSpPr txBox="1"/>
          <p:nvPr/>
        </p:nvSpPr>
        <p:spPr>
          <a:xfrm>
            <a:off x="1492250" y="5021532"/>
            <a:ext cx="2238375" cy="523220"/>
          </a:xfrm>
          <a:prstGeom prst="rect">
            <a:avLst/>
          </a:prstGeom>
          <a:noFill/>
        </p:spPr>
        <p:txBody>
          <a:bodyPr wrap="square" rtlCol="0">
            <a:spAutoFit/>
          </a:bodyPr>
          <a:lstStyle/>
          <a:p>
            <a:r>
              <a:rPr lang="nl-NL" sz="2800" b="1">
                <a:solidFill>
                  <a:srgbClr val="0000FF"/>
                </a:solidFill>
              </a:rPr>
              <a:t>Threshold</a:t>
            </a:r>
          </a:p>
        </p:txBody>
      </p:sp>
      <p:sp>
        <p:nvSpPr>
          <p:cNvPr id="15" name="Tekstvak 14"/>
          <p:cNvSpPr txBox="1"/>
          <p:nvPr/>
        </p:nvSpPr>
        <p:spPr>
          <a:xfrm>
            <a:off x="579764" y="5635625"/>
            <a:ext cx="8119736" cy="830997"/>
          </a:xfrm>
          <a:prstGeom prst="rect">
            <a:avLst/>
          </a:prstGeom>
          <a:noFill/>
        </p:spPr>
        <p:txBody>
          <a:bodyPr wrap="square" rtlCol="0">
            <a:spAutoFit/>
          </a:bodyPr>
          <a:lstStyle/>
          <a:p>
            <a:r>
              <a:rPr lang="nl-NL" sz="2400" b="1">
                <a:solidFill>
                  <a:srgbClr val="008000"/>
                </a:solidFill>
              </a:rPr>
              <a:t>Toxicologists: there is a threshold of no concern makes (NOAEL, no adverse effect level). All food contains toxins.</a:t>
            </a:r>
          </a:p>
        </p:txBody>
      </p:sp>
    </p:spTree>
    <p:extLst>
      <p:ext uri="{BB962C8B-B14F-4D97-AF65-F5344CB8AC3E}">
        <p14:creationId xmlns:p14="http://schemas.microsoft.com/office/powerpoint/2010/main" val="858680359"/>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eperen 7"/>
          <p:cNvGrpSpPr/>
          <p:nvPr/>
        </p:nvGrpSpPr>
        <p:grpSpPr>
          <a:xfrm>
            <a:off x="219743" y="674882"/>
            <a:ext cx="8704515" cy="5508237"/>
            <a:chOff x="247815" y="549154"/>
            <a:chExt cx="8704515" cy="5508237"/>
          </a:xfrm>
        </p:grpSpPr>
        <p:sp>
          <p:nvSpPr>
            <p:cNvPr id="2" name="Tekstvak 1"/>
            <p:cNvSpPr txBox="1"/>
            <p:nvPr/>
          </p:nvSpPr>
          <p:spPr>
            <a:xfrm>
              <a:off x="247815" y="4672396"/>
              <a:ext cx="8704515" cy="1384995"/>
            </a:xfrm>
            <a:prstGeom prst="rect">
              <a:avLst/>
            </a:prstGeom>
            <a:noFill/>
          </p:spPr>
          <p:txBody>
            <a:bodyPr wrap="square" rtlCol="0">
              <a:spAutoFit/>
            </a:bodyPr>
            <a:lstStyle/>
            <a:p>
              <a:pPr algn="ctr"/>
              <a:r>
                <a:rPr lang="en-GB" sz="2800" dirty="0" smtClean="0">
                  <a:solidFill>
                    <a:srgbClr val="0000FF"/>
                  </a:solidFill>
                </a:rPr>
                <a:t>Everything is poisonous if the amount is high enough</a:t>
              </a:r>
            </a:p>
            <a:p>
              <a:pPr algn="ctr"/>
              <a:r>
                <a:rPr lang="en-GB" sz="2800" dirty="0" smtClean="0"/>
                <a:t>or</a:t>
              </a:r>
            </a:p>
            <a:p>
              <a:pPr algn="ctr"/>
              <a:r>
                <a:rPr lang="en-GB" sz="2800" b="1" dirty="0" smtClean="0">
                  <a:solidFill>
                    <a:srgbClr val="FF0000"/>
                  </a:solidFill>
                </a:rPr>
                <a:t>There </a:t>
              </a:r>
              <a:r>
                <a:rPr lang="en-GB" sz="2800" b="1" dirty="0">
                  <a:solidFill>
                    <a:srgbClr val="FF0000"/>
                  </a:solidFill>
                </a:rPr>
                <a:t>are no toxic substances, only toxic </a:t>
              </a:r>
              <a:r>
                <a:rPr lang="en-GB" sz="2800" b="1" dirty="0" smtClean="0">
                  <a:solidFill>
                    <a:srgbClr val="FF0000"/>
                  </a:solidFill>
                </a:rPr>
                <a:t>concentrations</a:t>
              </a:r>
              <a:endParaRPr lang="en-GB" sz="2800" b="1" dirty="0">
                <a:solidFill>
                  <a:srgbClr val="FF0000"/>
                </a:solidFill>
              </a:endParaRPr>
            </a:p>
          </p:txBody>
        </p:sp>
        <p:grpSp>
          <p:nvGrpSpPr>
            <p:cNvPr id="7" name="Groeperen 6"/>
            <p:cNvGrpSpPr/>
            <p:nvPr/>
          </p:nvGrpSpPr>
          <p:grpSpPr>
            <a:xfrm>
              <a:off x="516691" y="549154"/>
              <a:ext cx="8166763" cy="3706795"/>
              <a:chOff x="386802" y="549154"/>
              <a:chExt cx="8166763" cy="3706795"/>
            </a:xfrm>
          </p:grpSpPr>
          <p:pic>
            <p:nvPicPr>
              <p:cNvPr id="3" name="Afbeelding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6802" y="549154"/>
                <a:ext cx="5265334" cy="3706795"/>
              </a:xfrm>
              <a:prstGeom prst="rect">
                <a:avLst/>
              </a:prstGeom>
            </p:spPr>
          </p:pic>
          <p:pic>
            <p:nvPicPr>
              <p:cNvPr id="4" name="Afbeelding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94778" y="549154"/>
                <a:ext cx="2258787" cy="3288493"/>
              </a:xfrm>
              <a:prstGeom prst="rect">
                <a:avLst/>
              </a:prstGeom>
            </p:spPr>
          </p:pic>
        </p:grpSp>
      </p:grpSp>
      <p:sp>
        <p:nvSpPr>
          <p:cNvPr id="5" name="Tijdelijke aanduiding voor dianummer 4"/>
          <p:cNvSpPr>
            <a:spLocks noGrp="1"/>
          </p:cNvSpPr>
          <p:nvPr>
            <p:ph type="sldNum" sz="quarter" idx="12"/>
          </p:nvPr>
        </p:nvSpPr>
        <p:spPr/>
        <p:txBody>
          <a:bodyPr/>
          <a:lstStyle/>
          <a:p>
            <a:fld id="{1474C920-00D8-9744-BC00-65EF2D8E5A39}" type="slidenum">
              <a:rPr lang="en-GB" smtClean="0"/>
              <a:t>26</a:t>
            </a:fld>
            <a:endParaRPr lang="en-GB" dirty="0"/>
          </a:p>
        </p:txBody>
      </p:sp>
    </p:spTree>
    <p:extLst>
      <p:ext uri="{BB962C8B-B14F-4D97-AF65-F5344CB8AC3E}">
        <p14:creationId xmlns:p14="http://schemas.microsoft.com/office/powerpoint/2010/main" val="2556912408"/>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kstvak 23"/>
          <p:cNvSpPr txBox="1"/>
          <p:nvPr/>
        </p:nvSpPr>
        <p:spPr>
          <a:xfrm>
            <a:off x="436563" y="5635625"/>
            <a:ext cx="8270874" cy="830997"/>
          </a:xfrm>
          <a:prstGeom prst="rect">
            <a:avLst/>
          </a:prstGeom>
          <a:noFill/>
        </p:spPr>
        <p:txBody>
          <a:bodyPr wrap="square" rtlCol="0">
            <a:spAutoFit/>
          </a:bodyPr>
          <a:lstStyle/>
          <a:p>
            <a:r>
              <a:rPr lang="nl-NL" sz="2400">
                <a:solidFill>
                  <a:srgbClr val="008000"/>
                </a:solidFill>
              </a:rPr>
              <a:t>Many substances are harmless in the right amounts but harmful if </a:t>
            </a:r>
            <a:r>
              <a:rPr lang="nl-NL" sz="2400" b="1">
                <a:solidFill>
                  <a:srgbClr val="008000"/>
                </a:solidFill>
              </a:rPr>
              <a:t>too much</a:t>
            </a:r>
            <a:r>
              <a:rPr lang="nl-NL" sz="2400">
                <a:solidFill>
                  <a:srgbClr val="008000"/>
                </a:solidFill>
              </a:rPr>
              <a:t> or </a:t>
            </a:r>
            <a:r>
              <a:rPr lang="nl-NL" sz="2400" b="1">
                <a:solidFill>
                  <a:srgbClr val="008000"/>
                </a:solidFill>
              </a:rPr>
              <a:t>not enough</a:t>
            </a:r>
          </a:p>
        </p:txBody>
      </p:sp>
      <p:pic>
        <p:nvPicPr>
          <p:cNvPr id="4" name="Afbeelding 3"/>
          <p:cNvPicPr>
            <a:picLocks noChangeAspect="1"/>
          </p:cNvPicPr>
          <p:nvPr/>
        </p:nvPicPr>
        <p:blipFill>
          <a:blip r:embed="rId3"/>
          <a:stretch>
            <a:fillRect/>
          </a:stretch>
        </p:blipFill>
        <p:spPr>
          <a:xfrm>
            <a:off x="436563" y="845814"/>
            <a:ext cx="7302500" cy="4789811"/>
          </a:xfrm>
          <a:prstGeom prst="rect">
            <a:avLst/>
          </a:prstGeom>
        </p:spPr>
      </p:pic>
    </p:spTree>
    <p:extLst>
      <p:ext uri="{BB962C8B-B14F-4D97-AF65-F5344CB8AC3E}">
        <p14:creationId xmlns:p14="http://schemas.microsoft.com/office/powerpoint/2010/main" val="3876340579"/>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12"/>
          </p:nvPr>
        </p:nvSpPr>
        <p:spPr/>
        <p:txBody>
          <a:bodyPr/>
          <a:lstStyle/>
          <a:p>
            <a:fld id="{1474C920-00D8-9744-BC00-65EF2D8E5A39}" type="slidenum">
              <a:rPr lang="nl-NL" smtClean="0"/>
              <a:t>28</a:t>
            </a:fld>
            <a:endParaRPr lang="nl-NL" dirty="0"/>
          </a:p>
        </p:txBody>
      </p:sp>
      <p:grpSp>
        <p:nvGrpSpPr>
          <p:cNvPr id="7" name="Groeperen 6"/>
          <p:cNvGrpSpPr/>
          <p:nvPr/>
        </p:nvGrpSpPr>
        <p:grpSpPr>
          <a:xfrm>
            <a:off x="569346" y="889844"/>
            <a:ext cx="8005308" cy="5078313"/>
            <a:chOff x="569346" y="889844"/>
            <a:chExt cx="8005308" cy="5078313"/>
          </a:xfrm>
        </p:grpSpPr>
        <p:grpSp>
          <p:nvGrpSpPr>
            <p:cNvPr id="5" name="Groeperen 4"/>
            <p:cNvGrpSpPr/>
            <p:nvPr/>
          </p:nvGrpSpPr>
          <p:grpSpPr>
            <a:xfrm>
              <a:off x="569346" y="889844"/>
              <a:ext cx="8005308" cy="5078313"/>
              <a:chOff x="569346" y="889844"/>
              <a:chExt cx="8005308" cy="5078313"/>
            </a:xfrm>
          </p:grpSpPr>
          <p:sp>
            <p:nvSpPr>
              <p:cNvPr id="2" name="Tekstvak 1"/>
              <p:cNvSpPr txBox="1"/>
              <p:nvPr/>
            </p:nvSpPr>
            <p:spPr>
              <a:xfrm>
                <a:off x="569346" y="889844"/>
                <a:ext cx="8005308" cy="5078313"/>
              </a:xfrm>
              <a:prstGeom prst="rect">
                <a:avLst/>
              </a:prstGeom>
              <a:noFill/>
            </p:spPr>
            <p:txBody>
              <a:bodyPr wrap="square" rtlCol="0">
                <a:spAutoFit/>
              </a:bodyPr>
              <a:lstStyle/>
              <a:p>
                <a:pPr algn="ctr"/>
                <a:r>
                  <a:rPr lang="nl-NL" sz="3600" b="1" dirty="0" err="1" smtClean="0">
                    <a:effectLst>
                      <a:innerShdw blurRad="63500" dist="50800" dir="13500000">
                        <a:prstClr val="black">
                          <a:alpha val="50000"/>
                        </a:prstClr>
                      </a:innerShdw>
                    </a:effectLst>
                  </a:rPr>
                  <a:t>V</a:t>
                </a:r>
                <a:r>
                  <a:rPr lang="nl-NL" sz="3600" b="1" dirty="0" err="1" smtClean="0">
                    <a:solidFill>
                      <a:srgbClr val="FF0000"/>
                    </a:solidFill>
                    <a:effectLst>
                      <a:innerShdw blurRad="63500" dist="50800" dir="13500000">
                        <a:prstClr val="black">
                          <a:alpha val="50000"/>
                        </a:prstClr>
                      </a:innerShdw>
                    </a:effectLst>
                  </a:rPr>
                  <a:t>i</a:t>
                </a:r>
                <a:r>
                  <a:rPr lang="nl-NL" sz="3600" b="1" dirty="0" err="1" smtClean="0">
                    <a:solidFill>
                      <a:srgbClr val="0000FF"/>
                    </a:solidFill>
                    <a:effectLst>
                      <a:innerShdw blurRad="63500" dist="50800" dir="13500000">
                        <a:prstClr val="black">
                          <a:alpha val="50000"/>
                        </a:prstClr>
                      </a:innerShdw>
                    </a:effectLst>
                  </a:rPr>
                  <a:t>t</a:t>
                </a:r>
                <a:r>
                  <a:rPr lang="nl-NL" sz="3600" b="1" dirty="0" err="1" smtClean="0">
                    <a:solidFill>
                      <a:srgbClr val="FF8127"/>
                    </a:solidFill>
                    <a:effectLst>
                      <a:innerShdw blurRad="63500" dist="50800" dir="13500000">
                        <a:prstClr val="black">
                          <a:alpha val="50000"/>
                        </a:prstClr>
                      </a:innerShdw>
                    </a:effectLst>
                  </a:rPr>
                  <a:t>a</a:t>
                </a:r>
                <a:r>
                  <a:rPr lang="nl-NL" sz="3600" b="1" dirty="0" err="1" smtClean="0">
                    <a:solidFill>
                      <a:srgbClr val="008000"/>
                    </a:solidFill>
                    <a:effectLst>
                      <a:innerShdw blurRad="63500" dist="50800" dir="13500000">
                        <a:prstClr val="black">
                          <a:alpha val="50000"/>
                        </a:prstClr>
                      </a:innerShdw>
                    </a:effectLst>
                  </a:rPr>
                  <a:t>m</a:t>
                </a:r>
                <a:r>
                  <a:rPr lang="nl-NL" sz="3600" b="1" dirty="0" err="1" smtClean="0">
                    <a:solidFill>
                      <a:srgbClr val="660066"/>
                    </a:solidFill>
                    <a:effectLst>
                      <a:innerShdw blurRad="63500" dist="50800" dir="13500000">
                        <a:prstClr val="black">
                          <a:alpha val="50000"/>
                        </a:prstClr>
                      </a:innerShdw>
                    </a:effectLst>
                  </a:rPr>
                  <a:t>i</a:t>
                </a:r>
                <a:r>
                  <a:rPr lang="nl-NL" sz="3600" b="1" dirty="0" err="1" smtClean="0">
                    <a:effectLst>
                      <a:innerShdw blurRad="63500" dist="50800" dir="13500000">
                        <a:prstClr val="black">
                          <a:alpha val="50000"/>
                        </a:prstClr>
                      </a:innerShdw>
                    </a:effectLst>
                  </a:rPr>
                  <a:t>n</a:t>
                </a:r>
                <a:r>
                  <a:rPr lang="nl-NL" sz="3600" b="1" dirty="0" smtClean="0">
                    <a:effectLst>
                      <a:innerShdw blurRad="63500" dist="50800" dir="13500000">
                        <a:prstClr val="black">
                          <a:alpha val="50000"/>
                        </a:prstClr>
                      </a:innerShdw>
                    </a:effectLst>
                  </a:rPr>
                  <a:t> A</a:t>
                </a:r>
              </a:p>
              <a:p>
                <a:endParaRPr lang="nl-NL" sz="2800" dirty="0" smtClean="0"/>
              </a:p>
              <a:p>
                <a:r>
                  <a:rPr lang="nl-NL" sz="2800" dirty="0" err="1" smtClean="0"/>
                  <a:t>Adults</a:t>
                </a:r>
                <a:r>
                  <a:rPr lang="nl-NL" sz="2800" dirty="0" smtClean="0"/>
                  <a:t>: 	</a:t>
                </a:r>
                <a:r>
                  <a:rPr lang="nl-NL" sz="2800" dirty="0" err="1" smtClean="0"/>
                  <a:t>needed</a:t>
                </a:r>
                <a:r>
                  <a:rPr lang="nl-NL" sz="2800" dirty="0" smtClean="0"/>
                  <a:t> 1 mg per </a:t>
                </a:r>
                <a:r>
                  <a:rPr lang="nl-NL" sz="2800" dirty="0" err="1" smtClean="0"/>
                  <a:t>day</a:t>
                </a:r>
                <a:endParaRPr lang="nl-NL" sz="2800" dirty="0" smtClean="0"/>
              </a:p>
              <a:p>
                <a:r>
                  <a:rPr lang="nl-NL" sz="2800" dirty="0" smtClean="0"/>
                  <a:t>			</a:t>
                </a:r>
                <a:r>
                  <a:rPr lang="nl-NL" sz="2800" dirty="0" err="1" smtClean="0"/>
                  <a:t>harmful</a:t>
                </a:r>
                <a:r>
                  <a:rPr lang="nl-NL" sz="2800" dirty="0" smtClean="0"/>
                  <a:t> at 3 mg per </a:t>
                </a:r>
                <a:r>
                  <a:rPr lang="nl-NL" sz="2800" dirty="0" err="1" smtClean="0"/>
                  <a:t>day</a:t>
                </a:r>
                <a:endParaRPr lang="nl-NL" sz="2800" dirty="0" smtClean="0"/>
              </a:p>
              <a:p>
                <a:endParaRPr lang="nl-NL" sz="2800" dirty="0" smtClean="0"/>
              </a:p>
              <a:p>
                <a:pPr algn="ctr"/>
                <a:r>
                  <a:rPr lang="nl-NL" sz="3600" b="1" dirty="0" smtClean="0">
                    <a:solidFill>
                      <a:schemeClr val="accent2">
                        <a:lumMod val="50000"/>
                      </a:schemeClr>
                    </a:solidFill>
                  </a:rPr>
                  <a:t>Seleen</a:t>
                </a:r>
              </a:p>
              <a:p>
                <a:endParaRPr lang="nl-NL" sz="2800" dirty="0" smtClean="0"/>
              </a:p>
              <a:p>
                <a:r>
                  <a:rPr lang="nl-NL" sz="2800" dirty="0" err="1" smtClean="0"/>
                  <a:t>Adults</a:t>
                </a:r>
                <a:r>
                  <a:rPr lang="nl-NL" sz="2800" dirty="0" smtClean="0"/>
                  <a:t>: 	</a:t>
                </a:r>
                <a:r>
                  <a:rPr lang="nl-NL" sz="2800" dirty="0" err="1" smtClean="0"/>
                  <a:t>needed</a:t>
                </a:r>
                <a:r>
                  <a:rPr lang="nl-NL" sz="2800" dirty="0" smtClean="0"/>
                  <a:t> 50-150 μg per </a:t>
                </a:r>
                <a:r>
                  <a:rPr lang="nl-NL" sz="2800" dirty="0" err="1" smtClean="0"/>
                  <a:t>day</a:t>
                </a:r>
                <a:endParaRPr lang="nl-NL" sz="2800" dirty="0" smtClean="0"/>
              </a:p>
              <a:p>
                <a:r>
                  <a:rPr lang="nl-NL" sz="2800" dirty="0" smtClean="0"/>
                  <a:t>			</a:t>
                </a:r>
                <a:r>
                  <a:rPr lang="nl-NL" sz="2800" dirty="0" err="1" smtClean="0"/>
                  <a:t>harmful</a:t>
                </a:r>
                <a:r>
                  <a:rPr lang="nl-NL" sz="2800" dirty="0" smtClean="0"/>
                  <a:t> at 300 μg per dag</a:t>
                </a:r>
              </a:p>
              <a:p>
                <a:endParaRPr lang="nl-NL" sz="2800" dirty="0" smtClean="0"/>
              </a:p>
              <a:p>
                <a:r>
                  <a:rPr lang="nl-NL" sz="2800" i="1" dirty="0" smtClean="0"/>
                  <a:t>(Netherlands Health Council)</a:t>
                </a:r>
              </a:p>
            </p:txBody>
          </p:sp>
          <p:pic>
            <p:nvPicPr>
              <p:cNvPr id="4" name="Afbeelding 3"/>
              <p:cNvPicPr>
                <a:picLocks noChangeAspect="1"/>
              </p:cNvPicPr>
              <p:nvPr/>
            </p:nvPicPr>
            <p:blipFill>
              <a:blip r:embed="rId3"/>
              <a:stretch>
                <a:fillRect/>
              </a:stretch>
            </p:blipFill>
            <p:spPr>
              <a:xfrm>
                <a:off x="6392220" y="889844"/>
                <a:ext cx="2182434" cy="1151252"/>
              </a:xfrm>
              <a:prstGeom prst="rect">
                <a:avLst/>
              </a:prstGeom>
            </p:spPr>
          </p:pic>
        </p:grpSp>
        <p:pic>
          <p:nvPicPr>
            <p:cNvPr id="6" name="Afbeelding 5"/>
            <p:cNvPicPr>
              <a:picLocks noChangeAspect="1"/>
            </p:cNvPicPr>
            <p:nvPr/>
          </p:nvPicPr>
          <p:blipFill>
            <a:blip r:embed="rId4"/>
            <a:stretch>
              <a:fillRect/>
            </a:stretch>
          </p:blipFill>
          <p:spPr>
            <a:xfrm>
              <a:off x="6840128" y="2909576"/>
              <a:ext cx="1734526" cy="1726748"/>
            </a:xfrm>
            <a:prstGeom prst="rect">
              <a:avLst/>
            </a:prstGeom>
          </p:spPr>
        </p:pic>
      </p:grpSp>
    </p:spTree>
    <p:extLst>
      <p:ext uri="{BB962C8B-B14F-4D97-AF65-F5344CB8AC3E}">
        <p14:creationId xmlns:p14="http://schemas.microsoft.com/office/powerpoint/2010/main" val="1770682453"/>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500063" y="1443841"/>
            <a:ext cx="8143875" cy="3970318"/>
          </a:xfrm>
          <a:prstGeom prst="rect">
            <a:avLst/>
          </a:prstGeom>
          <a:noFill/>
        </p:spPr>
        <p:txBody>
          <a:bodyPr wrap="square" rtlCol="0">
            <a:spAutoFit/>
          </a:bodyPr>
          <a:lstStyle/>
          <a:p>
            <a:pPr algn="ctr"/>
            <a:r>
              <a:rPr lang="en-GB" sz="2800" b="1" dirty="0">
                <a:solidFill>
                  <a:srgbClr val="008000"/>
                </a:solidFill>
              </a:rPr>
              <a:t>Evolution</a:t>
            </a:r>
          </a:p>
          <a:p>
            <a:endParaRPr lang="en-GB" sz="2800" dirty="0">
              <a:solidFill>
                <a:srgbClr val="008000"/>
              </a:solidFill>
            </a:endParaRPr>
          </a:p>
          <a:p>
            <a:r>
              <a:rPr lang="en-GB" sz="2800" dirty="0">
                <a:solidFill>
                  <a:srgbClr val="008000"/>
                </a:solidFill>
              </a:rPr>
              <a:t>Humans and their predecessors have been exposed to all those most scary chemicals for millions of years and developed a </a:t>
            </a:r>
            <a:r>
              <a:rPr lang="en-GB" sz="2800" b="1" dirty="0">
                <a:solidFill>
                  <a:srgbClr val="008000"/>
                </a:solidFill>
              </a:rPr>
              <a:t>biological system</a:t>
            </a:r>
            <a:r>
              <a:rPr lang="en-GB" sz="2800" dirty="0">
                <a:solidFill>
                  <a:srgbClr val="008000"/>
                </a:solidFill>
              </a:rPr>
              <a:t> (with liver, kidneys, etc.) to cope with them or even use them beneficially.</a:t>
            </a:r>
          </a:p>
          <a:p>
            <a:endParaRPr lang="en-GB" sz="2800" dirty="0">
              <a:solidFill>
                <a:srgbClr val="008000"/>
              </a:solidFill>
            </a:endParaRPr>
          </a:p>
          <a:p>
            <a:r>
              <a:rPr lang="en-GB" sz="2800" b="1" dirty="0">
                <a:solidFill>
                  <a:srgbClr val="008000"/>
                </a:solidFill>
              </a:rPr>
              <a:t>The system, however, can be overloaded and then the chemical becomes toxic.</a:t>
            </a:r>
          </a:p>
        </p:txBody>
      </p:sp>
    </p:spTree>
    <p:extLst>
      <p:ext uri="{BB962C8B-B14F-4D97-AF65-F5344CB8AC3E}">
        <p14:creationId xmlns:p14="http://schemas.microsoft.com/office/powerpoint/2010/main" val="416981158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230188" y="920621"/>
            <a:ext cx="8683624" cy="5016758"/>
          </a:xfrm>
          <a:prstGeom prst="rect">
            <a:avLst/>
          </a:prstGeom>
          <a:noFill/>
        </p:spPr>
        <p:txBody>
          <a:bodyPr wrap="square" rtlCol="0">
            <a:spAutoFit/>
          </a:bodyPr>
          <a:lstStyle/>
          <a:p>
            <a:r>
              <a:rPr lang="en-GB" sz="2800" dirty="0">
                <a:solidFill>
                  <a:srgbClr val="008000"/>
                </a:solidFill>
              </a:rPr>
              <a:t>Chemicals that are not allowed but nevertheless present in food</a:t>
            </a:r>
            <a:r>
              <a:rPr lang="en-GB" sz="2800" b="1" u="sng" dirty="0">
                <a:solidFill>
                  <a:srgbClr val="FF0000"/>
                </a:solidFill>
              </a:rPr>
              <a:t> </a:t>
            </a:r>
            <a:r>
              <a:rPr lang="en-GB" sz="2800" b="1" i="1" u="sng" dirty="0" smtClean="0">
                <a:solidFill>
                  <a:srgbClr val="FF0000"/>
                </a:solidFill>
              </a:rPr>
              <a:t>are not necessarily </a:t>
            </a:r>
            <a:r>
              <a:rPr lang="en-GB" sz="2800" b="1" i="1" u="sng" dirty="0">
                <a:solidFill>
                  <a:srgbClr val="FF0000"/>
                </a:solidFill>
              </a:rPr>
              <a:t>additive</a:t>
            </a:r>
            <a:r>
              <a:rPr lang="en-GB" sz="2800" b="1" i="1" dirty="0">
                <a:solidFill>
                  <a:srgbClr val="FF0000"/>
                </a:solidFill>
              </a:rPr>
              <a:t>s</a:t>
            </a:r>
            <a:r>
              <a:rPr lang="en-GB" sz="2800" dirty="0">
                <a:solidFill>
                  <a:srgbClr val="008000"/>
                </a:solidFill>
              </a:rPr>
              <a:t>.</a:t>
            </a:r>
            <a:r>
              <a:rPr lang="en-GB" sz="2800" b="1" dirty="0">
                <a:solidFill>
                  <a:srgbClr val="008000"/>
                </a:solidFill>
              </a:rPr>
              <a:t> Most man-made chemicals occur in </a:t>
            </a:r>
            <a:r>
              <a:rPr lang="en-GB" sz="2800" b="1" dirty="0" smtClean="0">
                <a:solidFill>
                  <a:srgbClr val="008000"/>
                </a:solidFill>
              </a:rPr>
              <a:t>nature in concentrations that can be detected now, but not previously</a:t>
            </a:r>
            <a:r>
              <a:rPr lang="en-GB" sz="2800" dirty="0" smtClean="0">
                <a:solidFill>
                  <a:srgbClr val="008000"/>
                </a:solidFill>
              </a:rPr>
              <a:t>. They are produced by</a:t>
            </a:r>
          </a:p>
          <a:p>
            <a:pPr marL="914400" lvl="1" indent="-457200">
              <a:buFont typeface="Arial"/>
              <a:buChar char="•"/>
            </a:pPr>
            <a:r>
              <a:rPr lang="en-GB" sz="2800" dirty="0" smtClean="0">
                <a:solidFill>
                  <a:srgbClr val="008000"/>
                </a:solidFill>
              </a:rPr>
              <a:t>animals</a:t>
            </a:r>
          </a:p>
          <a:p>
            <a:pPr marL="914400" lvl="1" indent="-457200">
              <a:buFont typeface="Arial"/>
              <a:buChar char="•"/>
            </a:pPr>
            <a:r>
              <a:rPr lang="en-GB" sz="2800" dirty="0" smtClean="0">
                <a:solidFill>
                  <a:srgbClr val="008000"/>
                </a:solidFill>
              </a:rPr>
              <a:t>microbes (bacteria, fungi, parasites)</a:t>
            </a:r>
          </a:p>
          <a:p>
            <a:pPr marL="914400" lvl="1" indent="-457200">
              <a:buFont typeface="Arial"/>
              <a:buChar char="•"/>
            </a:pPr>
            <a:r>
              <a:rPr lang="en-GB" sz="2800" dirty="0" smtClean="0">
                <a:solidFill>
                  <a:srgbClr val="008000"/>
                </a:solidFill>
              </a:rPr>
              <a:t>plants</a:t>
            </a:r>
          </a:p>
          <a:p>
            <a:pPr marL="914400" lvl="1" indent="-457200">
              <a:buFont typeface="Arial"/>
              <a:buChar char="•"/>
            </a:pPr>
            <a:r>
              <a:rPr lang="en-GB" sz="2800" dirty="0" smtClean="0">
                <a:solidFill>
                  <a:srgbClr val="008000"/>
                </a:solidFill>
              </a:rPr>
              <a:t>geochemical processes (e.g. volcanos)</a:t>
            </a:r>
          </a:p>
          <a:p>
            <a:endParaRPr lang="en-GB" sz="1200" dirty="0">
              <a:solidFill>
                <a:srgbClr val="008000"/>
              </a:solidFill>
            </a:endParaRPr>
          </a:p>
          <a:p>
            <a:r>
              <a:rPr lang="en-GB" sz="2800" dirty="0" smtClean="0">
                <a:solidFill>
                  <a:srgbClr val="008000"/>
                </a:solidFill>
              </a:rPr>
              <a:t>they include chlorinated organic compounds. </a:t>
            </a:r>
            <a:r>
              <a:rPr lang="en-GB" sz="2800" b="1" dirty="0" smtClean="0">
                <a:solidFill>
                  <a:srgbClr val="008000"/>
                </a:solidFill>
              </a:rPr>
              <a:t>More </a:t>
            </a:r>
            <a:r>
              <a:rPr lang="en-GB" sz="2800" b="1" dirty="0">
                <a:solidFill>
                  <a:srgbClr val="008000"/>
                </a:solidFill>
              </a:rPr>
              <a:t>than </a:t>
            </a:r>
            <a:r>
              <a:rPr lang="en-GB" sz="2800" b="1" dirty="0" smtClean="0">
                <a:solidFill>
                  <a:srgbClr val="008000"/>
                </a:solidFill>
              </a:rPr>
              <a:t>5000 </a:t>
            </a:r>
            <a:r>
              <a:rPr lang="en-GB" sz="2800" b="1" dirty="0">
                <a:solidFill>
                  <a:srgbClr val="008000"/>
                </a:solidFill>
              </a:rPr>
              <a:t>different natural organic </a:t>
            </a:r>
            <a:r>
              <a:rPr lang="en-GB" sz="2800" b="1" dirty="0" smtClean="0">
                <a:solidFill>
                  <a:srgbClr val="008000"/>
                </a:solidFill>
              </a:rPr>
              <a:t>halogens have been identified</a:t>
            </a:r>
            <a:r>
              <a:rPr lang="en-GB" sz="2800" b="1" dirty="0">
                <a:solidFill>
                  <a:srgbClr val="008000"/>
                </a:solidFill>
              </a:rPr>
              <a:t> </a:t>
            </a:r>
            <a:r>
              <a:rPr lang="en-GB" sz="2800" b="1" dirty="0" smtClean="0">
                <a:solidFill>
                  <a:srgbClr val="008000"/>
                </a:solidFill>
              </a:rPr>
              <a:t>in nature.</a:t>
            </a:r>
          </a:p>
        </p:txBody>
      </p:sp>
    </p:spTree>
    <p:extLst>
      <p:ext uri="{BB962C8B-B14F-4D97-AF65-F5344CB8AC3E}">
        <p14:creationId xmlns:p14="http://schemas.microsoft.com/office/powerpoint/2010/main" val="3456270859"/>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jdelijke aanduiding voor dianummer 9"/>
          <p:cNvSpPr>
            <a:spLocks noGrp="1"/>
          </p:cNvSpPr>
          <p:nvPr>
            <p:ph type="sldNum" sz="quarter" idx="12"/>
          </p:nvPr>
        </p:nvSpPr>
        <p:spPr/>
        <p:txBody>
          <a:bodyPr/>
          <a:lstStyle/>
          <a:p>
            <a:fld id="{1474C920-00D8-9744-BC00-65EF2D8E5A39}" type="slidenum">
              <a:rPr lang="nl-NL" smtClean="0"/>
              <a:t>30</a:t>
            </a:fld>
            <a:endParaRPr lang="nl-NL" dirty="0"/>
          </a:p>
        </p:txBody>
      </p:sp>
      <p:sp>
        <p:nvSpPr>
          <p:cNvPr id="5" name="Tekstvak 4"/>
          <p:cNvSpPr txBox="1"/>
          <p:nvPr/>
        </p:nvSpPr>
        <p:spPr>
          <a:xfrm>
            <a:off x="172469" y="2116956"/>
            <a:ext cx="8685781" cy="4539704"/>
          </a:xfrm>
          <a:prstGeom prst="rect">
            <a:avLst/>
          </a:prstGeom>
          <a:noFill/>
        </p:spPr>
        <p:txBody>
          <a:bodyPr wrap="square" rtlCol="0">
            <a:spAutoFit/>
          </a:bodyPr>
          <a:lstStyle/>
          <a:p>
            <a:pPr marL="285750" indent="-285750">
              <a:spcAft>
                <a:spcPts val="600"/>
              </a:spcAft>
              <a:buFont typeface="Arial"/>
              <a:buChar char="•"/>
            </a:pPr>
            <a:r>
              <a:rPr lang="en-GB" sz="2400" dirty="0" smtClean="0">
                <a:solidFill>
                  <a:srgbClr val="008000"/>
                </a:solidFill>
              </a:rPr>
              <a:t>Until recently: Head of the department Genetic Toxicology, University Medical Centre, Leiden (still leading projects)</a:t>
            </a:r>
          </a:p>
          <a:p>
            <a:pPr marL="285750" indent="-285750">
              <a:spcAft>
                <a:spcPts val="600"/>
              </a:spcAft>
              <a:buFont typeface="Arial"/>
              <a:buChar char="•"/>
            </a:pPr>
            <a:r>
              <a:rPr lang="en-GB" sz="2400" dirty="0" smtClean="0">
                <a:solidFill>
                  <a:srgbClr val="008000"/>
                </a:solidFill>
              </a:rPr>
              <a:t>Still: Senior Advisor of Unesco, WHO, IAEA</a:t>
            </a:r>
            <a:r>
              <a:rPr lang="en-GB" sz="2400" dirty="0">
                <a:solidFill>
                  <a:srgbClr val="008000"/>
                </a:solidFill>
              </a:rPr>
              <a:t> </a:t>
            </a:r>
            <a:r>
              <a:rPr lang="en-GB" sz="2400" dirty="0" smtClean="0">
                <a:solidFill>
                  <a:srgbClr val="008000"/>
                </a:solidFill>
              </a:rPr>
              <a:t>and the National Institute for Occupational Safety and Health (USA)</a:t>
            </a:r>
          </a:p>
          <a:p>
            <a:pPr>
              <a:spcAft>
                <a:spcPts val="600"/>
              </a:spcAft>
            </a:pPr>
            <a:r>
              <a:rPr lang="en-GB" sz="2400" dirty="0">
                <a:solidFill>
                  <a:srgbClr val="008000"/>
                </a:solidFill>
              </a:rPr>
              <a:t>More recently:</a:t>
            </a:r>
          </a:p>
          <a:p>
            <a:pPr marL="342900" indent="-342900">
              <a:spcAft>
                <a:spcPts val="600"/>
              </a:spcAft>
              <a:buFont typeface="Arial"/>
              <a:buChar char="•"/>
            </a:pPr>
            <a:r>
              <a:rPr lang="en-GB" sz="2400" dirty="0">
                <a:solidFill>
                  <a:srgbClr val="008000"/>
                </a:solidFill>
              </a:rPr>
              <a:t>Director of Biomedical Research and Head of Radiation Genetics and Chemical Mutagenesis in Doha (Qatar)</a:t>
            </a:r>
          </a:p>
          <a:p>
            <a:pPr marL="342900" indent="-342900">
              <a:spcAft>
                <a:spcPts val="600"/>
              </a:spcAft>
              <a:buFont typeface="Arial"/>
              <a:buChar char="•"/>
            </a:pPr>
            <a:r>
              <a:rPr lang="en-GB" sz="2400" dirty="0">
                <a:solidFill>
                  <a:srgbClr val="008000"/>
                </a:solidFill>
              </a:rPr>
              <a:t>Director of the Center of Human Safety &amp; Health and Diagnostic Genome Analysis in Dubai (UAE)</a:t>
            </a:r>
          </a:p>
          <a:p>
            <a:pPr marL="342900" indent="-342900">
              <a:spcAft>
                <a:spcPts val="600"/>
              </a:spcAft>
              <a:buFont typeface="Arial"/>
              <a:buChar char="•"/>
            </a:pPr>
            <a:r>
              <a:rPr lang="en-GB" sz="2400" dirty="0">
                <a:solidFill>
                  <a:srgbClr val="008000"/>
                </a:solidFill>
              </a:rPr>
              <a:t>Supervisor of research programs of a recently opened cancer research center in Tehran</a:t>
            </a:r>
          </a:p>
        </p:txBody>
      </p:sp>
      <p:sp>
        <p:nvSpPr>
          <p:cNvPr id="7" name="Tekstvak 6"/>
          <p:cNvSpPr txBox="1"/>
          <p:nvPr/>
        </p:nvSpPr>
        <p:spPr>
          <a:xfrm>
            <a:off x="2320195" y="0"/>
            <a:ext cx="6188856" cy="523220"/>
          </a:xfrm>
          <a:prstGeom prst="rect">
            <a:avLst/>
          </a:prstGeom>
          <a:noFill/>
        </p:spPr>
        <p:txBody>
          <a:bodyPr wrap="square" rtlCol="0">
            <a:spAutoFit/>
          </a:bodyPr>
          <a:lstStyle/>
          <a:p>
            <a:pPr lvl="0"/>
            <a:r>
              <a:rPr lang="en-GB" sz="2800" b="1" dirty="0">
                <a:solidFill>
                  <a:srgbClr val="008000"/>
                </a:solidFill>
              </a:rPr>
              <a:t>GHI Working Group Genetic toxicology</a:t>
            </a:r>
          </a:p>
        </p:txBody>
      </p:sp>
      <p:pic>
        <p:nvPicPr>
          <p:cNvPr id="11" name="Afbeelding 10"/>
          <p:cNvPicPr>
            <a:picLocks noChangeAspect="1"/>
          </p:cNvPicPr>
          <p:nvPr/>
        </p:nvPicPr>
        <p:blipFill>
          <a:blip r:embed="rId3">
            <a:clrChange>
              <a:clrFrom>
                <a:srgbClr val="FFFFFF"/>
              </a:clrFrom>
              <a:clrTo>
                <a:srgbClr val="FFFFFF">
                  <a:alpha val="0"/>
                </a:srgbClr>
              </a:clrTo>
            </a:clrChange>
          </a:blip>
          <a:stretch>
            <a:fillRect/>
          </a:stretch>
        </p:blipFill>
        <p:spPr>
          <a:xfrm>
            <a:off x="172469" y="0"/>
            <a:ext cx="1833584" cy="2116956"/>
          </a:xfrm>
          <a:prstGeom prst="rect">
            <a:avLst/>
          </a:prstGeom>
        </p:spPr>
      </p:pic>
      <p:sp>
        <p:nvSpPr>
          <p:cNvPr id="3" name="Tekstvak 2"/>
          <p:cNvSpPr txBox="1"/>
          <p:nvPr/>
        </p:nvSpPr>
        <p:spPr>
          <a:xfrm>
            <a:off x="2320195" y="583678"/>
            <a:ext cx="6538055" cy="1200328"/>
          </a:xfrm>
          <a:prstGeom prst="rect">
            <a:avLst/>
          </a:prstGeom>
          <a:noFill/>
        </p:spPr>
        <p:txBody>
          <a:bodyPr wrap="square" rtlCol="0">
            <a:spAutoFit/>
          </a:bodyPr>
          <a:lstStyle/>
          <a:p>
            <a:r>
              <a:rPr lang="en-GB" sz="2400" b="1" dirty="0" smtClean="0">
                <a:solidFill>
                  <a:srgbClr val="008000"/>
                </a:solidFill>
              </a:rPr>
              <a:t>Dr. Firouz Darroudi, </a:t>
            </a:r>
            <a:r>
              <a:rPr lang="en-GB" sz="2400" dirty="0" smtClean="0">
                <a:solidFill>
                  <a:srgbClr val="008000"/>
                </a:solidFill>
              </a:rPr>
              <a:t>the lead expert in this field gives GHI endorsed courses to make governments and industry aware of the test tube methodology.</a:t>
            </a:r>
            <a:endParaRPr lang="en-GB" sz="2400" dirty="0">
              <a:solidFill>
                <a:srgbClr val="008000"/>
              </a:solidFill>
            </a:endParaRPr>
          </a:p>
        </p:txBody>
      </p:sp>
    </p:spTree>
    <p:extLst>
      <p:ext uri="{BB962C8B-B14F-4D97-AF65-F5344CB8AC3E}">
        <p14:creationId xmlns:p14="http://schemas.microsoft.com/office/powerpoint/2010/main" val="316297984"/>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405605" y="243513"/>
            <a:ext cx="8332791" cy="6370974"/>
          </a:xfrm>
          <a:prstGeom prst="rect">
            <a:avLst/>
          </a:prstGeom>
          <a:noFill/>
        </p:spPr>
        <p:txBody>
          <a:bodyPr wrap="square" rtlCol="0">
            <a:spAutoFit/>
          </a:bodyPr>
          <a:lstStyle/>
          <a:p>
            <a:pPr algn="ctr"/>
            <a:r>
              <a:rPr lang="en-GB" sz="2800" b="1" dirty="0" smtClean="0">
                <a:solidFill>
                  <a:srgbClr val="008000"/>
                </a:solidFill>
              </a:rPr>
              <a:t>WG Genetic toxicology</a:t>
            </a:r>
          </a:p>
          <a:p>
            <a:pPr algn="ctr"/>
            <a:r>
              <a:rPr lang="en-GB" sz="2400" b="1" dirty="0">
                <a:solidFill>
                  <a:srgbClr val="008000"/>
                </a:solidFill>
              </a:rPr>
              <a:t>Chair: Firouz Darroudi</a:t>
            </a:r>
            <a:endParaRPr lang="en-GB" sz="2400" dirty="0" smtClean="0">
              <a:solidFill>
                <a:srgbClr val="008000"/>
              </a:solidFill>
            </a:endParaRPr>
          </a:p>
          <a:p>
            <a:r>
              <a:rPr lang="en-GB" sz="2400" dirty="0" smtClean="0">
                <a:solidFill>
                  <a:srgbClr val="008000"/>
                </a:solidFill>
              </a:rPr>
              <a:t>Currently evidence of safety of new food products, new ingredients and new technologies is typically obtained by animal testing.</a:t>
            </a:r>
          </a:p>
          <a:p>
            <a:endParaRPr lang="en-GB" sz="1000" dirty="0">
              <a:solidFill>
                <a:srgbClr val="008000"/>
              </a:solidFill>
            </a:endParaRPr>
          </a:p>
          <a:p>
            <a:r>
              <a:rPr lang="en-GB" sz="2400" dirty="0" smtClean="0">
                <a:solidFill>
                  <a:srgbClr val="008000"/>
                </a:solidFill>
              </a:rPr>
              <a:t>Testing using animals is not popular and therefore the industry is reluctant to introduce improved products and processes. Moreover it is slow and expensive.</a:t>
            </a:r>
          </a:p>
          <a:p>
            <a:endParaRPr lang="en-GB" sz="1000" dirty="0">
              <a:solidFill>
                <a:srgbClr val="008000"/>
              </a:solidFill>
            </a:endParaRPr>
          </a:p>
          <a:p>
            <a:r>
              <a:rPr lang="en-GB" sz="2400" dirty="0" smtClean="0">
                <a:solidFill>
                  <a:srgbClr val="008000"/>
                </a:solidFill>
              </a:rPr>
              <a:t>The alternative, developed in the past three decades is in vitro testing, using intact human liver cells. It is:</a:t>
            </a:r>
            <a:endParaRPr lang="en-GB" sz="2400" dirty="0">
              <a:solidFill>
                <a:srgbClr val="008000"/>
              </a:solidFill>
            </a:endParaRPr>
          </a:p>
          <a:p>
            <a:pPr marL="800100" lvl="1" indent="-342900">
              <a:buFont typeface="Arial"/>
              <a:buChar char="•"/>
            </a:pPr>
            <a:r>
              <a:rPr lang="en-GB" sz="2400" dirty="0" smtClean="0">
                <a:solidFill>
                  <a:srgbClr val="008000"/>
                </a:solidFill>
              </a:rPr>
              <a:t>more accurate</a:t>
            </a:r>
          </a:p>
          <a:p>
            <a:pPr marL="800100" lvl="1" indent="-342900">
              <a:buFont typeface="Arial"/>
              <a:buChar char="•"/>
            </a:pPr>
            <a:r>
              <a:rPr lang="en-GB" sz="2400" dirty="0" smtClean="0">
                <a:solidFill>
                  <a:srgbClr val="008000"/>
                </a:solidFill>
              </a:rPr>
              <a:t>relevant to humans (not test animals)</a:t>
            </a:r>
          </a:p>
          <a:p>
            <a:pPr marL="800100" lvl="1" indent="-342900">
              <a:buFont typeface="Arial"/>
              <a:buChar char="•"/>
            </a:pPr>
            <a:r>
              <a:rPr lang="en-GB" sz="2400" dirty="0" smtClean="0">
                <a:solidFill>
                  <a:srgbClr val="008000"/>
                </a:solidFill>
              </a:rPr>
              <a:t>cheap</a:t>
            </a:r>
          </a:p>
          <a:p>
            <a:pPr marL="800100" lvl="1" indent="-342900">
              <a:buFont typeface="Arial"/>
              <a:buChar char="•"/>
            </a:pPr>
            <a:r>
              <a:rPr lang="en-GB" sz="2400" dirty="0" smtClean="0">
                <a:solidFill>
                  <a:srgbClr val="008000"/>
                </a:solidFill>
              </a:rPr>
              <a:t>fast</a:t>
            </a:r>
          </a:p>
          <a:p>
            <a:endParaRPr lang="en-GB" sz="1000" dirty="0">
              <a:solidFill>
                <a:srgbClr val="008000"/>
              </a:solidFill>
            </a:endParaRPr>
          </a:p>
          <a:p>
            <a:pPr algn="ctr"/>
            <a:r>
              <a:rPr lang="en-GB" sz="2400" b="1" dirty="0" smtClean="0">
                <a:solidFill>
                  <a:srgbClr val="FF0000"/>
                </a:solidFill>
              </a:rPr>
              <a:t>But it is NOT IN CURRENT REGULATIONS</a:t>
            </a:r>
            <a:endParaRPr lang="en-GB" sz="2400" b="1" dirty="0">
              <a:solidFill>
                <a:srgbClr val="FF0000"/>
              </a:solidFill>
            </a:endParaRPr>
          </a:p>
        </p:txBody>
      </p:sp>
    </p:spTree>
    <p:extLst>
      <p:ext uri="{BB962C8B-B14F-4D97-AF65-F5344CB8AC3E}">
        <p14:creationId xmlns:p14="http://schemas.microsoft.com/office/powerpoint/2010/main" val="3411225645"/>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p:cNvSpPr>
            <a:spLocks noGrp="1"/>
          </p:cNvSpPr>
          <p:nvPr>
            <p:ph type="ftr" sz="quarter" idx="11"/>
          </p:nvPr>
        </p:nvSpPr>
        <p:spPr/>
        <p:txBody>
          <a:bodyPr/>
          <a:lstStyle/>
          <a:p>
            <a:pPr>
              <a:defRPr/>
            </a:pPr>
            <a:r>
              <a:rPr lang="nl-NL" dirty="0" smtClean="0"/>
              <a:t>GHI</a:t>
            </a:r>
            <a:endParaRPr lang="nl-NL" dirty="0"/>
          </a:p>
        </p:txBody>
      </p:sp>
      <p:pic>
        <p:nvPicPr>
          <p:cNvPr id="7" name="Afbeelding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639542">
            <a:off x="5536225" y="480356"/>
            <a:ext cx="2718243" cy="3672109"/>
          </a:xfrm>
          <a:prstGeom prst="rect">
            <a:avLst/>
          </a:prstGeom>
        </p:spPr>
      </p:pic>
      <p:pic>
        <p:nvPicPr>
          <p:cNvPr id="10" name="Afbeelding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791890">
            <a:off x="5810737" y="2589138"/>
            <a:ext cx="2517931" cy="3573016"/>
          </a:xfrm>
          <a:prstGeom prst="rect">
            <a:avLst/>
          </a:prstGeom>
        </p:spPr>
      </p:pic>
      <p:pic>
        <p:nvPicPr>
          <p:cNvPr id="11" name="Afbeelding 1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7608" y="260648"/>
            <a:ext cx="2387600" cy="3434599"/>
          </a:xfrm>
          <a:prstGeom prst="rect">
            <a:avLst/>
          </a:prstGeom>
        </p:spPr>
      </p:pic>
      <p:pic>
        <p:nvPicPr>
          <p:cNvPr id="8" name="Afbeelding 7"/>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573203" y="2086717"/>
            <a:ext cx="2340794" cy="3356992"/>
          </a:xfrm>
          <a:prstGeom prst="rect">
            <a:avLst/>
          </a:prstGeom>
        </p:spPr>
      </p:pic>
      <p:pic>
        <p:nvPicPr>
          <p:cNvPr id="9" name="Afbeelding 8"/>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68954" y="1248490"/>
            <a:ext cx="2370607" cy="3284984"/>
          </a:xfrm>
          <a:prstGeom prst="rect">
            <a:avLst/>
          </a:prstGeom>
        </p:spPr>
      </p:pic>
      <p:pic>
        <p:nvPicPr>
          <p:cNvPr id="4" name="Afbeelding 3"/>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267744" y="2996952"/>
            <a:ext cx="2333624" cy="3310490"/>
          </a:xfrm>
          <a:prstGeom prst="rect">
            <a:avLst/>
          </a:prstGeom>
        </p:spPr>
      </p:pic>
    </p:spTree>
    <p:extLst>
      <p:ext uri="{BB962C8B-B14F-4D97-AF65-F5344CB8AC3E}">
        <p14:creationId xmlns:p14="http://schemas.microsoft.com/office/powerpoint/2010/main" val="2376588247"/>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Afbeelding 2" descr="GHI logo zt.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308304" y="5661248"/>
            <a:ext cx="1357313"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jdelijke aanduiding voor voettekst 1"/>
          <p:cNvSpPr>
            <a:spLocks noGrp="1"/>
          </p:cNvSpPr>
          <p:nvPr>
            <p:ph type="ftr" sz="quarter" idx="11"/>
          </p:nvPr>
        </p:nvSpPr>
        <p:spPr/>
        <p:txBody>
          <a:bodyPr/>
          <a:lstStyle/>
          <a:p>
            <a:pPr>
              <a:defRPr/>
            </a:pPr>
            <a:r>
              <a:rPr lang="nl-NL" dirty="0" smtClean="0"/>
              <a:t>GHI</a:t>
            </a:r>
            <a:endParaRPr lang="nl-NL" dirty="0"/>
          </a:p>
        </p:txBody>
      </p:sp>
      <p:sp>
        <p:nvSpPr>
          <p:cNvPr id="3" name="Tekstvak 2"/>
          <p:cNvSpPr txBox="1"/>
          <p:nvPr/>
        </p:nvSpPr>
        <p:spPr>
          <a:xfrm>
            <a:off x="5221288" y="620688"/>
            <a:ext cx="3744416" cy="3970318"/>
          </a:xfrm>
          <a:prstGeom prst="rect">
            <a:avLst/>
          </a:prstGeom>
          <a:noFill/>
        </p:spPr>
        <p:txBody>
          <a:bodyPr wrap="square" rtlCol="0">
            <a:spAutoFit/>
          </a:bodyPr>
          <a:lstStyle/>
          <a:p>
            <a:pPr algn="ctr"/>
            <a:r>
              <a:rPr lang="en-GB" sz="3600" dirty="0" smtClean="0">
                <a:solidFill>
                  <a:srgbClr val="009900"/>
                </a:solidFill>
              </a:rPr>
              <a:t>Published by Elsevier</a:t>
            </a:r>
          </a:p>
          <a:p>
            <a:pPr algn="ctr"/>
            <a:r>
              <a:rPr lang="en-GB" sz="3600" dirty="0">
                <a:solidFill>
                  <a:srgbClr val="009900"/>
                </a:solidFill>
              </a:rPr>
              <a:t>in 2010</a:t>
            </a:r>
          </a:p>
          <a:p>
            <a:pPr algn="ctr"/>
            <a:endParaRPr lang="en-GB" sz="3600" dirty="0">
              <a:solidFill>
                <a:srgbClr val="009900"/>
              </a:solidFill>
            </a:endParaRPr>
          </a:p>
          <a:p>
            <a:pPr algn="ctr"/>
            <a:r>
              <a:rPr lang="en-GB" sz="3600" dirty="0" smtClean="0">
                <a:solidFill>
                  <a:srgbClr val="009900"/>
                </a:solidFill>
              </a:rPr>
              <a:t>Use </a:t>
            </a:r>
            <a:r>
              <a:rPr lang="en-GB" sz="3600" dirty="0">
                <a:solidFill>
                  <a:srgbClr val="009900"/>
                </a:solidFill>
              </a:rPr>
              <a:t>promo code GHI30 for 30% discount</a:t>
            </a:r>
          </a:p>
        </p:txBody>
      </p:sp>
      <p:pic>
        <p:nvPicPr>
          <p:cNvPr id="6" name="Afbeelding 3"/>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461963" y="490538"/>
            <a:ext cx="4759325" cy="587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0726235"/>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2" descr="GHI logo zt.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308304" y="5661248"/>
            <a:ext cx="1357313"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Afbeelding 4"/>
          <p:cNvPicPr>
            <a:picLocks noChangeAspect="1"/>
          </p:cNvPicPr>
          <p:nvPr/>
        </p:nvPicPr>
        <p:blipFill>
          <a:blip r:embed="rId4"/>
          <a:stretch>
            <a:fillRect/>
          </a:stretch>
        </p:blipFill>
        <p:spPr>
          <a:xfrm>
            <a:off x="460800" y="491400"/>
            <a:ext cx="4759200" cy="5875200"/>
          </a:xfrm>
          <a:prstGeom prst="rect">
            <a:avLst/>
          </a:prstGeom>
        </p:spPr>
      </p:pic>
      <p:sp>
        <p:nvSpPr>
          <p:cNvPr id="6" name="Tekstvak 5"/>
          <p:cNvSpPr txBox="1"/>
          <p:nvPr/>
        </p:nvSpPr>
        <p:spPr>
          <a:xfrm>
            <a:off x="5221288" y="620688"/>
            <a:ext cx="3744416" cy="3970318"/>
          </a:xfrm>
          <a:prstGeom prst="rect">
            <a:avLst/>
          </a:prstGeom>
          <a:noFill/>
        </p:spPr>
        <p:txBody>
          <a:bodyPr wrap="square" rtlCol="0">
            <a:spAutoFit/>
          </a:bodyPr>
          <a:lstStyle/>
          <a:p>
            <a:pPr algn="ctr"/>
            <a:r>
              <a:rPr lang="en-GB" sz="3600" dirty="0" smtClean="0">
                <a:solidFill>
                  <a:srgbClr val="009900"/>
                </a:solidFill>
              </a:rPr>
              <a:t>Published by Elsevier</a:t>
            </a:r>
          </a:p>
          <a:p>
            <a:pPr algn="ctr"/>
            <a:r>
              <a:rPr lang="en-GB" sz="3600" dirty="0" smtClean="0">
                <a:solidFill>
                  <a:srgbClr val="009900"/>
                </a:solidFill>
              </a:rPr>
              <a:t>November 2015</a:t>
            </a:r>
          </a:p>
          <a:p>
            <a:pPr algn="ctr"/>
            <a:endParaRPr lang="en-GB" sz="3600" dirty="0">
              <a:solidFill>
                <a:srgbClr val="009900"/>
              </a:solidFill>
            </a:endParaRPr>
          </a:p>
          <a:p>
            <a:pPr algn="ctr"/>
            <a:r>
              <a:rPr lang="en-GB" sz="3600" dirty="0" smtClean="0">
                <a:solidFill>
                  <a:srgbClr val="009900"/>
                </a:solidFill>
              </a:rPr>
              <a:t>Use </a:t>
            </a:r>
            <a:r>
              <a:rPr lang="en-GB" sz="3600" dirty="0">
                <a:solidFill>
                  <a:srgbClr val="009900"/>
                </a:solidFill>
              </a:rPr>
              <a:t>promo code GHI30 for 30% discount</a:t>
            </a:r>
          </a:p>
        </p:txBody>
      </p:sp>
    </p:spTree>
    <p:extLst>
      <p:ext uri="{BB962C8B-B14F-4D97-AF65-F5344CB8AC3E}">
        <p14:creationId xmlns:p14="http://schemas.microsoft.com/office/powerpoint/2010/main" val="26094534"/>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3"/>
          <a:stretch>
            <a:fillRect/>
          </a:stretch>
        </p:blipFill>
        <p:spPr>
          <a:xfrm>
            <a:off x="346987" y="489734"/>
            <a:ext cx="4759200" cy="5875200"/>
          </a:xfrm>
          <a:prstGeom prst="rect">
            <a:avLst/>
          </a:prstGeom>
        </p:spPr>
      </p:pic>
      <p:sp>
        <p:nvSpPr>
          <p:cNvPr id="6" name="Tijdelijke aanduiding voor dianummer 5"/>
          <p:cNvSpPr>
            <a:spLocks noGrp="1"/>
          </p:cNvSpPr>
          <p:nvPr>
            <p:ph type="sldNum" sz="quarter" idx="12"/>
          </p:nvPr>
        </p:nvSpPr>
        <p:spPr/>
        <p:txBody>
          <a:bodyPr/>
          <a:lstStyle/>
          <a:p>
            <a:fld id="{1474C920-00D8-9744-BC00-65EF2D8E5A39}" type="slidenum">
              <a:rPr lang="en-GB" smtClean="0"/>
              <a:t>35</a:t>
            </a:fld>
            <a:endParaRPr lang="en-GB" dirty="0"/>
          </a:p>
        </p:txBody>
      </p:sp>
      <p:sp>
        <p:nvSpPr>
          <p:cNvPr id="7" name="Tekstvak 6"/>
          <p:cNvSpPr txBox="1"/>
          <p:nvPr/>
        </p:nvSpPr>
        <p:spPr>
          <a:xfrm>
            <a:off x="5221288" y="620688"/>
            <a:ext cx="3744416" cy="3970318"/>
          </a:xfrm>
          <a:prstGeom prst="rect">
            <a:avLst/>
          </a:prstGeom>
          <a:noFill/>
        </p:spPr>
        <p:txBody>
          <a:bodyPr wrap="square" rtlCol="0">
            <a:spAutoFit/>
          </a:bodyPr>
          <a:lstStyle/>
          <a:p>
            <a:pPr algn="ctr"/>
            <a:r>
              <a:rPr lang="en-GB" sz="3600" dirty="0" smtClean="0">
                <a:solidFill>
                  <a:srgbClr val="009900"/>
                </a:solidFill>
              </a:rPr>
              <a:t>Published by Elsevier</a:t>
            </a:r>
          </a:p>
          <a:p>
            <a:pPr algn="ctr"/>
            <a:r>
              <a:rPr lang="en-GB" sz="3600" dirty="0">
                <a:solidFill>
                  <a:srgbClr val="009900"/>
                </a:solidFill>
              </a:rPr>
              <a:t>in 2014</a:t>
            </a:r>
          </a:p>
          <a:p>
            <a:pPr algn="ctr"/>
            <a:endParaRPr lang="en-GB" sz="3600" dirty="0">
              <a:solidFill>
                <a:srgbClr val="009900"/>
              </a:solidFill>
            </a:endParaRPr>
          </a:p>
          <a:p>
            <a:pPr algn="ctr"/>
            <a:r>
              <a:rPr lang="en-GB" sz="3600" dirty="0" smtClean="0">
                <a:solidFill>
                  <a:srgbClr val="009900"/>
                </a:solidFill>
              </a:rPr>
              <a:t>Use </a:t>
            </a:r>
            <a:r>
              <a:rPr lang="en-GB" sz="3600" dirty="0">
                <a:solidFill>
                  <a:srgbClr val="009900"/>
                </a:solidFill>
              </a:rPr>
              <a:t>promo code GHI30 for 30% discount</a:t>
            </a:r>
          </a:p>
        </p:txBody>
      </p:sp>
    </p:spTree>
    <p:extLst>
      <p:ext uri="{BB962C8B-B14F-4D97-AF65-F5344CB8AC3E}">
        <p14:creationId xmlns:p14="http://schemas.microsoft.com/office/powerpoint/2010/main" val="1950976749"/>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eperen 3"/>
          <p:cNvGrpSpPr/>
          <p:nvPr/>
        </p:nvGrpSpPr>
        <p:grpSpPr>
          <a:xfrm>
            <a:off x="392906" y="612844"/>
            <a:ext cx="8358188" cy="5816977"/>
            <a:chOff x="452436" y="683006"/>
            <a:chExt cx="8358188" cy="5816977"/>
          </a:xfrm>
        </p:grpSpPr>
        <p:pic>
          <p:nvPicPr>
            <p:cNvPr id="2" name="Afbeelding 1"/>
            <p:cNvPicPr>
              <a:picLocks noChangeAspect="1"/>
            </p:cNvPicPr>
            <p:nvPr/>
          </p:nvPicPr>
          <p:blipFill>
            <a:blip r:embed="rId2"/>
            <a:stretch>
              <a:fillRect/>
            </a:stretch>
          </p:blipFill>
          <p:spPr>
            <a:xfrm>
              <a:off x="452436" y="683006"/>
              <a:ext cx="3921125" cy="5520944"/>
            </a:xfrm>
            <a:prstGeom prst="rect">
              <a:avLst/>
            </a:prstGeom>
          </p:spPr>
        </p:pic>
        <p:sp>
          <p:nvSpPr>
            <p:cNvPr id="3" name="Tekstvak 2"/>
            <p:cNvSpPr txBox="1"/>
            <p:nvPr/>
          </p:nvSpPr>
          <p:spPr>
            <a:xfrm>
              <a:off x="4635499" y="683006"/>
              <a:ext cx="4175125" cy="5816977"/>
            </a:xfrm>
            <a:prstGeom prst="rect">
              <a:avLst/>
            </a:prstGeom>
            <a:noFill/>
          </p:spPr>
          <p:txBody>
            <a:bodyPr wrap="square" rtlCol="0">
              <a:spAutoFit/>
            </a:bodyPr>
            <a:lstStyle/>
            <a:p>
              <a:r>
                <a:rPr lang="en-GB" sz="2400" b="1" dirty="0" smtClean="0"/>
                <a:t>European Food Law Handbook</a:t>
              </a:r>
            </a:p>
            <a:p>
              <a:r>
                <a:rPr lang="en-GB" sz="2400" dirty="0" smtClean="0"/>
                <a:t> </a:t>
              </a:r>
            </a:p>
            <a:p>
              <a:r>
                <a:rPr lang="en-GB" sz="2200" dirty="0" smtClean="0"/>
                <a:t>B. v.d. Meulen and M. v.d. Velde</a:t>
              </a:r>
            </a:p>
            <a:p>
              <a:r>
                <a:rPr lang="en-GB" sz="2000" dirty="0" smtClean="0"/>
                <a:t>Wageningen University</a:t>
              </a:r>
            </a:p>
            <a:p>
              <a:r>
                <a:rPr lang="en-GB" sz="2000" dirty="0" smtClean="0"/>
                <a:t>Eur. Inst. for Food Law </a:t>
              </a:r>
            </a:p>
            <a:p>
              <a:endParaRPr lang="en-GB" dirty="0" smtClean="0"/>
            </a:p>
            <a:p>
              <a:r>
                <a:rPr lang="en-GB" sz="2000" dirty="0" smtClean="0"/>
                <a:t>2008    632 pages</a:t>
              </a:r>
            </a:p>
            <a:p>
              <a:r>
                <a:rPr lang="en-GB" sz="2000" dirty="0" smtClean="0"/>
                <a:t>ISBN: 978-90-8686-082-1</a:t>
              </a:r>
            </a:p>
            <a:p>
              <a:endParaRPr lang="en-GB" sz="2000" dirty="0"/>
            </a:p>
            <a:p>
              <a:endParaRPr lang="en-GB" sz="2000" dirty="0" smtClean="0"/>
            </a:p>
            <a:p>
              <a:r>
                <a:rPr lang="en-GB" sz="2400" dirty="0">
                  <a:solidFill>
                    <a:srgbClr val="008000"/>
                  </a:solidFill>
                </a:rPr>
                <a:t>Bernd van der Meulen is Legal Advisor (Foods) in GHI and a Member of the Board of GHI</a:t>
              </a:r>
            </a:p>
            <a:p>
              <a:endParaRPr lang="nl-NL" sz="2000" dirty="0" smtClean="0"/>
            </a:p>
            <a:p>
              <a:endParaRPr lang="en-GB" dirty="0" smtClean="0"/>
            </a:p>
            <a:p>
              <a:endParaRPr lang="en-GB" dirty="0"/>
            </a:p>
            <a:p>
              <a:endParaRPr lang="en-GB" dirty="0" smtClean="0"/>
            </a:p>
            <a:p>
              <a:r>
                <a:rPr lang="en-GB" dirty="0" smtClean="0"/>
                <a:t>Price (€): 66.00 (excluding VAT)</a:t>
              </a:r>
              <a:endParaRPr lang="en-GB" dirty="0"/>
            </a:p>
          </p:txBody>
        </p:sp>
      </p:grpSp>
      <p:sp>
        <p:nvSpPr>
          <p:cNvPr id="5" name="Tijdelijke aanduiding voor dianummer 4"/>
          <p:cNvSpPr>
            <a:spLocks noGrp="1"/>
          </p:cNvSpPr>
          <p:nvPr>
            <p:ph type="sldNum" sz="quarter" idx="12"/>
          </p:nvPr>
        </p:nvSpPr>
        <p:spPr/>
        <p:txBody>
          <a:bodyPr/>
          <a:lstStyle/>
          <a:p>
            <a:fld id="{1474C920-00D8-9744-BC00-65EF2D8E5A39}" type="slidenum">
              <a:rPr lang="en-GB" smtClean="0"/>
              <a:t>36</a:t>
            </a:fld>
            <a:endParaRPr lang="en-GB" dirty="0"/>
          </a:p>
        </p:txBody>
      </p:sp>
    </p:spTree>
    <p:extLst>
      <p:ext uri="{BB962C8B-B14F-4D97-AF65-F5344CB8AC3E}">
        <p14:creationId xmlns:p14="http://schemas.microsoft.com/office/powerpoint/2010/main" val="109042030"/>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dianummer 4"/>
          <p:cNvSpPr>
            <a:spLocks noGrp="1"/>
          </p:cNvSpPr>
          <p:nvPr>
            <p:ph type="sldNum" sz="quarter" idx="12"/>
          </p:nvPr>
        </p:nvSpPr>
        <p:spPr/>
        <p:txBody>
          <a:bodyPr/>
          <a:lstStyle/>
          <a:p>
            <a:fld id="{1474C920-00D8-9744-BC00-65EF2D8E5A39}" type="slidenum">
              <a:rPr lang="en-GB" smtClean="0"/>
              <a:t>37</a:t>
            </a:fld>
            <a:endParaRPr lang="en-GB" dirty="0"/>
          </a:p>
        </p:txBody>
      </p:sp>
      <p:grpSp>
        <p:nvGrpSpPr>
          <p:cNvPr id="7" name="Groeperen 6"/>
          <p:cNvGrpSpPr/>
          <p:nvPr/>
        </p:nvGrpSpPr>
        <p:grpSpPr>
          <a:xfrm>
            <a:off x="392400" y="606601"/>
            <a:ext cx="8358694" cy="5522400"/>
            <a:chOff x="392400" y="606601"/>
            <a:chExt cx="8358694" cy="5522400"/>
          </a:xfrm>
        </p:grpSpPr>
        <p:sp>
          <p:nvSpPr>
            <p:cNvPr id="3" name="Tekstvak 2"/>
            <p:cNvSpPr txBox="1"/>
            <p:nvPr/>
          </p:nvSpPr>
          <p:spPr>
            <a:xfrm>
              <a:off x="4575969" y="612844"/>
              <a:ext cx="4175125" cy="5509200"/>
            </a:xfrm>
            <a:prstGeom prst="rect">
              <a:avLst/>
            </a:prstGeom>
            <a:noFill/>
          </p:spPr>
          <p:txBody>
            <a:bodyPr wrap="square" rtlCol="0">
              <a:spAutoFit/>
            </a:bodyPr>
            <a:lstStyle/>
            <a:p>
              <a:r>
                <a:rPr lang="en-GB" sz="2400" b="1" dirty="0" smtClean="0"/>
                <a:t>EU Food Law Handbook</a:t>
              </a:r>
            </a:p>
            <a:p>
              <a:r>
                <a:rPr lang="en-GB" sz="2400" dirty="0" smtClean="0"/>
                <a:t> </a:t>
              </a:r>
            </a:p>
            <a:p>
              <a:r>
                <a:rPr lang="en-GB" sz="2200" dirty="0" smtClean="0"/>
                <a:t>B. v.d. Meulen</a:t>
              </a:r>
            </a:p>
            <a:p>
              <a:r>
                <a:rPr lang="en-GB" sz="2000" dirty="0" smtClean="0"/>
                <a:t>Wageningen University</a:t>
              </a:r>
            </a:p>
            <a:p>
              <a:r>
                <a:rPr lang="en-GB" sz="2000" dirty="0" smtClean="0"/>
                <a:t>Eur. Inst. for Food Law </a:t>
              </a:r>
            </a:p>
            <a:p>
              <a:endParaRPr lang="en-GB" dirty="0" smtClean="0"/>
            </a:p>
            <a:p>
              <a:r>
                <a:rPr lang="en-GB" sz="2000" dirty="0" smtClean="0"/>
                <a:t>2014    692 pages</a:t>
              </a:r>
            </a:p>
            <a:p>
              <a:r>
                <a:rPr lang="en-GB" sz="2000" dirty="0" smtClean="0"/>
                <a:t>ISBN: 978-90-8686-246-7</a:t>
              </a:r>
            </a:p>
            <a:p>
              <a:endParaRPr lang="en-GB" sz="2000" dirty="0"/>
            </a:p>
            <a:p>
              <a:endParaRPr lang="en-GB" sz="2000" dirty="0" smtClean="0"/>
            </a:p>
            <a:p>
              <a:r>
                <a:rPr lang="en-GB" sz="2400" dirty="0">
                  <a:solidFill>
                    <a:srgbClr val="008000"/>
                  </a:solidFill>
                </a:rPr>
                <a:t>Bernd van der Meulen is Legal Advisor (Foods) in GHI and a Member of the Board of GH</a:t>
              </a:r>
              <a:endParaRPr lang="nl-NL" sz="2000" dirty="0" smtClean="0"/>
            </a:p>
            <a:p>
              <a:endParaRPr lang="en-GB" dirty="0" smtClean="0"/>
            </a:p>
            <a:p>
              <a:endParaRPr lang="en-GB" dirty="0"/>
            </a:p>
            <a:p>
              <a:endParaRPr lang="en-GB" dirty="0" smtClean="0"/>
            </a:p>
            <a:p>
              <a:r>
                <a:rPr lang="en-GB" dirty="0" smtClean="0"/>
                <a:t>Price (€): 75.00 (excluding VAT)</a:t>
              </a:r>
              <a:endParaRPr lang="en-GB" dirty="0"/>
            </a:p>
          </p:txBody>
        </p:sp>
        <p:pic>
          <p:nvPicPr>
            <p:cNvPr id="6" name="Afbeelding 5"/>
            <p:cNvPicPr>
              <a:picLocks noChangeAspect="1"/>
            </p:cNvPicPr>
            <p:nvPr/>
          </p:nvPicPr>
          <p:blipFill>
            <a:blip r:embed="rId2"/>
            <a:stretch>
              <a:fillRect/>
            </a:stretch>
          </p:blipFill>
          <p:spPr>
            <a:xfrm>
              <a:off x="392400" y="606601"/>
              <a:ext cx="3922159" cy="5522400"/>
            </a:xfrm>
            <a:prstGeom prst="rect">
              <a:avLst/>
            </a:prstGeom>
          </p:spPr>
        </p:pic>
      </p:grpSp>
    </p:spTree>
    <p:extLst>
      <p:ext uri="{BB962C8B-B14F-4D97-AF65-F5344CB8AC3E}">
        <p14:creationId xmlns:p14="http://schemas.microsoft.com/office/powerpoint/2010/main" val="2974748985"/>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eperen 3"/>
          <p:cNvGrpSpPr/>
          <p:nvPr/>
        </p:nvGrpSpPr>
        <p:grpSpPr>
          <a:xfrm>
            <a:off x="635000" y="779044"/>
            <a:ext cx="7874000" cy="5299912"/>
            <a:chOff x="635000" y="458957"/>
            <a:chExt cx="7874000" cy="5299912"/>
          </a:xfrm>
        </p:grpSpPr>
        <p:sp>
          <p:nvSpPr>
            <p:cNvPr id="2" name="Tekstvak 1"/>
            <p:cNvSpPr txBox="1"/>
            <p:nvPr/>
          </p:nvSpPr>
          <p:spPr>
            <a:xfrm>
              <a:off x="635000" y="458957"/>
              <a:ext cx="7874000" cy="5299912"/>
            </a:xfrm>
            <a:prstGeom prst="rect">
              <a:avLst/>
            </a:prstGeom>
            <a:noFill/>
          </p:spPr>
          <p:txBody>
            <a:bodyPr wrap="square" rtlCol="0">
              <a:spAutoFit/>
            </a:bodyPr>
            <a:lstStyle/>
            <a:p>
              <a:r>
                <a:rPr lang="nl-NL" sz="3200" dirty="0" err="1">
                  <a:solidFill>
                    <a:srgbClr val="008000"/>
                  </a:solidFill>
                </a:rPr>
                <a:t>If</a:t>
              </a:r>
              <a:r>
                <a:rPr lang="nl-NL" sz="3200">
                  <a:solidFill>
                    <a:srgbClr val="008000"/>
                  </a:solidFill>
                </a:rPr>
                <a:t> you are not a member, you are invited to join GHI, just go to</a:t>
              </a:r>
            </a:p>
            <a:p>
              <a:pPr>
                <a:lnSpc>
                  <a:spcPct val="70000"/>
                </a:lnSpc>
              </a:pPr>
              <a:r>
                <a:rPr lang="nl-NL" sz="3200">
                  <a:latin typeface="Wingdings"/>
                  <a:ea typeface="Wingdings"/>
                  <a:cs typeface="Wingdings"/>
                </a:rPr>
                <a:t>							 </a:t>
              </a:r>
              <a:r>
                <a:rPr lang="nl-NL" sz="3200">
                  <a:solidFill>
                    <a:srgbClr val="FF0000"/>
                  </a:solidFill>
                  <a:latin typeface="Wingdings"/>
                  <a:ea typeface="Wingdings"/>
                  <a:cs typeface="Wingdings"/>
                </a:rPr>
                <a:t></a:t>
              </a:r>
              <a:endParaRPr lang="nl-NL" sz="3200">
                <a:solidFill>
                  <a:srgbClr val="FF0000"/>
                </a:solidFill>
              </a:endParaRPr>
            </a:p>
            <a:p>
              <a:r>
                <a:rPr lang="nl-NL" sz="3200">
                  <a:solidFill>
                    <a:srgbClr val="008000"/>
                  </a:solidFill>
                  <a:hlinkClick r:id="rId2"/>
                </a:rPr>
                <a:t>www.globalharmonization.net</a:t>
              </a:r>
              <a:r>
                <a:rPr lang="nl-NL" sz="3200">
                  <a:solidFill>
                    <a:srgbClr val="008000"/>
                  </a:solidFill>
                  <a:hlinkClick r:id="rId3"/>
                </a:rPr>
                <a:t>/user/register</a:t>
              </a:r>
              <a:endParaRPr lang="nl-NL" sz="3200">
                <a:solidFill>
                  <a:srgbClr val="008000"/>
                </a:solidFill>
              </a:endParaRPr>
            </a:p>
            <a:p>
              <a:endParaRPr lang="nl-NL" sz="1200">
                <a:solidFill>
                  <a:srgbClr val="008000"/>
                </a:solidFill>
              </a:endParaRPr>
            </a:p>
            <a:p>
              <a:endParaRPr lang="nl-NL" sz="1200">
                <a:solidFill>
                  <a:srgbClr val="008000"/>
                </a:solidFill>
              </a:endParaRPr>
            </a:p>
            <a:p>
              <a:r>
                <a:rPr lang="nl-NL" sz="3200">
                  <a:solidFill>
                    <a:srgbClr val="008000"/>
                  </a:solidFill>
                </a:rPr>
                <a:t>Or email</a:t>
              </a:r>
            </a:p>
            <a:p>
              <a:endParaRPr lang="nl-NL" sz="1200">
                <a:solidFill>
                  <a:srgbClr val="008000"/>
                </a:solidFill>
              </a:endParaRPr>
            </a:p>
            <a:p>
              <a:r>
                <a:rPr lang="nl-NL" sz="3200">
                  <a:solidFill>
                    <a:srgbClr val="008000"/>
                  </a:solidFill>
                  <a:hlinkClick r:id="rId4"/>
                </a:rPr>
                <a:t>Info@globalharmonization.net</a:t>
              </a:r>
              <a:endParaRPr lang="nl-NL" sz="3200">
                <a:solidFill>
                  <a:srgbClr val="008000"/>
                </a:solidFill>
              </a:endParaRPr>
            </a:p>
            <a:p>
              <a:endParaRPr lang="nl-NL" sz="1200">
                <a:solidFill>
                  <a:srgbClr val="008000"/>
                </a:solidFill>
              </a:endParaRPr>
            </a:p>
            <a:p>
              <a:r>
                <a:rPr lang="nl-NL" sz="3200">
                  <a:solidFill>
                    <a:srgbClr val="008000"/>
                  </a:solidFill>
                </a:rPr>
                <a:t>There is no fee, you only need to qualify as a food scientist</a:t>
              </a:r>
            </a:p>
            <a:p>
              <a:endParaRPr lang="nl-NL" sz="1200">
                <a:solidFill>
                  <a:srgbClr val="008000"/>
                </a:solidFill>
              </a:endParaRPr>
            </a:p>
            <a:p>
              <a:pPr algn="r"/>
              <a:r>
                <a:rPr lang="nl-NL" sz="3200" b="1">
                  <a:solidFill>
                    <a:srgbClr val="008000"/>
                  </a:solidFill>
                </a:rPr>
                <a:t>You will  influence the future</a:t>
              </a:r>
            </a:p>
          </p:txBody>
        </p:sp>
        <p:sp>
          <p:nvSpPr>
            <p:cNvPr id="3" name="Tekstvak 2"/>
            <p:cNvSpPr txBox="1"/>
            <p:nvPr/>
          </p:nvSpPr>
          <p:spPr>
            <a:xfrm>
              <a:off x="4635500" y="1043206"/>
              <a:ext cx="692666" cy="646331"/>
            </a:xfrm>
            <a:prstGeom prst="rect">
              <a:avLst/>
            </a:prstGeom>
            <a:noFill/>
          </p:spPr>
          <p:txBody>
            <a:bodyPr wrap="square" rtlCol="0">
              <a:spAutoFit/>
            </a:bodyPr>
            <a:lstStyle/>
            <a:p>
              <a:r>
                <a:rPr lang="nl-NL" sz="3600" b="1">
                  <a:solidFill>
                    <a:srgbClr val="FF0000"/>
                  </a:solidFill>
                </a:rPr>
                <a:t>Z</a:t>
              </a:r>
            </a:p>
          </p:txBody>
        </p:sp>
      </p:grpSp>
    </p:spTree>
    <p:extLst>
      <p:ext uri="{BB962C8B-B14F-4D97-AF65-F5344CB8AC3E}">
        <p14:creationId xmlns:p14="http://schemas.microsoft.com/office/powerpoint/2010/main" val="3104556746"/>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706438" y="3013502"/>
            <a:ext cx="7731125" cy="830997"/>
          </a:xfrm>
          <a:prstGeom prst="rect">
            <a:avLst/>
          </a:prstGeom>
          <a:noFill/>
        </p:spPr>
        <p:txBody>
          <a:bodyPr wrap="square" rtlCol="0">
            <a:spAutoFit/>
          </a:bodyPr>
          <a:lstStyle/>
          <a:p>
            <a:pPr algn="ctr"/>
            <a:r>
              <a:rPr lang="en-GB" sz="4800" dirty="0" smtClean="0">
                <a:solidFill>
                  <a:srgbClr val="008000"/>
                </a:solidFill>
              </a:rPr>
              <a:t>Thank</a:t>
            </a:r>
            <a:r>
              <a:rPr lang="nl-NL" sz="4800" dirty="0" smtClean="0">
                <a:solidFill>
                  <a:srgbClr val="008000"/>
                </a:solidFill>
              </a:rPr>
              <a:t> </a:t>
            </a:r>
            <a:r>
              <a:rPr lang="nl-NL" sz="4800" dirty="0" err="1" smtClean="0">
                <a:solidFill>
                  <a:srgbClr val="008000"/>
                </a:solidFill>
              </a:rPr>
              <a:t>you</a:t>
            </a:r>
            <a:r>
              <a:rPr lang="nl-NL" sz="4800" dirty="0" smtClean="0">
                <a:solidFill>
                  <a:srgbClr val="008000"/>
                </a:solidFill>
              </a:rPr>
              <a:t> </a:t>
            </a:r>
            <a:r>
              <a:rPr lang="nl-NL" sz="4800" dirty="0" err="1" smtClean="0">
                <a:solidFill>
                  <a:srgbClr val="008000"/>
                </a:solidFill>
              </a:rPr>
              <a:t>for</a:t>
            </a:r>
            <a:r>
              <a:rPr lang="nl-NL" sz="4800" dirty="0" smtClean="0">
                <a:solidFill>
                  <a:srgbClr val="008000"/>
                </a:solidFill>
              </a:rPr>
              <a:t> </a:t>
            </a:r>
            <a:r>
              <a:rPr lang="nl-NL" sz="4800" dirty="0" err="1" smtClean="0">
                <a:solidFill>
                  <a:srgbClr val="008000"/>
                </a:solidFill>
              </a:rPr>
              <a:t>your</a:t>
            </a:r>
            <a:r>
              <a:rPr lang="nl-NL" sz="4800" dirty="0" smtClean="0">
                <a:solidFill>
                  <a:srgbClr val="008000"/>
                </a:solidFill>
              </a:rPr>
              <a:t> interest</a:t>
            </a:r>
            <a:endParaRPr lang="nl-NL" sz="4000" dirty="0">
              <a:solidFill>
                <a:srgbClr val="008000"/>
              </a:solidFill>
            </a:endParaRPr>
          </a:p>
        </p:txBody>
      </p:sp>
    </p:spTree>
    <p:extLst>
      <p:ext uri="{BB962C8B-B14F-4D97-AF65-F5344CB8AC3E}">
        <p14:creationId xmlns:p14="http://schemas.microsoft.com/office/powerpoint/2010/main" val="189066386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eperen 1"/>
          <p:cNvGrpSpPr/>
          <p:nvPr/>
        </p:nvGrpSpPr>
        <p:grpSpPr>
          <a:xfrm>
            <a:off x="264952" y="474345"/>
            <a:ext cx="8614097" cy="5909311"/>
            <a:chOff x="264952" y="251207"/>
            <a:chExt cx="8614097" cy="5909311"/>
          </a:xfrm>
        </p:grpSpPr>
        <p:sp>
          <p:nvSpPr>
            <p:cNvPr id="5" name="Tekstvak 4"/>
            <p:cNvSpPr txBox="1"/>
            <p:nvPr/>
          </p:nvSpPr>
          <p:spPr>
            <a:xfrm>
              <a:off x="264952" y="251207"/>
              <a:ext cx="8614097" cy="5909311"/>
            </a:xfrm>
            <a:prstGeom prst="rect">
              <a:avLst/>
            </a:prstGeom>
            <a:noFill/>
          </p:spPr>
          <p:txBody>
            <a:bodyPr wrap="square" rtlCol="0">
              <a:spAutoFit/>
            </a:bodyPr>
            <a:lstStyle/>
            <a:p>
              <a:pPr lvl="0" eaLnBrk="0" hangingPunct="0">
                <a:spcBef>
                  <a:spcPts val="0"/>
                </a:spcBef>
                <a:spcAft>
                  <a:spcPts val="600"/>
                </a:spcAft>
              </a:pPr>
              <a:r>
                <a:rPr lang="en-GB" sz="2400" dirty="0">
                  <a:solidFill>
                    <a:srgbClr val="3333CC"/>
                  </a:solidFill>
                </a:rPr>
                <a:t>30-03-2012 USA:</a:t>
              </a:r>
              <a:r>
                <a:rPr lang="en-GB" sz="2800" dirty="0">
                  <a:solidFill>
                    <a:srgbClr val="3333CC"/>
                  </a:solidFill>
                </a:rPr>
                <a:t> </a:t>
              </a:r>
            </a:p>
            <a:p>
              <a:pPr lvl="0" eaLnBrk="0" hangingPunct="0">
                <a:spcBef>
                  <a:spcPts val="0"/>
                </a:spcBef>
                <a:spcAft>
                  <a:spcPts val="600"/>
                </a:spcAft>
              </a:pPr>
              <a:r>
                <a:rPr lang="en-GB" sz="3600" b="1" dirty="0">
                  <a:solidFill>
                    <a:srgbClr val="3333CC"/>
                  </a:solidFill>
                </a:rPr>
                <a:t>Carbendazim in orange juice</a:t>
              </a:r>
            </a:p>
            <a:p>
              <a:pPr lvl="0">
                <a:spcAft>
                  <a:spcPts val="600"/>
                </a:spcAft>
              </a:pPr>
              <a:endParaRPr lang="en-US" sz="400" dirty="0">
                <a:solidFill>
                  <a:srgbClr val="0000FF"/>
                </a:solidFill>
                <a:latin typeface="+mj-lt"/>
              </a:endParaRPr>
            </a:p>
            <a:p>
              <a:pPr lvl="0">
                <a:spcAft>
                  <a:spcPts val="600"/>
                </a:spcAft>
              </a:pPr>
              <a:r>
                <a:rPr lang="en-US" sz="2800">
                  <a:solidFill>
                    <a:srgbClr val="0000FF"/>
                  </a:solidFill>
                  <a:latin typeface="+mj-lt"/>
                </a:rPr>
                <a:t>Carbendazim</a:t>
              </a:r>
              <a:r>
                <a:rPr lang="en-US" sz="2800" dirty="0">
                  <a:solidFill>
                    <a:srgbClr val="0000FF"/>
                  </a:solidFill>
                  <a:latin typeface="+mj-lt"/>
                </a:rPr>
                <a:t> is </a:t>
              </a:r>
              <a:r>
                <a:rPr lang="en-US" sz="2800" dirty="0" smtClean="0">
                  <a:solidFill>
                    <a:srgbClr val="0000FF"/>
                  </a:solidFill>
                  <a:latin typeface="+mj-lt"/>
                </a:rPr>
                <a:t>approved as pesticide in many countries</a:t>
              </a:r>
              <a:r>
                <a:rPr lang="en-US" sz="2800" dirty="0">
                  <a:solidFill>
                    <a:srgbClr val="0000FF"/>
                  </a:solidFill>
                  <a:latin typeface="+mj-lt"/>
                </a:rPr>
                <a:t>, but </a:t>
              </a:r>
              <a:r>
                <a:rPr lang="en-US" sz="2800" u="sng" dirty="0">
                  <a:solidFill>
                    <a:srgbClr val="0000FF"/>
                  </a:solidFill>
                  <a:latin typeface="+mj-lt"/>
                </a:rPr>
                <a:t>no longer</a:t>
              </a:r>
              <a:r>
                <a:rPr lang="en-US" sz="2800" dirty="0">
                  <a:solidFill>
                    <a:srgbClr val="0000FF"/>
                  </a:solidFill>
                  <a:latin typeface="+mj-lt"/>
                </a:rPr>
                <a:t> in the United </a:t>
              </a:r>
              <a:r>
                <a:rPr lang="en-US" sz="2800" dirty="0" smtClean="0">
                  <a:solidFill>
                    <a:srgbClr val="0000FF"/>
                  </a:solidFill>
                  <a:latin typeface="+mj-lt"/>
                </a:rPr>
                <a:t>States.</a:t>
              </a:r>
            </a:p>
            <a:p>
              <a:r>
                <a:rPr lang="en-US" sz="2800" u="sng" dirty="0">
                  <a:solidFill>
                    <a:srgbClr val="009900"/>
                  </a:solidFill>
                  <a:latin typeface="+mj-lt"/>
                </a:rPr>
                <a:t>MRLs (maximum residual levels) for carbendazim</a:t>
              </a:r>
            </a:p>
            <a:p>
              <a:r>
                <a:rPr lang="en-US" sz="2800" dirty="0">
                  <a:solidFill>
                    <a:srgbClr val="009900"/>
                  </a:solidFill>
                  <a:latin typeface="+mj-lt"/>
                </a:rPr>
                <a:t>EU: 		100 ppb - 700 ppb </a:t>
              </a:r>
            </a:p>
            <a:p>
              <a:r>
                <a:rPr lang="en-US" sz="2800" dirty="0">
                  <a:solidFill>
                    <a:srgbClr val="009900"/>
                  </a:solidFill>
                  <a:latin typeface="+mj-lt"/>
                </a:rPr>
                <a:t>Canada: 		500 - 6000 ppb</a:t>
              </a:r>
              <a:endParaRPr lang="en-US" sz="2800" dirty="0">
                <a:solidFill>
                  <a:srgbClr val="0000FF"/>
                </a:solidFill>
                <a:latin typeface="+mj-lt"/>
              </a:endParaRPr>
            </a:p>
            <a:p>
              <a:pPr lvl="0">
                <a:spcAft>
                  <a:spcPts val="600"/>
                </a:spcAft>
              </a:pPr>
              <a:r>
                <a:rPr lang="en-US" sz="2800" dirty="0">
                  <a:solidFill>
                    <a:srgbClr val="FF0000"/>
                  </a:solidFill>
                  <a:latin typeface="+mj-lt"/>
                </a:rPr>
                <a:t>USA: 					   </a:t>
              </a:r>
              <a:r>
                <a:rPr lang="en-US" sz="2800" b="1" dirty="0">
                  <a:solidFill>
                    <a:srgbClr val="FF0000"/>
                  </a:solidFill>
                  <a:latin typeface="+mj-lt"/>
                </a:rPr>
                <a:t>10 ppb (per 30-03-2013)</a:t>
              </a:r>
            </a:p>
            <a:p>
              <a:pPr>
                <a:spcAft>
                  <a:spcPts val="600"/>
                </a:spcAft>
              </a:pPr>
              <a:r>
                <a:rPr lang="en-US" sz="2800" dirty="0" smtClean="0">
                  <a:solidFill>
                    <a:srgbClr val="0000FF"/>
                  </a:solidFill>
                </a:rPr>
                <a:t>US Environmental </a:t>
              </a:r>
              <a:r>
                <a:rPr lang="en-US" sz="2800" dirty="0">
                  <a:solidFill>
                    <a:srgbClr val="0000FF"/>
                  </a:solidFill>
                </a:rPr>
                <a:t>Protection Agency</a:t>
              </a:r>
              <a:r>
                <a:rPr lang="en-US" sz="2800" dirty="0" smtClean="0">
                  <a:solidFill>
                    <a:srgbClr val="0000FF"/>
                  </a:solidFill>
                </a:rPr>
                <a:t>:</a:t>
              </a:r>
            </a:p>
            <a:p>
              <a:pPr>
                <a:spcAft>
                  <a:spcPts val="600"/>
                </a:spcAft>
              </a:pPr>
              <a:r>
                <a:rPr lang="en-US" sz="2800" dirty="0" smtClean="0">
                  <a:solidFill>
                    <a:srgbClr val="009900"/>
                  </a:solidFill>
                  <a:latin typeface="+mj-lt"/>
                </a:rPr>
                <a:t>“... consumption </a:t>
              </a:r>
              <a:r>
                <a:rPr lang="en-US" sz="2800" dirty="0">
                  <a:solidFill>
                    <a:srgbClr val="009900"/>
                  </a:solidFill>
                  <a:latin typeface="+mj-lt"/>
                </a:rPr>
                <a:t>of orange juice with carbendazim at the low levels that have been reported does not raise public health concerns</a:t>
              </a:r>
              <a:r>
                <a:rPr lang="en-US" sz="2800" dirty="0" smtClean="0">
                  <a:solidFill>
                    <a:srgbClr val="009900"/>
                  </a:solidFill>
                  <a:latin typeface="+mj-lt"/>
                </a:rPr>
                <a:t>.”</a:t>
              </a:r>
            </a:p>
          </p:txBody>
        </p:sp>
        <p:pic>
          <p:nvPicPr>
            <p:cNvPr id="6" name="Afbeelding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64288" y="404664"/>
              <a:ext cx="1438245" cy="958655"/>
            </a:xfrm>
            <a:prstGeom prst="rect">
              <a:avLst/>
            </a:prstGeom>
          </p:spPr>
        </p:pic>
      </p:grpSp>
      <p:sp>
        <p:nvSpPr>
          <p:cNvPr id="7" name="Tijdelijke aanduiding voor voettekst 1"/>
          <p:cNvSpPr txBox="1">
            <a:spLocks/>
          </p:cNvSpPr>
          <p:nvPr/>
        </p:nvSpPr>
        <p:spPr>
          <a:xfrm>
            <a:off x="3276600" y="6508750"/>
            <a:ext cx="2895600" cy="365125"/>
          </a:xfrm>
          <a:prstGeom prst="rect">
            <a:avLst/>
          </a:prstGeom>
        </p:spPr>
        <p:txBody>
          <a:bodyPr vert="horz" lIns="91440" tIns="45720" rIns="91440" bIns="45720" rtlCol="0" anchor="ctr"/>
          <a:lstStyle>
            <a:defPPr>
              <a:defRPr lang="nl-NL"/>
            </a:defPPr>
            <a:lvl1pPr algn="ctr"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r>
              <a:rPr lang="nl-NL" dirty="0" smtClean="0"/>
              <a:t>GHI</a:t>
            </a:r>
            <a:endParaRPr lang="nl-NL" dirty="0"/>
          </a:p>
        </p:txBody>
      </p:sp>
    </p:spTree>
    <p:extLst>
      <p:ext uri="{BB962C8B-B14F-4D97-AF65-F5344CB8AC3E}">
        <p14:creationId xmlns:p14="http://schemas.microsoft.com/office/powerpoint/2010/main" val="305597835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a:blip r:embed="rId3"/>
          <a:stretch>
            <a:fillRect/>
          </a:stretch>
        </p:blipFill>
        <p:spPr>
          <a:xfrm>
            <a:off x="412466" y="674489"/>
            <a:ext cx="2889534" cy="2897386"/>
          </a:xfrm>
          <a:prstGeom prst="rect">
            <a:avLst/>
          </a:prstGeom>
        </p:spPr>
      </p:pic>
      <p:pic>
        <p:nvPicPr>
          <p:cNvPr id="4" name="Afbeelding 3"/>
          <p:cNvPicPr>
            <a:picLocks noChangeAspect="1"/>
          </p:cNvPicPr>
          <p:nvPr/>
        </p:nvPicPr>
        <p:blipFill>
          <a:blip r:embed="rId4"/>
          <a:stretch>
            <a:fillRect/>
          </a:stretch>
        </p:blipFill>
        <p:spPr>
          <a:xfrm>
            <a:off x="5286375" y="619124"/>
            <a:ext cx="3159125" cy="2286058"/>
          </a:xfrm>
          <a:prstGeom prst="rect">
            <a:avLst/>
          </a:prstGeom>
        </p:spPr>
      </p:pic>
      <p:sp>
        <p:nvSpPr>
          <p:cNvPr id="5" name="Tekstvak 4"/>
          <p:cNvSpPr txBox="1"/>
          <p:nvPr/>
        </p:nvSpPr>
        <p:spPr>
          <a:xfrm>
            <a:off x="412466" y="3871893"/>
            <a:ext cx="7731409" cy="954107"/>
          </a:xfrm>
          <a:prstGeom prst="rect">
            <a:avLst/>
          </a:prstGeom>
          <a:noFill/>
        </p:spPr>
        <p:txBody>
          <a:bodyPr wrap="square" rtlCol="0">
            <a:spAutoFit/>
          </a:bodyPr>
          <a:lstStyle/>
          <a:p>
            <a:r>
              <a:rPr lang="nl-NL" sz="2800" b="1" dirty="0">
                <a:solidFill>
                  <a:srgbClr val="008000"/>
                </a:solidFill>
              </a:rPr>
              <a:t>Organic food may contain more pesticides than normal food</a:t>
            </a:r>
          </a:p>
        </p:txBody>
      </p:sp>
      <p:sp>
        <p:nvSpPr>
          <p:cNvPr id="6" name="Tekstvak 5"/>
          <p:cNvSpPr txBox="1"/>
          <p:nvPr/>
        </p:nvSpPr>
        <p:spPr>
          <a:xfrm>
            <a:off x="4921250" y="5080000"/>
            <a:ext cx="3714750" cy="1384995"/>
          </a:xfrm>
          <a:prstGeom prst="rect">
            <a:avLst/>
          </a:prstGeom>
          <a:noFill/>
          <a:ln w="76200" cmpd="thickThin">
            <a:solidFill>
              <a:srgbClr val="008000"/>
            </a:solidFill>
          </a:ln>
        </p:spPr>
        <p:txBody>
          <a:bodyPr wrap="square" rtlCol="0">
            <a:spAutoFit/>
          </a:bodyPr>
          <a:lstStyle/>
          <a:p>
            <a:pPr algn="ctr"/>
            <a:r>
              <a:rPr lang="nl-NL" sz="2800" b="1" dirty="0">
                <a:solidFill>
                  <a:srgbClr val="008000"/>
                </a:solidFill>
              </a:rPr>
              <a:t>Most pesticides</a:t>
            </a:r>
          </a:p>
          <a:p>
            <a:pPr algn="ctr"/>
            <a:r>
              <a:rPr lang="nl-NL" sz="2800" b="1" dirty="0">
                <a:solidFill>
                  <a:srgbClr val="008000"/>
                </a:solidFill>
              </a:rPr>
              <a:t>are</a:t>
            </a:r>
          </a:p>
          <a:p>
            <a:pPr algn="ctr"/>
            <a:r>
              <a:rPr lang="nl-NL" sz="2800" b="1" dirty="0">
                <a:solidFill>
                  <a:srgbClr val="008000"/>
                </a:solidFill>
              </a:rPr>
              <a:t>organic</a:t>
            </a:r>
          </a:p>
        </p:txBody>
      </p:sp>
    </p:spTree>
    <p:extLst>
      <p:ext uri="{BB962C8B-B14F-4D97-AF65-F5344CB8AC3E}">
        <p14:creationId xmlns:p14="http://schemas.microsoft.com/office/powerpoint/2010/main" val="137456203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1474C920-00D8-9744-BC00-65EF2D8E5A39}" type="slidenum">
              <a:rPr lang="en-GB" smtClean="0"/>
              <a:t>6</a:t>
            </a:fld>
            <a:endParaRPr lang="en-GB" dirty="0"/>
          </a:p>
        </p:txBody>
      </p:sp>
      <p:grpSp>
        <p:nvGrpSpPr>
          <p:cNvPr id="11" name="Groeperen 10"/>
          <p:cNvGrpSpPr/>
          <p:nvPr/>
        </p:nvGrpSpPr>
        <p:grpSpPr>
          <a:xfrm>
            <a:off x="269288" y="0"/>
            <a:ext cx="8492875" cy="6858000"/>
            <a:chOff x="269288" y="0"/>
            <a:chExt cx="8492875" cy="6858000"/>
          </a:xfrm>
        </p:grpSpPr>
        <p:sp>
          <p:nvSpPr>
            <p:cNvPr id="5" name="Tekstvak 4"/>
            <p:cNvSpPr txBox="1"/>
            <p:nvPr/>
          </p:nvSpPr>
          <p:spPr>
            <a:xfrm>
              <a:off x="381838" y="0"/>
              <a:ext cx="8380325" cy="5016758"/>
            </a:xfrm>
            <a:prstGeom prst="rect">
              <a:avLst/>
            </a:prstGeom>
            <a:noFill/>
          </p:spPr>
          <p:txBody>
            <a:bodyPr wrap="square" rtlCol="0">
              <a:spAutoFit/>
            </a:bodyPr>
            <a:lstStyle/>
            <a:p>
              <a:pPr algn="ctr"/>
              <a:endParaRPr lang="nl-NL" sz="3200" b="1" dirty="0" smtClean="0"/>
            </a:p>
            <a:p>
              <a:pPr algn="ctr"/>
              <a:r>
                <a:rPr lang="nl-NL" sz="3200" b="1" dirty="0" smtClean="0">
                  <a:solidFill>
                    <a:srgbClr val="008000"/>
                  </a:solidFill>
                </a:rPr>
                <a:t>Natural,</a:t>
              </a:r>
              <a:r>
                <a:rPr lang="nl-NL" sz="3200" b="1" dirty="0" smtClean="0"/>
                <a:t> potentially toxic substances in food</a:t>
              </a:r>
            </a:p>
            <a:p>
              <a:pPr algn="ctr"/>
              <a:r>
                <a:rPr lang="nl-NL" sz="3200" b="1" dirty="0"/>
                <a:t>1</a:t>
              </a:r>
              <a:r>
                <a:rPr lang="nl-NL" sz="3200" b="1" dirty="0" smtClean="0"/>
                <a:t> </a:t>
              </a:r>
            </a:p>
            <a:p>
              <a:pPr algn="ctr"/>
              <a:endParaRPr lang="en-US" sz="1400" b="1" dirty="0" smtClean="0">
                <a:solidFill>
                  <a:srgbClr val="000000"/>
                </a:solidFill>
              </a:endParaRPr>
            </a:p>
            <a:p>
              <a:pPr algn="ctr"/>
              <a:r>
                <a:rPr lang="en-US" sz="1400" b="1" dirty="0" smtClean="0">
                  <a:solidFill>
                    <a:srgbClr val="000000"/>
                  </a:solidFill>
                </a:rPr>
                <a:t> </a:t>
              </a:r>
            </a:p>
            <a:p>
              <a:pPr marL="457200" indent="-457200">
                <a:buFont typeface="Arial"/>
                <a:buChar char="•"/>
              </a:pPr>
              <a:r>
                <a:rPr lang="nl-NL" sz="2800" dirty="0" smtClean="0"/>
                <a:t>lectins (or hemaglutinins)</a:t>
              </a:r>
              <a:r>
                <a:rPr lang="nl-NL" sz="2800" b="1" dirty="0" smtClean="0"/>
                <a:t> (pulses)</a:t>
              </a:r>
              <a:endParaRPr lang="en-US" sz="2800" b="1" dirty="0"/>
            </a:p>
            <a:p>
              <a:pPr marL="457200" indent="-457200">
                <a:buFont typeface="Arial"/>
                <a:buChar char="•"/>
              </a:pPr>
              <a:r>
                <a:rPr lang="nl-NL" sz="2800" dirty="0"/>
                <a:t>enzyme </a:t>
              </a:r>
              <a:r>
                <a:rPr lang="nl-NL" sz="2800" dirty="0" smtClean="0"/>
                <a:t>inhibitors </a:t>
              </a:r>
              <a:r>
                <a:rPr lang="nl-NL" sz="2800" b="1" dirty="0"/>
                <a:t>(</a:t>
              </a:r>
              <a:r>
                <a:rPr lang="nl-NL" sz="2800" b="1" dirty="0" smtClean="0"/>
                <a:t>soy, peas, beet, cereals)</a:t>
              </a:r>
              <a:endParaRPr lang="en-US" sz="2800" b="1" dirty="0"/>
            </a:p>
            <a:p>
              <a:pPr marL="457200" indent="-457200">
                <a:buFont typeface="Arial"/>
                <a:buChar char="•"/>
              </a:pPr>
              <a:r>
                <a:rPr lang="nl-NL" sz="2800" dirty="0" smtClean="0"/>
                <a:t>piperidines</a:t>
              </a:r>
              <a:r>
                <a:rPr lang="nl-NL" sz="2800" b="1" dirty="0" smtClean="0"/>
                <a:t> (black pepper</a:t>
              </a:r>
              <a:r>
                <a:rPr lang="nl-NL" sz="2800" b="1" dirty="0"/>
                <a:t>)</a:t>
              </a:r>
              <a:endParaRPr lang="en-US" sz="2800" b="1" dirty="0"/>
            </a:p>
            <a:p>
              <a:pPr marL="457200" indent="-457200">
                <a:buFont typeface="Arial"/>
                <a:buChar char="•"/>
              </a:pPr>
              <a:r>
                <a:rPr lang="nl-NL" sz="2800" dirty="0" smtClean="0"/>
                <a:t>caffein, </a:t>
              </a:r>
              <a:r>
                <a:rPr lang="nl-NL" sz="2800" dirty="0" err="1" smtClean="0"/>
                <a:t>threobromin</a:t>
              </a:r>
              <a:r>
                <a:rPr lang="nl-NL" sz="2800" dirty="0" smtClean="0"/>
                <a:t>, </a:t>
              </a:r>
              <a:r>
                <a:rPr lang="nl-NL" sz="2800" dirty="0" err="1" smtClean="0"/>
                <a:t>theophilin</a:t>
              </a:r>
              <a:r>
                <a:rPr lang="nl-NL" sz="2800" b="1" dirty="0" smtClean="0"/>
                <a:t> (coffee, chocolade, tea)</a:t>
              </a:r>
              <a:endParaRPr lang="en-US" sz="2800" b="1" dirty="0"/>
            </a:p>
            <a:p>
              <a:pPr marL="457200" indent="-457200">
                <a:buFont typeface="Arial"/>
                <a:buChar char="•"/>
              </a:pPr>
              <a:r>
                <a:rPr lang="nl-NL" sz="2800" dirty="0" err="1"/>
                <a:t>solanine</a:t>
              </a:r>
              <a:r>
                <a:rPr lang="nl-NL" sz="2800" b="1" dirty="0"/>
                <a:t> </a:t>
              </a:r>
              <a:r>
                <a:rPr lang="nl-NL" sz="2800" b="1" dirty="0" smtClean="0"/>
                <a:t>(</a:t>
              </a:r>
              <a:r>
                <a:rPr lang="nl-NL" sz="2800" b="1" dirty="0" err="1" smtClean="0"/>
                <a:t>potatoes</a:t>
              </a:r>
              <a:r>
                <a:rPr lang="nl-NL" sz="2800" b="1" dirty="0" smtClean="0"/>
                <a:t>, </a:t>
              </a:r>
              <a:r>
                <a:rPr lang="nl-NL" sz="2800" b="1" dirty="0" err="1" smtClean="0"/>
                <a:t>tomatoes</a:t>
              </a:r>
              <a:r>
                <a:rPr lang="nl-NL" sz="2800" b="1" dirty="0" smtClean="0"/>
                <a:t>, aubergines)</a:t>
              </a:r>
              <a:endParaRPr lang="en-US" sz="2800" b="1" dirty="0"/>
            </a:p>
            <a:p>
              <a:pPr marL="457200" indent="-457200">
                <a:buFont typeface="Arial"/>
                <a:buChar char="•"/>
              </a:pPr>
              <a:r>
                <a:rPr lang="nl-NL" sz="2800" dirty="0"/>
                <a:t>tomatine</a:t>
              </a:r>
              <a:r>
                <a:rPr lang="nl-NL" sz="2800" b="1" dirty="0"/>
                <a:t> (</a:t>
              </a:r>
              <a:r>
                <a:rPr lang="nl-NL" sz="2800" b="1" dirty="0" err="1" smtClean="0"/>
                <a:t>tomatoes</a:t>
              </a:r>
              <a:r>
                <a:rPr lang="nl-NL" sz="2800" b="1" dirty="0" smtClean="0"/>
                <a:t>)</a:t>
              </a:r>
              <a:endParaRPr lang="nl-NL" sz="3200" b="1" dirty="0">
                <a:solidFill>
                  <a:srgbClr val="000000"/>
                </a:solidFill>
              </a:endParaRPr>
            </a:p>
          </p:txBody>
        </p:sp>
        <p:pic>
          <p:nvPicPr>
            <p:cNvPr id="3" name="Afbeelding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9288" y="5509201"/>
              <a:ext cx="1333918" cy="1087072"/>
            </a:xfrm>
            <a:prstGeom prst="rect">
              <a:avLst/>
            </a:prstGeom>
          </p:spPr>
        </p:pic>
        <p:pic>
          <p:nvPicPr>
            <p:cNvPr id="4" name="Afbeelding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127081" y="5488259"/>
              <a:ext cx="1768510" cy="1326383"/>
            </a:xfrm>
            <a:prstGeom prst="rect">
              <a:avLst/>
            </a:prstGeom>
          </p:spPr>
        </p:pic>
        <p:pic>
          <p:nvPicPr>
            <p:cNvPr id="9" name="Afbeelding 8"/>
            <p:cNvPicPr>
              <a:picLocks noChangeAspect="1"/>
            </p:cNvPicPr>
            <p:nvPr/>
          </p:nvPicPr>
          <p:blipFill>
            <a:blip r:embed="rId5"/>
            <a:stretch>
              <a:fillRect/>
            </a:stretch>
          </p:blipFill>
          <p:spPr>
            <a:xfrm>
              <a:off x="4445047" y="5157301"/>
              <a:ext cx="1700699" cy="1700699"/>
            </a:xfrm>
            <a:prstGeom prst="rect">
              <a:avLst/>
            </a:prstGeom>
          </p:spPr>
        </p:pic>
        <p:pic>
          <p:nvPicPr>
            <p:cNvPr id="10" name="Afbeelding 9"/>
            <p:cNvPicPr>
              <a:picLocks noChangeAspect="1"/>
            </p:cNvPicPr>
            <p:nvPr/>
          </p:nvPicPr>
          <p:blipFill>
            <a:blip r:embed="rId6"/>
            <a:stretch>
              <a:fillRect/>
            </a:stretch>
          </p:blipFill>
          <p:spPr>
            <a:xfrm>
              <a:off x="6553200" y="5373906"/>
              <a:ext cx="1666106" cy="1484094"/>
            </a:xfrm>
            <a:prstGeom prst="rect">
              <a:avLst/>
            </a:prstGeom>
          </p:spPr>
        </p:pic>
      </p:grpSp>
    </p:spTree>
    <p:extLst>
      <p:ext uri="{BB962C8B-B14F-4D97-AF65-F5344CB8AC3E}">
        <p14:creationId xmlns:p14="http://schemas.microsoft.com/office/powerpoint/2010/main" val="69851422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12"/>
          </p:nvPr>
        </p:nvSpPr>
        <p:spPr/>
        <p:txBody>
          <a:bodyPr/>
          <a:lstStyle/>
          <a:p>
            <a:fld id="{1474C920-00D8-9744-BC00-65EF2D8E5A39}" type="slidenum">
              <a:rPr lang="en-GB" smtClean="0"/>
              <a:t>7</a:t>
            </a:fld>
            <a:endParaRPr lang="en-GB" dirty="0"/>
          </a:p>
        </p:txBody>
      </p:sp>
      <p:grpSp>
        <p:nvGrpSpPr>
          <p:cNvPr id="9" name="Groeperen 8"/>
          <p:cNvGrpSpPr/>
          <p:nvPr/>
        </p:nvGrpSpPr>
        <p:grpSpPr>
          <a:xfrm>
            <a:off x="301451" y="0"/>
            <a:ext cx="8842549" cy="7150125"/>
            <a:chOff x="301451" y="0"/>
            <a:chExt cx="8842549" cy="7150125"/>
          </a:xfrm>
        </p:grpSpPr>
        <p:sp>
          <p:nvSpPr>
            <p:cNvPr id="2" name="Tekstvak 1"/>
            <p:cNvSpPr txBox="1"/>
            <p:nvPr/>
          </p:nvSpPr>
          <p:spPr>
            <a:xfrm>
              <a:off x="301451" y="0"/>
              <a:ext cx="8541099" cy="5170647"/>
            </a:xfrm>
            <a:prstGeom prst="rect">
              <a:avLst/>
            </a:prstGeom>
            <a:noFill/>
          </p:spPr>
          <p:txBody>
            <a:bodyPr wrap="square" rtlCol="0">
              <a:spAutoFit/>
            </a:bodyPr>
            <a:lstStyle/>
            <a:p>
              <a:pPr algn="ctr"/>
              <a:endParaRPr lang="nl-NL" sz="3200" b="1" dirty="0" smtClean="0"/>
            </a:p>
            <a:p>
              <a:pPr algn="ctr"/>
              <a:r>
                <a:rPr lang="nl-NL" sz="3200" b="1" dirty="0">
                  <a:solidFill>
                    <a:srgbClr val="008000"/>
                  </a:solidFill>
                </a:rPr>
                <a:t>Natural,</a:t>
              </a:r>
              <a:r>
                <a:rPr lang="nl-NL" sz="3200" b="1" dirty="0"/>
                <a:t> </a:t>
              </a:r>
              <a:r>
                <a:rPr lang="nl-NL" sz="3200" b="1" dirty="0" err="1"/>
                <a:t>potentially</a:t>
              </a:r>
              <a:r>
                <a:rPr lang="nl-NL" sz="3200" b="1" dirty="0"/>
                <a:t> </a:t>
              </a:r>
              <a:r>
                <a:rPr lang="nl-NL" sz="3200" b="1" dirty="0" err="1"/>
                <a:t>toxic</a:t>
              </a:r>
              <a:r>
                <a:rPr lang="nl-NL" sz="3200" b="1" dirty="0"/>
                <a:t> </a:t>
              </a:r>
              <a:r>
                <a:rPr lang="nl-NL" sz="3200" b="1" dirty="0" err="1"/>
                <a:t>substances</a:t>
              </a:r>
              <a:r>
                <a:rPr lang="nl-NL" sz="3200" b="1" dirty="0"/>
                <a:t> in </a:t>
              </a:r>
              <a:r>
                <a:rPr lang="nl-NL" sz="3200" b="1" dirty="0" smtClean="0"/>
                <a:t>food</a:t>
              </a:r>
            </a:p>
            <a:p>
              <a:pPr algn="ctr"/>
              <a:r>
                <a:rPr lang="nl-NL" sz="3200" b="1" dirty="0" smtClean="0"/>
                <a:t>2</a:t>
              </a:r>
              <a:endParaRPr lang="nl-NL" sz="3200" b="1" dirty="0">
                <a:solidFill>
                  <a:srgbClr val="000000"/>
                </a:solidFill>
              </a:endParaRPr>
            </a:p>
            <a:p>
              <a:pPr algn="ctr"/>
              <a:endParaRPr lang="nl-NL" sz="1000" b="1" dirty="0" smtClean="0">
                <a:solidFill>
                  <a:srgbClr val="000000"/>
                </a:solidFill>
              </a:endParaRPr>
            </a:p>
            <a:p>
              <a:pPr marL="457200" indent="-457200">
                <a:buFont typeface="Arial"/>
                <a:buChar char="•"/>
              </a:pPr>
              <a:r>
                <a:rPr lang="nl-NL" sz="2800" dirty="0" err="1" smtClean="0"/>
                <a:t>oxalates</a:t>
              </a:r>
              <a:r>
                <a:rPr lang="nl-NL" sz="2800" dirty="0" smtClean="0"/>
                <a:t> </a:t>
              </a:r>
              <a:r>
                <a:rPr lang="nl-NL" sz="2800" b="1" dirty="0"/>
                <a:t>(</a:t>
              </a:r>
              <a:r>
                <a:rPr lang="nl-NL" sz="2800" b="1" dirty="0" err="1" smtClean="0"/>
                <a:t>rhubarb</a:t>
              </a:r>
              <a:r>
                <a:rPr lang="nl-NL" sz="2800" b="1" dirty="0" smtClean="0"/>
                <a:t>, </a:t>
              </a:r>
              <a:r>
                <a:rPr lang="nl-NL" sz="2800" b="1" dirty="0" err="1" smtClean="0"/>
                <a:t>spinach</a:t>
              </a:r>
              <a:r>
                <a:rPr lang="nl-NL" sz="2800" b="1" dirty="0"/>
                <a:t>, </a:t>
              </a:r>
              <a:r>
                <a:rPr lang="nl-NL" sz="2800" b="1" dirty="0" err="1"/>
                <a:t>parsley</a:t>
              </a:r>
              <a:r>
                <a:rPr lang="nl-NL" sz="2800" b="1" dirty="0"/>
                <a:t>, </a:t>
              </a:r>
              <a:r>
                <a:rPr lang="nl-NL" sz="2800" b="1" dirty="0" err="1"/>
                <a:t>chives</a:t>
              </a:r>
              <a:r>
                <a:rPr lang="nl-NL" sz="2800" b="1" dirty="0"/>
                <a:t>, </a:t>
              </a:r>
              <a:r>
                <a:rPr lang="nl-NL" sz="2800" b="1" dirty="0" err="1"/>
                <a:t>purslane</a:t>
              </a:r>
              <a:r>
                <a:rPr lang="nl-NL" sz="2800" b="1" dirty="0"/>
                <a:t>, </a:t>
              </a:r>
              <a:r>
                <a:rPr lang="nl-NL" sz="2800" b="1" dirty="0" err="1"/>
                <a:t>cassava</a:t>
              </a:r>
              <a:r>
                <a:rPr lang="nl-NL" sz="2800" b="1" dirty="0"/>
                <a:t>, </a:t>
              </a:r>
              <a:r>
                <a:rPr lang="nl-NL" sz="2800" b="1" dirty="0" err="1"/>
                <a:t>amaranth</a:t>
              </a:r>
              <a:r>
                <a:rPr lang="nl-NL" sz="2800" b="1" dirty="0"/>
                <a:t>, </a:t>
              </a:r>
              <a:r>
                <a:rPr lang="nl-NL" sz="2800" b="1" dirty="0" err="1"/>
                <a:t>chard</a:t>
              </a:r>
              <a:r>
                <a:rPr lang="nl-NL" sz="2800" b="1" dirty="0"/>
                <a:t>, </a:t>
              </a:r>
              <a:r>
                <a:rPr lang="nl-NL" sz="2800" b="1" dirty="0" err="1"/>
                <a:t>taro</a:t>
              </a:r>
              <a:r>
                <a:rPr lang="nl-NL" sz="2800" b="1" dirty="0"/>
                <a:t> </a:t>
              </a:r>
              <a:r>
                <a:rPr lang="nl-NL" sz="2800" b="1" dirty="0" err="1"/>
                <a:t>leaves</a:t>
              </a:r>
              <a:r>
                <a:rPr lang="nl-NL" sz="2800" b="1" dirty="0"/>
                <a:t>, </a:t>
              </a:r>
              <a:r>
                <a:rPr lang="nl-NL" sz="2800" b="1" dirty="0" err="1"/>
                <a:t>radish</a:t>
              </a:r>
              <a:r>
                <a:rPr lang="nl-NL" sz="2800" b="1" dirty="0"/>
                <a:t>, kale, </a:t>
              </a:r>
              <a:r>
                <a:rPr lang="nl-NL" sz="2800" b="1" dirty="0" err="1" smtClean="0"/>
                <a:t>monstera</a:t>
              </a:r>
              <a:r>
                <a:rPr lang="nl-NL" sz="2800" b="1" dirty="0" smtClean="0"/>
                <a:t> fruit)</a:t>
              </a:r>
              <a:endParaRPr lang="nl-NL" sz="2800" b="1" dirty="0"/>
            </a:p>
            <a:p>
              <a:pPr marL="457200" indent="-457200">
                <a:buFont typeface="Arial"/>
                <a:buChar char="•"/>
              </a:pPr>
              <a:r>
                <a:rPr lang="nl-NL" sz="2800" dirty="0" err="1" smtClean="0"/>
                <a:t>coumarin</a:t>
              </a:r>
              <a:r>
                <a:rPr lang="nl-NL" sz="2800" b="1" dirty="0"/>
                <a:t> (</a:t>
              </a:r>
              <a:r>
                <a:rPr lang="nl-NL" sz="2800" b="1" dirty="0" err="1"/>
                <a:t>cinnamon</a:t>
              </a:r>
              <a:r>
                <a:rPr lang="nl-NL" sz="2800" b="1" dirty="0"/>
                <a:t>, </a:t>
              </a:r>
              <a:r>
                <a:rPr lang="nl-NL" sz="2800" b="1" dirty="0" err="1"/>
                <a:t>peppermint</a:t>
              </a:r>
              <a:r>
                <a:rPr lang="nl-NL" sz="2800" b="1" dirty="0"/>
                <a:t>, green tea, </a:t>
              </a:r>
              <a:r>
                <a:rPr lang="nl-NL" sz="2800" b="1" dirty="0" err="1"/>
                <a:t>chicory</a:t>
              </a:r>
              <a:r>
                <a:rPr lang="nl-NL" sz="2800" b="1" dirty="0"/>
                <a:t>, </a:t>
              </a:r>
              <a:r>
                <a:rPr lang="nl-NL" sz="2800" b="1" dirty="0" err="1"/>
                <a:t>blueberries</a:t>
              </a:r>
              <a:r>
                <a:rPr lang="nl-NL" sz="2800" b="1" dirty="0"/>
                <a:t>)</a:t>
              </a:r>
            </a:p>
            <a:p>
              <a:pPr marL="457200" indent="-457200">
                <a:buFont typeface="Arial"/>
                <a:buChar char="•"/>
              </a:pPr>
              <a:r>
                <a:rPr lang="nl-NL" sz="2800" dirty="0" err="1" smtClean="0"/>
                <a:t>glucosinolates</a:t>
              </a:r>
              <a:r>
                <a:rPr lang="nl-NL" sz="2800" dirty="0" smtClean="0"/>
                <a:t> </a:t>
              </a:r>
              <a:r>
                <a:rPr lang="nl-NL" sz="2800" dirty="0" err="1" smtClean="0"/>
                <a:t>such</a:t>
              </a:r>
              <a:r>
                <a:rPr lang="nl-NL" sz="2800" dirty="0" smtClean="0"/>
                <a:t> as sinigrin, </a:t>
              </a:r>
              <a:r>
                <a:rPr lang="nl-NL" sz="2800" dirty="0" err="1" smtClean="0"/>
                <a:t>progoitrin</a:t>
              </a:r>
              <a:r>
                <a:rPr lang="nl-NL" sz="2800" b="1" dirty="0" smtClean="0"/>
                <a:t> </a:t>
              </a:r>
              <a:r>
                <a:rPr lang="nl-NL" sz="2800" b="1" dirty="0"/>
                <a:t>(</a:t>
              </a:r>
              <a:r>
                <a:rPr lang="nl-NL" sz="2800" b="1" dirty="0" err="1"/>
                <a:t>cabbage</a:t>
              </a:r>
              <a:r>
                <a:rPr lang="nl-NL" sz="2800" b="1" dirty="0"/>
                <a:t>, broccoli, Brussels </a:t>
              </a:r>
              <a:r>
                <a:rPr lang="nl-NL" sz="2800" b="1" dirty="0" err="1"/>
                <a:t>sprouts</a:t>
              </a:r>
              <a:r>
                <a:rPr lang="nl-NL" sz="2800" b="1" dirty="0"/>
                <a:t>, </a:t>
              </a:r>
              <a:r>
                <a:rPr lang="nl-NL" sz="2800" b="1" dirty="0" err="1"/>
                <a:t>cauliflower</a:t>
              </a:r>
              <a:r>
                <a:rPr lang="nl-NL" sz="2800" b="1" dirty="0"/>
                <a:t>, </a:t>
              </a:r>
              <a:r>
                <a:rPr lang="nl-NL" sz="2800" b="1" dirty="0" err="1"/>
                <a:t>turnip</a:t>
              </a:r>
              <a:r>
                <a:rPr lang="nl-NL" sz="2800" b="1" dirty="0"/>
                <a:t>, </a:t>
              </a:r>
              <a:r>
                <a:rPr lang="nl-NL" sz="2800" b="1" dirty="0" err="1"/>
                <a:t>radish</a:t>
              </a:r>
              <a:r>
                <a:rPr lang="nl-NL" sz="2800" b="1" dirty="0"/>
                <a:t>, </a:t>
              </a:r>
              <a:r>
                <a:rPr lang="nl-NL" sz="2800" b="1" dirty="0" err="1"/>
                <a:t>horseradish</a:t>
              </a:r>
              <a:r>
                <a:rPr lang="nl-NL" sz="2800" b="1" dirty="0"/>
                <a:t>, </a:t>
              </a:r>
              <a:r>
                <a:rPr lang="nl-NL" sz="2800" b="1" dirty="0" err="1"/>
                <a:t>mustard</a:t>
              </a:r>
              <a:r>
                <a:rPr lang="nl-NL" sz="2800" b="1" dirty="0"/>
                <a:t>, </a:t>
              </a:r>
              <a:r>
                <a:rPr lang="nl-NL" sz="2800" b="1" dirty="0" err="1"/>
                <a:t>rapeseed</a:t>
              </a:r>
              <a:r>
                <a:rPr lang="nl-NL" sz="2800" b="1" dirty="0"/>
                <a:t>)</a:t>
              </a:r>
            </a:p>
          </p:txBody>
        </p:sp>
        <p:pic>
          <p:nvPicPr>
            <p:cNvPr id="4" name="Afbeelding 3"/>
            <p:cNvPicPr>
              <a:picLocks noChangeAspect="1"/>
            </p:cNvPicPr>
            <p:nvPr/>
          </p:nvPicPr>
          <p:blipFill>
            <a:blip r:embed="rId2">
              <a:clrChange>
                <a:clrFrom>
                  <a:srgbClr val="FFFFFF"/>
                </a:clrFrom>
                <a:clrTo>
                  <a:srgbClr val="FFFFFF">
                    <a:alpha val="0"/>
                  </a:srgbClr>
                </a:clrTo>
              </a:clrChange>
            </a:blip>
            <a:stretch>
              <a:fillRect/>
            </a:stretch>
          </p:blipFill>
          <p:spPr>
            <a:xfrm>
              <a:off x="301451" y="5174424"/>
              <a:ext cx="1975701" cy="1975701"/>
            </a:xfrm>
            <a:prstGeom prst="rect">
              <a:avLst/>
            </a:prstGeom>
          </p:spPr>
        </p:pic>
        <p:pic>
          <p:nvPicPr>
            <p:cNvPr id="5" name="Afbeelding 4"/>
            <p:cNvPicPr>
              <a:picLocks noChangeAspect="1"/>
            </p:cNvPicPr>
            <p:nvPr/>
          </p:nvPicPr>
          <p:blipFill>
            <a:blip r:embed="rId3">
              <a:clrChange>
                <a:clrFrom>
                  <a:srgbClr val="FFFFFF"/>
                </a:clrFrom>
                <a:clrTo>
                  <a:srgbClr val="FFFFFF">
                    <a:alpha val="0"/>
                  </a:srgbClr>
                </a:clrTo>
              </a:clrChange>
            </a:blip>
            <a:stretch>
              <a:fillRect/>
            </a:stretch>
          </p:blipFill>
          <p:spPr>
            <a:xfrm>
              <a:off x="2461121" y="5384800"/>
              <a:ext cx="1778000" cy="1473200"/>
            </a:xfrm>
            <a:prstGeom prst="rect">
              <a:avLst/>
            </a:prstGeom>
          </p:spPr>
        </p:pic>
        <p:pic>
          <p:nvPicPr>
            <p:cNvPr id="6" name="Afbeelding 5"/>
            <p:cNvPicPr>
              <a:picLocks noChangeAspect="1"/>
            </p:cNvPicPr>
            <p:nvPr/>
          </p:nvPicPr>
          <p:blipFill>
            <a:blip r:embed="rId4">
              <a:clrChange>
                <a:clrFrom>
                  <a:srgbClr val="FEFEFE"/>
                </a:clrFrom>
                <a:clrTo>
                  <a:srgbClr val="FEFEFE">
                    <a:alpha val="0"/>
                  </a:srgbClr>
                </a:clrTo>
              </a:clrChange>
            </a:blip>
            <a:stretch>
              <a:fillRect/>
            </a:stretch>
          </p:blipFill>
          <p:spPr>
            <a:xfrm>
              <a:off x="4239122" y="5174424"/>
              <a:ext cx="1266336" cy="1547051"/>
            </a:xfrm>
            <a:prstGeom prst="rect">
              <a:avLst/>
            </a:prstGeom>
          </p:spPr>
        </p:pic>
        <p:pic>
          <p:nvPicPr>
            <p:cNvPr id="7" name="Afbeelding 6"/>
            <p:cNvPicPr>
              <a:picLocks noChangeAspect="1"/>
            </p:cNvPicPr>
            <p:nvPr/>
          </p:nvPicPr>
          <p:blipFill>
            <a:blip r:embed="rId5"/>
            <a:stretch>
              <a:fillRect/>
            </a:stretch>
          </p:blipFill>
          <p:spPr>
            <a:xfrm>
              <a:off x="5126836" y="5249999"/>
              <a:ext cx="2252673" cy="1494273"/>
            </a:xfrm>
            <a:prstGeom prst="rect">
              <a:avLst/>
            </a:prstGeom>
          </p:spPr>
        </p:pic>
        <p:pic>
          <p:nvPicPr>
            <p:cNvPr id="8" name="Afbeelding 7"/>
            <p:cNvPicPr>
              <a:picLocks noChangeAspect="1"/>
            </p:cNvPicPr>
            <p:nvPr/>
          </p:nvPicPr>
          <p:blipFill>
            <a:blip r:embed="rId6"/>
            <a:stretch>
              <a:fillRect/>
            </a:stretch>
          </p:blipFill>
          <p:spPr>
            <a:xfrm>
              <a:off x="7075882" y="5384800"/>
              <a:ext cx="2068118" cy="1376239"/>
            </a:xfrm>
            <a:prstGeom prst="rect">
              <a:avLst/>
            </a:prstGeom>
          </p:spPr>
        </p:pic>
      </p:grpSp>
    </p:spTree>
    <p:extLst>
      <p:ext uri="{BB962C8B-B14F-4D97-AF65-F5344CB8AC3E}">
        <p14:creationId xmlns:p14="http://schemas.microsoft.com/office/powerpoint/2010/main" val="217874839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309490" y="0"/>
            <a:ext cx="8525021" cy="6678752"/>
          </a:xfrm>
          <a:prstGeom prst="rect">
            <a:avLst/>
          </a:prstGeom>
          <a:noFill/>
        </p:spPr>
        <p:txBody>
          <a:bodyPr wrap="square" rtlCol="0">
            <a:spAutoFit/>
          </a:bodyPr>
          <a:lstStyle/>
          <a:p>
            <a:pPr algn="ctr"/>
            <a:endParaRPr lang="nl-NL" sz="3200" b="1" dirty="0" smtClean="0"/>
          </a:p>
          <a:p>
            <a:pPr algn="ctr"/>
            <a:r>
              <a:rPr lang="nl-NL" sz="3200" b="1" dirty="0">
                <a:solidFill>
                  <a:srgbClr val="008000"/>
                </a:solidFill>
              </a:rPr>
              <a:t>Natural,</a:t>
            </a:r>
            <a:r>
              <a:rPr lang="nl-NL" sz="3200" b="1" dirty="0"/>
              <a:t> </a:t>
            </a:r>
            <a:r>
              <a:rPr lang="nl-NL" sz="3200" b="1" dirty="0" err="1"/>
              <a:t>potentially</a:t>
            </a:r>
            <a:r>
              <a:rPr lang="nl-NL" sz="3200" b="1" dirty="0"/>
              <a:t> </a:t>
            </a:r>
            <a:r>
              <a:rPr lang="nl-NL" sz="3200" b="1" dirty="0" err="1"/>
              <a:t>toxic</a:t>
            </a:r>
            <a:r>
              <a:rPr lang="nl-NL" sz="3200" b="1" dirty="0"/>
              <a:t> </a:t>
            </a:r>
            <a:r>
              <a:rPr lang="nl-NL" sz="3200" b="1" dirty="0" err="1"/>
              <a:t>substances</a:t>
            </a:r>
            <a:r>
              <a:rPr lang="nl-NL" sz="3200" b="1" dirty="0"/>
              <a:t> in food</a:t>
            </a:r>
          </a:p>
          <a:p>
            <a:pPr algn="ctr"/>
            <a:r>
              <a:rPr lang="nl-NL" sz="3200" b="1" dirty="0"/>
              <a:t>3</a:t>
            </a:r>
            <a:endParaRPr lang="nl-NL" sz="3200" b="1" dirty="0" smtClean="0">
              <a:solidFill>
                <a:srgbClr val="000000"/>
              </a:solidFill>
            </a:endParaRPr>
          </a:p>
          <a:p>
            <a:pPr algn="ctr"/>
            <a:endParaRPr lang="en-US" sz="1400" b="1" dirty="0" smtClean="0">
              <a:solidFill>
                <a:srgbClr val="000000"/>
              </a:solidFill>
            </a:endParaRPr>
          </a:p>
          <a:p>
            <a:pPr algn="ctr"/>
            <a:r>
              <a:rPr lang="en-US" sz="1400" b="1" dirty="0" smtClean="0">
                <a:solidFill>
                  <a:srgbClr val="000000"/>
                </a:solidFill>
              </a:rPr>
              <a:t> </a:t>
            </a:r>
          </a:p>
          <a:p>
            <a:pPr marL="457200" indent="-457200">
              <a:buFont typeface="Arial"/>
              <a:buChar char="•"/>
            </a:pPr>
            <a:r>
              <a:rPr lang="nl-NL" sz="2800" dirty="0" err="1" smtClean="0"/>
              <a:t>cyanogenic</a:t>
            </a:r>
            <a:r>
              <a:rPr lang="nl-NL" sz="2800" dirty="0" smtClean="0"/>
              <a:t> </a:t>
            </a:r>
            <a:r>
              <a:rPr lang="nl-NL" sz="2800" dirty="0" err="1" smtClean="0"/>
              <a:t>glycosides</a:t>
            </a:r>
            <a:r>
              <a:rPr lang="nl-NL" sz="2800" dirty="0" smtClean="0"/>
              <a:t>, </a:t>
            </a:r>
            <a:r>
              <a:rPr lang="nl-NL" sz="2800" dirty="0" err="1" smtClean="0"/>
              <a:t>such</a:t>
            </a:r>
            <a:r>
              <a:rPr lang="nl-NL" sz="2800" dirty="0" smtClean="0"/>
              <a:t> as </a:t>
            </a:r>
            <a:r>
              <a:rPr lang="nl-NL" sz="2800" dirty="0" err="1" smtClean="0"/>
              <a:t>amygdalin</a:t>
            </a:r>
            <a:r>
              <a:rPr lang="nl-NL" sz="2800" b="1" dirty="0"/>
              <a:t> (</a:t>
            </a:r>
            <a:r>
              <a:rPr lang="nl-NL" sz="2800" b="1" dirty="0" err="1"/>
              <a:t>almond</a:t>
            </a:r>
            <a:r>
              <a:rPr lang="nl-NL" sz="2800" b="1" dirty="0"/>
              <a:t>, </a:t>
            </a:r>
            <a:r>
              <a:rPr lang="nl-NL" sz="2800" b="1" dirty="0" err="1"/>
              <a:t>laurel</a:t>
            </a:r>
            <a:r>
              <a:rPr lang="nl-NL" sz="2800" b="1" dirty="0"/>
              <a:t>)</a:t>
            </a:r>
            <a:r>
              <a:rPr lang="nl-NL" sz="2800" dirty="0"/>
              <a:t> </a:t>
            </a:r>
            <a:r>
              <a:rPr lang="nl-NL" sz="2800" dirty="0" err="1" smtClean="0"/>
              <a:t>and</a:t>
            </a:r>
            <a:r>
              <a:rPr lang="nl-NL" sz="2800" dirty="0" smtClean="0"/>
              <a:t> </a:t>
            </a:r>
            <a:r>
              <a:rPr lang="nl-NL" sz="2800" dirty="0"/>
              <a:t>linamarin</a:t>
            </a:r>
            <a:r>
              <a:rPr lang="nl-NL" sz="2800" b="1" dirty="0"/>
              <a:t> (cassave</a:t>
            </a:r>
            <a:r>
              <a:rPr lang="nl-NL" sz="2800" dirty="0"/>
              <a:t>)</a:t>
            </a:r>
            <a:endParaRPr lang="nl-NL" sz="2800" dirty="0">
              <a:solidFill>
                <a:prstClr val="black"/>
              </a:solidFill>
            </a:endParaRPr>
          </a:p>
          <a:p>
            <a:pPr marL="457200" lvl="0" indent="-457200">
              <a:buFont typeface="Arial"/>
              <a:buChar char="•"/>
            </a:pPr>
            <a:r>
              <a:rPr lang="nl-NL" sz="2800" dirty="0" err="1" smtClean="0">
                <a:solidFill>
                  <a:prstClr val="black"/>
                </a:solidFill>
              </a:rPr>
              <a:t>saponins</a:t>
            </a:r>
            <a:r>
              <a:rPr lang="nl-NL" sz="2800" b="1" dirty="0">
                <a:solidFill>
                  <a:prstClr val="black"/>
                </a:solidFill>
              </a:rPr>
              <a:t> (</a:t>
            </a:r>
            <a:r>
              <a:rPr lang="nl-NL" sz="2800" b="1" dirty="0" err="1">
                <a:solidFill>
                  <a:prstClr val="black"/>
                </a:solidFill>
              </a:rPr>
              <a:t>peanut</a:t>
            </a:r>
            <a:r>
              <a:rPr lang="nl-NL" sz="2800" b="1" dirty="0">
                <a:solidFill>
                  <a:prstClr val="black"/>
                </a:solidFill>
              </a:rPr>
              <a:t>, </a:t>
            </a:r>
            <a:r>
              <a:rPr lang="nl-NL" sz="2800" b="1" dirty="0" err="1">
                <a:solidFill>
                  <a:prstClr val="black"/>
                </a:solidFill>
              </a:rPr>
              <a:t>soy</a:t>
            </a:r>
            <a:r>
              <a:rPr lang="nl-NL" sz="2800" b="1" dirty="0">
                <a:solidFill>
                  <a:prstClr val="black"/>
                </a:solidFill>
              </a:rPr>
              <a:t>, </a:t>
            </a:r>
            <a:r>
              <a:rPr lang="nl-NL" sz="2800" b="1" dirty="0" err="1">
                <a:solidFill>
                  <a:prstClr val="black"/>
                </a:solidFill>
              </a:rPr>
              <a:t>spinach</a:t>
            </a:r>
            <a:r>
              <a:rPr lang="nl-NL" sz="2800" b="1" dirty="0">
                <a:solidFill>
                  <a:prstClr val="black"/>
                </a:solidFill>
              </a:rPr>
              <a:t>, broccoli, </a:t>
            </a:r>
            <a:r>
              <a:rPr lang="nl-NL" sz="2800" b="1" dirty="0" err="1">
                <a:solidFill>
                  <a:prstClr val="black"/>
                </a:solidFill>
              </a:rPr>
              <a:t>potato</a:t>
            </a:r>
            <a:r>
              <a:rPr lang="nl-NL" sz="2800" b="1" dirty="0">
                <a:solidFill>
                  <a:prstClr val="black"/>
                </a:solidFill>
              </a:rPr>
              <a:t>, </a:t>
            </a:r>
            <a:r>
              <a:rPr lang="nl-NL" sz="2800" b="1" dirty="0" err="1">
                <a:solidFill>
                  <a:prstClr val="black"/>
                </a:solidFill>
              </a:rPr>
              <a:t>apple</a:t>
            </a:r>
            <a:r>
              <a:rPr lang="nl-NL" sz="2800" b="1" dirty="0" smtClean="0">
                <a:solidFill>
                  <a:prstClr val="black"/>
                </a:solidFill>
              </a:rPr>
              <a:t>)</a:t>
            </a:r>
          </a:p>
          <a:p>
            <a:pPr marL="457200" lvl="0" indent="-457200">
              <a:buFont typeface="Arial"/>
              <a:buChar char="•"/>
            </a:pPr>
            <a:r>
              <a:rPr lang="nl-NL" sz="2800" dirty="0" smtClean="0">
                <a:solidFill>
                  <a:prstClr val="black"/>
                </a:solidFill>
              </a:rPr>
              <a:t>growth hormones</a:t>
            </a:r>
            <a:endParaRPr lang="nl-NL" sz="2800" dirty="0">
              <a:solidFill>
                <a:prstClr val="black"/>
              </a:solidFill>
            </a:endParaRPr>
          </a:p>
          <a:p>
            <a:pPr marL="457200" lvl="0" indent="-457200">
              <a:buFont typeface="Arial"/>
              <a:buChar char="•"/>
            </a:pPr>
            <a:r>
              <a:rPr lang="nl-NL" sz="2800" dirty="0" smtClean="0">
                <a:solidFill>
                  <a:prstClr val="black"/>
                </a:solidFill>
              </a:rPr>
              <a:t>antibiotics</a:t>
            </a:r>
          </a:p>
          <a:p>
            <a:pPr marL="457200" lvl="0" indent="-457200">
              <a:buFont typeface="Arial"/>
              <a:buChar char="•"/>
            </a:pPr>
            <a:endParaRPr lang="nl-NL" sz="2800" dirty="0">
              <a:solidFill>
                <a:prstClr val="black"/>
              </a:solidFill>
            </a:endParaRPr>
          </a:p>
          <a:p>
            <a:pPr marL="457200" lvl="0" indent="-457200">
              <a:buFont typeface="Arial"/>
              <a:buChar char="•"/>
            </a:pPr>
            <a:endParaRPr lang="nl-NL" sz="2800" dirty="0" smtClean="0">
              <a:solidFill>
                <a:prstClr val="black"/>
              </a:solidFill>
            </a:endParaRPr>
          </a:p>
          <a:p>
            <a:pPr marL="457200" lvl="0" indent="-457200">
              <a:buFont typeface="Arial"/>
              <a:buChar char="•"/>
            </a:pPr>
            <a:endParaRPr lang="nl-NL" sz="2800" dirty="0">
              <a:solidFill>
                <a:prstClr val="black"/>
              </a:solidFill>
            </a:endParaRPr>
          </a:p>
          <a:p>
            <a:pPr marL="457200" lvl="0" indent="-457200">
              <a:buFont typeface="Arial"/>
              <a:buChar char="•"/>
            </a:pPr>
            <a:endParaRPr lang="nl-NL" sz="2800" dirty="0">
              <a:solidFill>
                <a:prstClr val="black"/>
              </a:solidFill>
            </a:endParaRPr>
          </a:p>
          <a:p>
            <a:pPr lvl="0"/>
            <a:endParaRPr lang="nl-NL" sz="2400" dirty="0">
              <a:solidFill>
                <a:prstClr val="black"/>
              </a:solidFill>
            </a:endParaRPr>
          </a:p>
        </p:txBody>
      </p:sp>
      <p:sp>
        <p:nvSpPr>
          <p:cNvPr id="2" name="Tijdelijke aanduiding voor dianummer 1"/>
          <p:cNvSpPr>
            <a:spLocks noGrp="1"/>
          </p:cNvSpPr>
          <p:nvPr>
            <p:ph type="sldNum" sz="quarter" idx="12"/>
          </p:nvPr>
        </p:nvSpPr>
        <p:spPr/>
        <p:txBody>
          <a:bodyPr/>
          <a:lstStyle/>
          <a:p>
            <a:fld id="{1474C920-00D8-9744-BC00-65EF2D8E5A39}" type="slidenum">
              <a:rPr lang="en-GB" smtClean="0"/>
              <a:t>8</a:t>
            </a:fld>
            <a:endParaRPr lang="en-GB" dirty="0"/>
          </a:p>
        </p:txBody>
      </p:sp>
      <p:pic>
        <p:nvPicPr>
          <p:cNvPr id="4" name="Afbeelding 3"/>
          <p:cNvPicPr>
            <a:picLocks noChangeAspect="1"/>
          </p:cNvPicPr>
          <p:nvPr/>
        </p:nvPicPr>
        <p:blipFill>
          <a:blip r:embed="rId2"/>
          <a:stretch>
            <a:fillRect/>
          </a:stretch>
        </p:blipFill>
        <p:spPr>
          <a:xfrm>
            <a:off x="6173191" y="4766776"/>
            <a:ext cx="2284018" cy="1204838"/>
          </a:xfrm>
          <a:prstGeom prst="rect">
            <a:avLst/>
          </a:prstGeom>
        </p:spPr>
      </p:pic>
      <p:pic>
        <p:nvPicPr>
          <p:cNvPr id="5" name="Afbeelding 4"/>
          <p:cNvPicPr>
            <a:picLocks noChangeAspect="1"/>
          </p:cNvPicPr>
          <p:nvPr/>
        </p:nvPicPr>
        <p:blipFill>
          <a:blip r:embed="rId3">
            <a:clrChange>
              <a:clrFrom>
                <a:srgbClr val="FFFFFF"/>
              </a:clrFrom>
              <a:clrTo>
                <a:srgbClr val="FFFFFF">
                  <a:alpha val="0"/>
                </a:srgbClr>
              </a:clrTo>
            </a:clrChange>
          </a:blip>
          <a:stretch>
            <a:fillRect/>
          </a:stretch>
        </p:blipFill>
        <p:spPr>
          <a:xfrm>
            <a:off x="4595525" y="4766776"/>
            <a:ext cx="1700699" cy="1700699"/>
          </a:xfrm>
          <a:prstGeom prst="rect">
            <a:avLst/>
          </a:prstGeom>
        </p:spPr>
      </p:pic>
      <p:pic>
        <p:nvPicPr>
          <p:cNvPr id="7" name="Afbeelding 6"/>
          <p:cNvPicPr>
            <a:picLocks noChangeAspect="1"/>
          </p:cNvPicPr>
          <p:nvPr/>
        </p:nvPicPr>
        <p:blipFill>
          <a:blip r:embed="rId4"/>
          <a:stretch>
            <a:fillRect/>
          </a:stretch>
        </p:blipFill>
        <p:spPr>
          <a:xfrm>
            <a:off x="999941" y="4889042"/>
            <a:ext cx="1367230" cy="1367230"/>
          </a:xfrm>
          <a:prstGeom prst="rect">
            <a:avLst/>
          </a:prstGeom>
        </p:spPr>
      </p:pic>
      <p:pic>
        <p:nvPicPr>
          <p:cNvPr id="6" name="Afbeelding 5"/>
          <p:cNvPicPr>
            <a:picLocks noChangeAspect="1"/>
          </p:cNvPicPr>
          <p:nvPr/>
        </p:nvPicPr>
        <p:blipFill>
          <a:blip r:embed="rId5">
            <a:clrChange>
              <a:clrFrom>
                <a:srgbClr val="FFFFFF"/>
              </a:clrFrom>
              <a:clrTo>
                <a:srgbClr val="FFFFFF">
                  <a:alpha val="0"/>
                </a:srgbClr>
              </a:clrTo>
            </a:clrChange>
          </a:blip>
          <a:stretch>
            <a:fillRect/>
          </a:stretch>
        </p:blipFill>
        <p:spPr>
          <a:xfrm>
            <a:off x="2395250" y="4669213"/>
            <a:ext cx="2200275" cy="1687137"/>
          </a:xfrm>
          <a:prstGeom prst="rect">
            <a:avLst/>
          </a:prstGeom>
        </p:spPr>
      </p:pic>
    </p:spTree>
    <p:extLst>
      <p:ext uri="{BB962C8B-B14F-4D97-AF65-F5344CB8AC3E}">
        <p14:creationId xmlns:p14="http://schemas.microsoft.com/office/powerpoint/2010/main" val="397188900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eperen 5"/>
          <p:cNvGrpSpPr/>
          <p:nvPr/>
        </p:nvGrpSpPr>
        <p:grpSpPr>
          <a:xfrm>
            <a:off x="1280327" y="378374"/>
            <a:ext cx="6583347" cy="6101252"/>
            <a:chOff x="1280327" y="51181"/>
            <a:chExt cx="6583347" cy="6101252"/>
          </a:xfrm>
        </p:grpSpPr>
        <p:grpSp>
          <p:nvGrpSpPr>
            <p:cNvPr id="4" name="Groeperen 3"/>
            <p:cNvGrpSpPr/>
            <p:nvPr/>
          </p:nvGrpSpPr>
          <p:grpSpPr>
            <a:xfrm>
              <a:off x="1280327" y="1905116"/>
              <a:ext cx="6583347" cy="4247317"/>
              <a:chOff x="517979" y="1370347"/>
              <a:chExt cx="6583347" cy="4247317"/>
            </a:xfrm>
          </p:grpSpPr>
          <p:sp>
            <p:nvSpPr>
              <p:cNvPr id="2" name="Tekstvak 1"/>
              <p:cNvSpPr txBox="1"/>
              <p:nvPr/>
            </p:nvSpPr>
            <p:spPr>
              <a:xfrm>
                <a:off x="4561558" y="1370347"/>
                <a:ext cx="2539768" cy="3970318"/>
              </a:xfrm>
              <a:prstGeom prst="rect">
                <a:avLst/>
              </a:prstGeom>
              <a:noFill/>
            </p:spPr>
            <p:txBody>
              <a:bodyPr wrap="square" rtlCol="0">
                <a:spAutoFit/>
              </a:bodyPr>
              <a:lstStyle/>
              <a:p>
                <a:r>
                  <a:rPr lang="nl-NL" sz="2800" b="1" dirty="0" err="1" smtClean="0">
                    <a:solidFill>
                      <a:srgbClr val="C0504D">
                        <a:lumMod val="50000"/>
                      </a:srgbClr>
                    </a:solidFill>
                  </a:rPr>
                  <a:t>Furan</a:t>
                </a:r>
                <a:endParaRPr lang="nl-NL" sz="2800" b="1" dirty="0" smtClean="0">
                  <a:solidFill>
                    <a:srgbClr val="C0504D">
                      <a:lumMod val="50000"/>
                    </a:srgbClr>
                  </a:solidFill>
                </a:endParaRPr>
              </a:p>
              <a:p>
                <a:pPr lvl="0"/>
                <a:r>
                  <a:rPr lang="nl-NL" sz="2800" b="1" dirty="0" err="1" smtClean="0">
                    <a:solidFill>
                      <a:srgbClr val="C0504D">
                        <a:lumMod val="50000"/>
                      </a:srgbClr>
                    </a:solidFill>
                  </a:rPr>
                  <a:t>Furfural</a:t>
                </a:r>
                <a:endParaRPr lang="nl-NL" sz="2800" b="1" dirty="0">
                  <a:solidFill>
                    <a:srgbClr val="C0504D">
                      <a:lumMod val="50000"/>
                    </a:srgbClr>
                  </a:solidFill>
                </a:endParaRPr>
              </a:p>
              <a:p>
                <a:pPr lvl="0"/>
                <a:r>
                  <a:rPr lang="nl-NL" sz="2800" b="1" dirty="0" err="1">
                    <a:solidFill>
                      <a:srgbClr val="C0504D">
                        <a:lumMod val="50000"/>
                      </a:srgbClr>
                    </a:solidFill>
                  </a:rPr>
                  <a:t>Hydroquinone</a:t>
                </a:r>
                <a:endParaRPr lang="nl-NL" sz="2800" b="1" dirty="0">
                  <a:solidFill>
                    <a:srgbClr val="C0504D">
                      <a:lumMod val="50000"/>
                    </a:srgbClr>
                  </a:solidFill>
                </a:endParaRPr>
              </a:p>
              <a:p>
                <a:pPr lvl="0"/>
                <a:r>
                  <a:rPr lang="nl-NL" sz="2800" b="1" dirty="0" err="1">
                    <a:solidFill>
                      <a:srgbClr val="C0504D">
                        <a:lumMod val="50000"/>
                      </a:srgbClr>
                    </a:solidFill>
                  </a:rPr>
                  <a:t>Isoprene</a:t>
                </a:r>
                <a:endParaRPr lang="nl-NL" sz="2800" b="1" dirty="0">
                  <a:solidFill>
                    <a:srgbClr val="C0504D">
                      <a:lumMod val="50000"/>
                    </a:srgbClr>
                  </a:solidFill>
                </a:endParaRPr>
              </a:p>
              <a:p>
                <a:pPr lvl="0"/>
                <a:r>
                  <a:rPr lang="nl-NL" sz="2800" b="1" dirty="0" err="1">
                    <a:solidFill>
                      <a:srgbClr val="C0504D">
                        <a:lumMod val="50000"/>
                      </a:srgbClr>
                    </a:solidFill>
                  </a:rPr>
                  <a:t>Limonene</a:t>
                </a:r>
                <a:endParaRPr lang="nl-NL" sz="2800" b="1" dirty="0">
                  <a:solidFill>
                    <a:srgbClr val="C0504D">
                      <a:lumMod val="50000"/>
                    </a:srgbClr>
                  </a:solidFill>
                </a:endParaRPr>
              </a:p>
              <a:p>
                <a:pPr lvl="0"/>
                <a:r>
                  <a:rPr lang="nl-NL" sz="2800" b="1" dirty="0" err="1">
                    <a:solidFill>
                      <a:srgbClr val="C0504D">
                        <a:lumMod val="50000"/>
                      </a:srgbClr>
                    </a:solidFill>
                  </a:rPr>
                  <a:t>Styrene</a:t>
                </a:r>
                <a:endParaRPr lang="nl-NL" sz="2800" b="1" dirty="0">
                  <a:solidFill>
                    <a:srgbClr val="C0504D">
                      <a:lumMod val="50000"/>
                    </a:srgbClr>
                  </a:solidFill>
                </a:endParaRPr>
              </a:p>
              <a:p>
                <a:pPr lvl="0"/>
                <a:r>
                  <a:rPr lang="nl-NL" sz="2800" b="1" dirty="0" err="1">
                    <a:solidFill>
                      <a:srgbClr val="C0504D">
                        <a:lumMod val="50000"/>
                      </a:srgbClr>
                    </a:solidFill>
                  </a:rPr>
                  <a:t>Toluene</a:t>
                </a:r>
                <a:endParaRPr lang="nl-NL" sz="2800" b="1" dirty="0">
                  <a:solidFill>
                    <a:srgbClr val="C0504D">
                      <a:lumMod val="50000"/>
                    </a:srgbClr>
                  </a:solidFill>
                </a:endParaRPr>
              </a:p>
              <a:p>
                <a:pPr lvl="0"/>
                <a:r>
                  <a:rPr lang="nl-NL" sz="2800" b="1" dirty="0" err="1">
                    <a:solidFill>
                      <a:srgbClr val="C0504D">
                        <a:lumMod val="50000"/>
                      </a:srgbClr>
                    </a:solidFill>
                  </a:rPr>
                  <a:t>Xylene</a:t>
                </a:r>
              </a:p>
              <a:p>
                <a:pPr lvl="0" algn="r"/>
                <a:r>
                  <a:rPr lang="nl-NL" sz="2800" b="1" dirty="0" err="1">
                    <a:solidFill>
                      <a:srgbClr val="C0504D">
                        <a:lumMod val="50000"/>
                      </a:srgbClr>
                    </a:solidFill>
                  </a:rPr>
                  <a:t>Etc.</a:t>
                </a:r>
                <a:endParaRPr lang="nl-NL" dirty="0"/>
              </a:p>
            </p:txBody>
          </p:sp>
          <p:sp>
            <p:nvSpPr>
              <p:cNvPr id="3" name="Tekstvak 2"/>
              <p:cNvSpPr txBox="1"/>
              <p:nvPr/>
            </p:nvSpPr>
            <p:spPr>
              <a:xfrm>
                <a:off x="517979" y="1370347"/>
                <a:ext cx="4043578" cy="4247317"/>
              </a:xfrm>
              <a:prstGeom prst="rect">
                <a:avLst/>
              </a:prstGeom>
              <a:noFill/>
            </p:spPr>
            <p:txBody>
              <a:bodyPr wrap="square" rtlCol="0">
                <a:spAutoFit/>
              </a:bodyPr>
              <a:lstStyle/>
              <a:p>
                <a:pPr lvl="0"/>
                <a:r>
                  <a:rPr lang="nl-NL" sz="2800" b="1" dirty="0">
                    <a:solidFill>
                      <a:srgbClr val="C0504D">
                        <a:lumMod val="50000"/>
                      </a:srgbClr>
                    </a:solidFill>
                  </a:rPr>
                  <a:t>Acetaldehyde</a:t>
                </a:r>
              </a:p>
              <a:p>
                <a:pPr lvl="0"/>
                <a:r>
                  <a:rPr lang="nl-NL" sz="2800" b="1" dirty="0">
                    <a:solidFill>
                      <a:srgbClr val="C0504D">
                        <a:lumMod val="50000"/>
                      </a:srgbClr>
                    </a:solidFill>
                  </a:rPr>
                  <a:t>Benzaldehyde</a:t>
                </a:r>
              </a:p>
              <a:p>
                <a:pPr lvl="0"/>
                <a:r>
                  <a:rPr lang="nl-NL" sz="2800" b="1" dirty="0" err="1">
                    <a:solidFill>
                      <a:srgbClr val="C0504D">
                        <a:lumMod val="50000"/>
                      </a:srgbClr>
                    </a:solidFill>
                  </a:rPr>
                  <a:t>Benzene</a:t>
                </a:r>
                <a:endParaRPr lang="nl-NL" sz="2800" b="1" dirty="0">
                  <a:solidFill>
                    <a:srgbClr val="C0504D">
                      <a:lumMod val="50000"/>
                    </a:srgbClr>
                  </a:solidFill>
                </a:endParaRPr>
              </a:p>
              <a:p>
                <a:pPr lvl="0"/>
                <a:r>
                  <a:rPr lang="nl-NL" sz="2800" b="1" dirty="0" err="1">
                    <a:solidFill>
                      <a:srgbClr val="C0504D">
                        <a:lumMod val="50000"/>
                      </a:srgbClr>
                    </a:solidFill>
                  </a:rPr>
                  <a:t>Benzofuran</a:t>
                </a:r>
                <a:endParaRPr lang="nl-NL" sz="2800" b="1" dirty="0">
                  <a:solidFill>
                    <a:srgbClr val="C0504D">
                      <a:lumMod val="50000"/>
                    </a:srgbClr>
                  </a:solidFill>
                </a:endParaRPr>
              </a:p>
              <a:p>
                <a:pPr lvl="0"/>
                <a:r>
                  <a:rPr lang="nl-NL" sz="2800" b="1" dirty="0" err="1">
                    <a:solidFill>
                      <a:srgbClr val="C0504D">
                        <a:lumMod val="50000"/>
                      </a:srgbClr>
                    </a:solidFill>
                  </a:rPr>
                  <a:t>Benzo</a:t>
                </a:r>
                <a:r>
                  <a:rPr lang="nl-NL" sz="2800" b="1" dirty="0">
                    <a:solidFill>
                      <a:srgbClr val="C0504D">
                        <a:lumMod val="50000"/>
                      </a:srgbClr>
                    </a:solidFill>
                  </a:rPr>
                  <a:t>(a)</a:t>
                </a:r>
                <a:r>
                  <a:rPr lang="nl-NL" sz="2800" b="1" dirty="0" err="1">
                    <a:solidFill>
                      <a:srgbClr val="C0504D">
                        <a:lumMod val="50000"/>
                      </a:srgbClr>
                    </a:solidFill>
                  </a:rPr>
                  <a:t>pyrene</a:t>
                </a:r>
                <a:endParaRPr lang="nl-NL" sz="2800" b="1" dirty="0">
                  <a:solidFill>
                    <a:srgbClr val="C0504D">
                      <a:lumMod val="50000"/>
                    </a:srgbClr>
                  </a:solidFill>
                </a:endParaRPr>
              </a:p>
              <a:p>
                <a:pPr lvl="0"/>
                <a:r>
                  <a:rPr lang="nl-NL" sz="2800" b="1" dirty="0" err="1">
                    <a:solidFill>
                      <a:srgbClr val="C0504D">
                        <a:lumMod val="50000"/>
                      </a:srgbClr>
                    </a:solidFill>
                  </a:rPr>
                  <a:t>Caffeic</a:t>
                </a:r>
                <a:r>
                  <a:rPr lang="nl-NL" sz="2800" b="1" dirty="0">
                    <a:solidFill>
                      <a:srgbClr val="C0504D">
                        <a:lumMod val="50000"/>
                      </a:srgbClr>
                    </a:solidFill>
                  </a:rPr>
                  <a:t> Acid</a:t>
                </a:r>
              </a:p>
              <a:p>
                <a:pPr lvl="0"/>
                <a:r>
                  <a:rPr lang="nl-NL" sz="2800" b="1" dirty="0" err="1">
                    <a:solidFill>
                      <a:srgbClr val="C0504D">
                        <a:lumMod val="50000"/>
                      </a:srgbClr>
                    </a:solidFill>
                  </a:rPr>
                  <a:t>Catechol</a:t>
                </a:r>
                <a:endParaRPr lang="nl-NL" sz="2800" b="1" dirty="0">
                  <a:solidFill>
                    <a:srgbClr val="C0504D">
                      <a:lumMod val="50000"/>
                    </a:srgbClr>
                  </a:solidFill>
                </a:endParaRPr>
              </a:p>
              <a:p>
                <a:pPr lvl="0"/>
                <a:r>
                  <a:rPr lang="nl-NL" sz="2800" b="1" dirty="0">
                    <a:solidFill>
                      <a:srgbClr val="C0504D">
                        <a:lumMod val="50000"/>
                      </a:srgbClr>
                    </a:solidFill>
                  </a:rPr>
                  <a:t>1,2,5,6-dibenzanthracene</a:t>
                </a:r>
              </a:p>
              <a:p>
                <a:pPr lvl="0"/>
                <a:r>
                  <a:rPr lang="nl-NL" sz="2800" b="1" dirty="0">
                    <a:solidFill>
                      <a:srgbClr val="C0504D">
                        <a:lumMod val="50000"/>
                      </a:srgbClr>
                    </a:solidFill>
                  </a:rPr>
                  <a:t>Formaldehyde</a:t>
                </a:r>
              </a:p>
              <a:p>
                <a:endParaRPr lang="nl-NL" dirty="0"/>
              </a:p>
            </p:txBody>
          </p:sp>
        </p:grpSp>
        <p:pic>
          <p:nvPicPr>
            <p:cNvPr id="5" name="Afbeelding 4"/>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110653" y="51181"/>
              <a:ext cx="2333482" cy="2311795"/>
            </a:xfrm>
            <a:prstGeom prst="rect">
              <a:avLst/>
            </a:prstGeom>
          </p:spPr>
        </p:pic>
      </p:grpSp>
    </p:spTree>
    <p:extLst>
      <p:ext uri="{BB962C8B-B14F-4D97-AF65-F5344CB8AC3E}">
        <p14:creationId xmlns:p14="http://schemas.microsoft.com/office/powerpoint/2010/main" val="80910736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4538</TotalTime>
  <Words>3266</Words>
  <Application>Microsoft Macintosh PowerPoint</Application>
  <PresentationFormat>On-screen Show (4:3)</PresentationFormat>
  <Paragraphs>363</Paragraphs>
  <Slides>39</Slides>
  <Notes>28</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Office-thema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subject/>
  <dc:creator>Huub Lelieveld</dc:creator>
  <cp:keywords/>
  <dc:description/>
  <cp:lastModifiedBy>Julie Bricher</cp:lastModifiedBy>
  <cp:revision>383</cp:revision>
  <dcterms:created xsi:type="dcterms:W3CDTF">2013-11-02T13:52:03Z</dcterms:created>
  <dcterms:modified xsi:type="dcterms:W3CDTF">2016-05-17T06:00:40Z</dcterms:modified>
  <cp:category/>
</cp:coreProperties>
</file>