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43" r:id="rId3"/>
  </p:sldMasterIdLst>
  <p:notesMasterIdLst>
    <p:notesMasterId r:id="rId23"/>
  </p:notesMasterIdLst>
  <p:sldIdLst>
    <p:sldId id="270" r:id="rId4"/>
    <p:sldId id="265" r:id="rId5"/>
    <p:sldId id="283" r:id="rId6"/>
    <p:sldId id="287" r:id="rId7"/>
    <p:sldId id="286" r:id="rId8"/>
    <p:sldId id="285" r:id="rId9"/>
    <p:sldId id="256" r:id="rId10"/>
    <p:sldId id="266" r:id="rId11"/>
    <p:sldId id="292" r:id="rId12"/>
    <p:sldId id="294" r:id="rId13"/>
    <p:sldId id="257" r:id="rId14"/>
    <p:sldId id="269" r:id="rId15"/>
    <p:sldId id="288" r:id="rId16"/>
    <p:sldId id="291" r:id="rId17"/>
    <p:sldId id="268" r:id="rId18"/>
    <p:sldId id="284" r:id="rId19"/>
    <p:sldId id="289" r:id="rId20"/>
    <p:sldId id="276" r:id="rId21"/>
    <p:sldId id="290" r:id="rId22"/>
  </p:sldIdLst>
  <p:sldSz cx="9144000" cy="6858000" type="screen4x3"/>
  <p:notesSz cx="6858000" cy="9144000"/>
  <p:custDataLst>
    <p:tags r:id="rId25"/>
  </p:custDataLst>
  <p:defaultTextStyle>
    <a:defPPr>
      <a:defRPr lang="da-DK"/>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66CCFF"/>
    <a:srgbClr val="00FF80"/>
    <a:srgbClr val="000000"/>
    <a:srgbClr val="007E39"/>
    <a:srgbClr val="FFFFFF"/>
    <a:srgbClr val="99FF33"/>
    <a:srgbClr val="00B05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89815" autoAdjust="0"/>
  </p:normalViewPr>
  <p:slideViewPr>
    <p:cSldViewPr snapToGrid="0">
      <p:cViewPr>
        <p:scale>
          <a:sx n="103" d="100"/>
          <a:sy n="103" d="100"/>
        </p:scale>
        <p:origin x="-728" y="-104"/>
      </p:cViewPr>
      <p:guideLst>
        <p:guide orient="horz" pos="4319"/>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tags" Target="tags/tag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2CF99E-3EFF-254B-BB76-F217D54A7DCB}" type="datetimeFigureOut">
              <a:t>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7DA99E-ECB3-1B41-B91B-4B5814D053B7}" type="slidenum">
              <a:t>‹#›</a:t>
            </a:fld>
            <a:endParaRPr lang="en-US"/>
          </a:p>
        </p:txBody>
      </p:sp>
    </p:spTree>
    <p:extLst>
      <p:ext uri="{BB962C8B-B14F-4D97-AF65-F5344CB8AC3E}">
        <p14:creationId xmlns:p14="http://schemas.microsoft.com/office/powerpoint/2010/main" val="24210545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7DA99E-ECB3-1B41-B91B-4B5814D053B7}" type="slidenum">
              <a:rPr lang="uk-UA"/>
              <a:t>3</a:t>
            </a:fld>
            <a:endParaRPr lang="uk-UA"/>
          </a:p>
        </p:txBody>
      </p:sp>
    </p:spTree>
    <p:extLst>
      <p:ext uri="{BB962C8B-B14F-4D97-AF65-F5344CB8AC3E}">
        <p14:creationId xmlns:p14="http://schemas.microsoft.com/office/powerpoint/2010/main" val="1515027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Standing Working Groups &amp; Chairs</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Chemical Food Safety</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Dr. Jaap Hanekamp, The Netherlands</a:t>
            </a:r>
          </a:p>
          <a:p>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Food Microbiology</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Dr. Julian Cox, Australia</a:t>
            </a:r>
          </a:p>
          <a:p>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Genetic Toxicology</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Dr. Firouz Darroudi, The Netherlands</a:t>
            </a:r>
          </a:p>
          <a:p>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Mycotoxins</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Dr. Naresh Magan, UK</a:t>
            </a:r>
          </a:p>
          <a:p>
            <a:r>
              <a:rPr lang="en-US" sz="1200" kern="1200">
                <a:solidFill>
                  <a:schemeClr val="tx1"/>
                </a:solidFill>
                <a:effectLst/>
                <a:latin typeface="+mn-lt"/>
                <a:ea typeface="+mn-ea"/>
                <a:cs typeface="+mn-cs"/>
              </a:rPr>
              <a:t>Dr. Mark Shamtsyan, Russia</a:t>
            </a:r>
          </a:p>
          <a:p>
            <a:r>
              <a:rPr lang="en-US" sz="1200" kern="1200">
                <a:solidFill>
                  <a:schemeClr val="tx1"/>
                </a:solidFill>
                <a:effectLst/>
                <a:latin typeface="+mn-lt"/>
                <a:ea typeface="+mn-ea"/>
                <a:cs typeface="+mn-cs"/>
              </a:rPr>
              <a:t>Dr. Karina Grigoryan, Armenia</a:t>
            </a:r>
          </a:p>
          <a:p>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Nanotechnology</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Dr. An-I Yeh, Taiwan</a:t>
            </a:r>
          </a:p>
          <a:p>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Nutrition</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Dr. Vishweshwaraiah Prakash, India</a:t>
            </a:r>
          </a:p>
          <a:p>
            <a:r>
              <a:rPr lang="en-US" sz="1200" kern="1200">
                <a:solidFill>
                  <a:schemeClr val="tx1"/>
                </a:solidFill>
                <a:effectLst/>
                <a:latin typeface="+mn-lt"/>
                <a:ea typeface="+mn-ea"/>
                <a:cs typeface="+mn-cs"/>
              </a:rPr>
              <a:t>Dr. Iuliana Vintila, Romania</a:t>
            </a:r>
          </a:p>
          <a:p>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Regulatory Aspects of Reducing Post-Harvest Losses</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Dr. Kenneth Marsh, USA</a:t>
            </a:r>
          </a:p>
          <a:p>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Food Safety in Relation to Religious Dietary Laws</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Isabella van Rijn, MSc, The Netherlands</a:t>
            </a:r>
          </a:p>
          <a:p>
            <a:r>
              <a:rPr lang="en-US" sz="1200" kern="1200">
                <a:solidFill>
                  <a:schemeClr val="tx1"/>
                </a:solidFill>
                <a:effectLst/>
                <a:latin typeface="+mn-lt"/>
                <a:ea typeface="+mn-ea"/>
                <a:cs typeface="+mn-cs"/>
              </a:rPr>
              <a:t>Dr. Ismail Odetokun, Nigeria</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Members of GHI may join one or more Working</a:t>
            </a:r>
            <a:r>
              <a:rPr lang="en-US" sz="1200" kern="1200" baseline="0">
                <a:solidFill>
                  <a:schemeClr val="tx1"/>
                </a:solidFill>
                <a:effectLst/>
                <a:latin typeface="+mn-lt"/>
                <a:ea typeface="+mn-ea"/>
                <a:cs typeface="+mn-cs"/>
              </a:rPr>
              <a:t> Groups of interest. Please visit the Working Group page at www.globalharmonization.net for details on how to join.</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427DA99E-ECB3-1B41-B91B-4B5814D053B7}" type="slidenum">
              <a:rPr lang="uk-UA"/>
              <a:t>12</a:t>
            </a:fld>
            <a:endParaRPr lang="uk-UA"/>
          </a:p>
        </p:txBody>
      </p:sp>
    </p:spTree>
    <p:extLst>
      <p:ext uri="{BB962C8B-B14F-4D97-AF65-F5344CB8AC3E}">
        <p14:creationId xmlns:p14="http://schemas.microsoft.com/office/powerpoint/2010/main" val="1394764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GHI has accepted proposals for a number of new Working Groups. If you would like to contribute as a member in any of these groups, please visit the Working Group area online at www.globalharmonization.net, or contact the</a:t>
            </a:r>
            <a:r>
              <a:rPr lang="en-US">
                <a:effectLst/>
              </a:rPr>
              <a:t> Working Group Coordinator via email at wg@globalharmonization.net. (Note: Contact information at end of this slide presentation).</a:t>
            </a:r>
          </a:p>
          <a:p>
            <a:endParaRPr lang="en-US">
              <a:effectLst/>
            </a:endParaRPr>
          </a:p>
          <a:p>
            <a:r>
              <a:rPr lang="en-US">
                <a:effectLst/>
              </a:rPr>
              <a:t>The</a:t>
            </a:r>
            <a:r>
              <a:rPr lang="en-US" baseline="0">
                <a:effectLst/>
              </a:rPr>
              <a:t> chairs for these proposed Working Groups are: </a:t>
            </a:r>
          </a:p>
          <a:p>
            <a:endParaRPr lang="en-US" baseline="0">
              <a:effectLst/>
            </a:endParaRPr>
          </a:p>
          <a:p>
            <a:r>
              <a:rPr lang="en-US" sz="1200" b="1" kern="1200">
                <a:solidFill>
                  <a:schemeClr val="tx1"/>
                </a:solidFill>
                <a:effectLst/>
                <a:latin typeface="+mn-lt"/>
                <a:ea typeface="+mn-ea"/>
                <a:cs typeface="+mn-cs"/>
              </a:rPr>
              <a:t>Ethics in the Food Industry</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Irena Šoljić, MSc., Croatia</a:t>
            </a:r>
          </a:p>
          <a:p>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Food Contact Materials</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Mr. Eric Partington, United Kingdom</a:t>
            </a:r>
          </a:p>
          <a:p>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Principles of Process Validation</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Tatiana Koutchma, Canada</a:t>
            </a:r>
          </a:p>
          <a:p>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Nomenclature on Food Safety and Quality</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Dr. Dmitri Chr. Kulyov, Russia</a:t>
            </a:r>
          </a:p>
          <a:p>
            <a:r>
              <a:rPr lang="en-US" sz="1200" kern="1200">
                <a:solidFill>
                  <a:schemeClr val="tx1"/>
                </a:solidFill>
                <a:effectLst/>
                <a:latin typeface="+mn-lt"/>
                <a:ea typeface="+mn-ea"/>
                <a:cs typeface="+mn-cs"/>
              </a:rPr>
              <a:t>Dr. Ileana Negruzza, Russia</a:t>
            </a:r>
          </a:p>
          <a:p>
            <a:r>
              <a:rPr lang="en-US" sz="1200" kern="1200">
                <a:solidFill>
                  <a:schemeClr val="tx1"/>
                </a:solidFill>
                <a:effectLst/>
                <a:latin typeface="+mn-lt"/>
                <a:ea typeface="+mn-ea"/>
                <a:cs typeface="+mn-cs"/>
              </a:rPr>
              <a:t>Dr. Roger Fenwick, United Kingdom</a:t>
            </a:r>
          </a:p>
          <a:p>
            <a:endParaRPr lang="en-US"/>
          </a:p>
        </p:txBody>
      </p:sp>
      <p:sp>
        <p:nvSpPr>
          <p:cNvPr id="4" name="Slide Number Placeholder 3"/>
          <p:cNvSpPr>
            <a:spLocks noGrp="1"/>
          </p:cNvSpPr>
          <p:nvPr>
            <p:ph type="sldNum" sz="quarter" idx="10"/>
          </p:nvPr>
        </p:nvSpPr>
        <p:spPr/>
        <p:txBody>
          <a:bodyPr/>
          <a:lstStyle/>
          <a:p>
            <a:fld id="{427DA99E-ECB3-1B41-B91B-4B5814D053B7}" type="slidenum">
              <a:rPr lang="uk-UA"/>
              <a:t>13</a:t>
            </a:fld>
            <a:endParaRPr lang="uk-UA"/>
          </a:p>
        </p:txBody>
      </p:sp>
    </p:spTree>
    <p:extLst>
      <p:ext uri="{BB962C8B-B14F-4D97-AF65-F5344CB8AC3E}">
        <p14:creationId xmlns:p14="http://schemas.microsoft.com/office/powerpoint/2010/main" val="2306369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GHI Ambassador Programme empowers selected members to serve as front‐line representatives for GHI.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Ambassadors invite scientists in their regions or countries to enroll as GHI members, foster new opportunities for information-sharing, and identify specialists to comment on consensus documents and science-based communications produced by the association.</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GHI seeks scientists willing to promote the goals of the association in their countries or regions. Interested Ambassador Programme</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applicants must possess:</a:t>
            </a:r>
          </a:p>
          <a:p>
            <a:pPr marL="171450" lvl="0" indent="-171450">
              <a:buFont typeface="Arial"/>
              <a:buChar char="•"/>
            </a:pPr>
            <a:r>
              <a:rPr lang="en-US" sz="1200" kern="1200">
                <a:solidFill>
                  <a:schemeClr val="tx1"/>
                </a:solidFill>
                <a:effectLst/>
                <a:latin typeface="+mn-lt"/>
                <a:ea typeface="+mn-ea"/>
                <a:cs typeface="+mn-cs"/>
              </a:rPr>
              <a:t>A willingness to subscribe to the goals and philosophy of GHI</a:t>
            </a:r>
          </a:p>
          <a:p>
            <a:pPr marL="171450" lvl="0" indent="-171450">
              <a:buFont typeface="Arial"/>
              <a:buChar char="•"/>
            </a:pPr>
            <a:r>
              <a:rPr lang="en-US" sz="1200" kern="1200">
                <a:solidFill>
                  <a:schemeClr val="tx1"/>
                </a:solidFill>
                <a:effectLst/>
                <a:latin typeface="+mn-lt"/>
                <a:ea typeface="+mn-ea"/>
                <a:cs typeface="+mn-cs"/>
              </a:rPr>
              <a:t>Skills and experience that allow sound scientific assessments</a:t>
            </a:r>
          </a:p>
          <a:p>
            <a:pPr marL="171450" lvl="0" indent="-171450">
              <a:buFont typeface="Arial"/>
              <a:buChar char="•"/>
            </a:pPr>
            <a:r>
              <a:rPr lang="en-US" sz="1200" kern="1200">
                <a:solidFill>
                  <a:schemeClr val="tx1"/>
                </a:solidFill>
                <a:effectLst/>
                <a:latin typeface="+mn-lt"/>
                <a:ea typeface="+mn-ea"/>
                <a:cs typeface="+mn-cs"/>
              </a:rPr>
              <a:t>Good communication skills, both verbal and written, in the local language and in English</a:t>
            </a:r>
          </a:p>
          <a:p>
            <a:pPr marL="171450" lvl="0" indent="-171450">
              <a:buFont typeface="Arial"/>
              <a:buChar char="•"/>
            </a:pPr>
            <a:r>
              <a:rPr lang="en-US" sz="1200" kern="1200">
                <a:solidFill>
                  <a:schemeClr val="tx1"/>
                </a:solidFill>
                <a:effectLst/>
                <a:latin typeface="+mn-lt"/>
                <a:ea typeface="+mn-ea"/>
                <a:cs typeface="+mn-cs"/>
              </a:rPr>
              <a:t>Interest in food regulations, risk/benefit analysis and the scientific process and in disseminating this information</a:t>
            </a:r>
          </a:p>
          <a:p>
            <a:pPr marL="171450" lvl="0" indent="-171450">
              <a:buFont typeface="Arial"/>
              <a:buChar char="•"/>
            </a:pPr>
            <a:r>
              <a:rPr lang="en-US" sz="1200" kern="1200">
                <a:solidFill>
                  <a:schemeClr val="tx1"/>
                </a:solidFill>
                <a:effectLst/>
                <a:latin typeface="+mn-lt"/>
                <a:ea typeface="+mn-ea"/>
                <a:cs typeface="+mn-cs"/>
              </a:rPr>
              <a:t>Willingness to identify specialists and scientific forums, communicate with food safety regulators and discuss issues in the local language</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Find out more at the</a:t>
            </a:r>
            <a:r>
              <a:rPr lang="en-US" sz="1200" kern="1200" baseline="0">
                <a:solidFill>
                  <a:schemeClr val="tx1"/>
                </a:solidFill>
                <a:effectLst/>
                <a:latin typeface="+mn-lt"/>
                <a:ea typeface="+mn-ea"/>
                <a:cs typeface="+mn-cs"/>
              </a:rPr>
              <a:t> GHI website.</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427DA99E-ECB3-1B41-B91B-4B5814D053B7}" type="slidenum">
              <a:rPr lang="uk-UA"/>
              <a:t>14</a:t>
            </a:fld>
            <a:endParaRPr lang="uk-UA"/>
          </a:p>
        </p:txBody>
      </p:sp>
    </p:spTree>
    <p:extLst>
      <p:ext uri="{BB962C8B-B14F-4D97-AF65-F5344CB8AC3E}">
        <p14:creationId xmlns:p14="http://schemas.microsoft.com/office/powerpoint/2010/main" val="1058173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In addition to the GHI Book Series published by Elsevier/Academic Press, many association members author, edit or contribute books and book chapters on GHI Working Group topics and other subjects related to the global harmonization of food safety legislation and regulation. </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Two</a:t>
            </a:r>
            <a:r>
              <a:rPr lang="en-US" sz="1200" b="1" kern="1200" baseline="0">
                <a:solidFill>
                  <a:schemeClr val="tx1"/>
                </a:solidFill>
                <a:effectLst/>
                <a:latin typeface="+mn-lt"/>
                <a:ea typeface="+mn-ea"/>
                <a:cs typeface="+mn-cs"/>
              </a:rPr>
              <a:t> of the books shown here are in the GHI Book Series, published by Elsevier Academic Press:</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Ensuring Global Food Safety</a:t>
            </a:r>
            <a:r>
              <a:rPr lang="en-US" sz="1200" kern="1200">
                <a:solidFill>
                  <a:schemeClr val="tx1"/>
                </a:solidFill>
                <a:effectLst/>
                <a:latin typeface="+mn-lt"/>
                <a:ea typeface="+mn-ea"/>
                <a:cs typeface="+mn-cs"/>
              </a:rPr>
              <a:t>: </a:t>
            </a:r>
            <a:r>
              <a:rPr lang="en-US" sz="1200" b="1" kern="1200">
                <a:solidFill>
                  <a:schemeClr val="tx1"/>
                </a:solidFill>
                <a:effectLst/>
                <a:latin typeface="+mn-lt"/>
                <a:ea typeface="+mn-ea"/>
                <a:cs typeface="+mn-cs"/>
              </a:rPr>
              <a:t>Exploring Global Harmonization</a:t>
            </a:r>
            <a:r>
              <a:rPr lang="en-US" sz="1200" i="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Edited by </a:t>
            </a:r>
            <a:r>
              <a:rPr lang="en-US" sz="1200" b="1" kern="1200">
                <a:solidFill>
                  <a:schemeClr val="tx1"/>
                </a:solidFill>
                <a:effectLst/>
                <a:latin typeface="+mn-lt"/>
                <a:ea typeface="+mn-ea"/>
                <a:cs typeface="+mn-cs"/>
              </a:rPr>
              <a:t>Christine Boisrobert</a:t>
            </a:r>
            <a:r>
              <a:rPr lang="en-US" sz="1200" kern="1200">
                <a:solidFill>
                  <a:schemeClr val="tx1"/>
                </a:solidFill>
                <a:effectLst/>
                <a:latin typeface="+mn-lt"/>
                <a:ea typeface="+mn-ea"/>
                <a:cs typeface="+mn-cs"/>
              </a:rPr>
              <a:t>, </a:t>
            </a:r>
            <a:r>
              <a:rPr lang="en-US" sz="1200" b="1" kern="1200">
                <a:solidFill>
                  <a:schemeClr val="tx1"/>
                </a:solidFill>
                <a:effectLst/>
                <a:latin typeface="+mn-lt"/>
                <a:ea typeface="+mn-ea"/>
                <a:cs typeface="+mn-cs"/>
              </a:rPr>
              <a:t>Aleksandra Stjepanovic</a:t>
            </a:r>
            <a:r>
              <a:rPr lang="en-US" sz="1200" kern="1200">
                <a:solidFill>
                  <a:schemeClr val="tx1"/>
                </a:solidFill>
                <a:effectLst/>
                <a:latin typeface="+mn-lt"/>
                <a:ea typeface="+mn-ea"/>
                <a:cs typeface="+mn-cs"/>
              </a:rPr>
              <a:t>, </a:t>
            </a:r>
            <a:r>
              <a:rPr lang="en-US" sz="1200" b="1" kern="1200">
                <a:solidFill>
                  <a:schemeClr val="tx1"/>
                </a:solidFill>
                <a:effectLst/>
                <a:latin typeface="+mn-lt"/>
                <a:ea typeface="+mn-ea"/>
                <a:cs typeface="+mn-cs"/>
              </a:rPr>
              <a:t>Sangsuk Oh </a:t>
            </a:r>
            <a:r>
              <a:rPr lang="en-US" sz="1200" kern="1200">
                <a:solidFill>
                  <a:schemeClr val="tx1"/>
                </a:solidFill>
                <a:effectLst/>
                <a:latin typeface="+mn-lt"/>
                <a:ea typeface="+mn-ea"/>
                <a:cs typeface="+mn-cs"/>
              </a:rPr>
              <a:t>and </a:t>
            </a:r>
            <a:r>
              <a:rPr lang="en-US" sz="1200" b="1" kern="1200">
                <a:solidFill>
                  <a:schemeClr val="tx1"/>
                </a:solidFill>
                <a:effectLst/>
                <a:latin typeface="+mn-lt"/>
                <a:ea typeface="+mn-ea"/>
                <a:cs typeface="+mn-cs"/>
              </a:rPr>
              <a:t>Huub Lelieveld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November 2009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Presents science-based arguments to explore the many aspects and considerations that must be taken into account, while arguing that a global regulatory program will lead to nutritional and food supply improvements around the world. </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Regulating Safety of Traditional and Ethnic Foods</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Edited by </a:t>
            </a:r>
            <a:r>
              <a:rPr lang="en-US" sz="1200" b="1" kern="1200">
                <a:solidFill>
                  <a:schemeClr val="tx1"/>
                </a:solidFill>
                <a:effectLst/>
                <a:latin typeface="+mn-lt"/>
                <a:ea typeface="+mn-ea"/>
                <a:cs typeface="+mn-cs"/>
              </a:rPr>
              <a:t>V. Prakash</a:t>
            </a:r>
            <a:r>
              <a:rPr lang="en-US" sz="1200" kern="1200">
                <a:solidFill>
                  <a:schemeClr val="tx1"/>
                </a:solidFill>
                <a:effectLst/>
                <a:latin typeface="+mn-lt"/>
                <a:ea typeface="+mn-ea"/>
                <a:cs typeface="+mn-cs"/>
              </a:rPr>
              <a:t>, </a:t>
            </a:r>
            <a:r>
              <a:rPr lang="en-US" sz="1200" b="1" kern="1200">
                <a:solidFill>
                  <a:schemeClr val="tx1"/>
                </a:solidFill>
                <a:effectLst/>
                <a:latin typeface="+mn-lt"/>
                <a:ea typeface="+mn-ea"/>
                <a:cs typeface="+mn-cs"/>
              </a:rPr>
              <a:t>Olga Martin-Belloso</a:t>
            </a:r>
            <a:r>
              <a:rPr lang="en-US" sz="1200" kern="1200">
                <a:solidFill>
                  <a:schemeClr val="tx1"/>
                </a:solidFill>
                <a:effectLst/>
                <a:latin typeface="+mn-lt"/>
                <a:ea typeface="+mn-ea"/>
                <a:cs typeface="+mn-cs"/>
              </a:rPr>
              <a:t>, </a:t>
            </a:r>
            <a:r>
              <a:rPr lang="en-US" sz="1200" b="1" kern="1200">
                <a:solidFill>
                  <a:schemeClr val="tx1"/>
                </a:solidFill>
                <a:effectLst/>
                <a:latin typeface="+mn-lt"/>
                <a:ea typeface="+mn-ea"/>
                <a:cs typeface="+mn-cs"/>
              </a:rPr>
              <a:t>Larry Keener</a:t>
            </a:r>
            <a:r>
              <a:rPr lang="en-US" sz="1200" kern="1200">
                <a:solidFill>
                  <a:schemeClr val="tx1"/>
                </a:solidFill>
                <a:effectLst/>
                <a:latin typeface="+mn-lt"/>
                <a:ea typeface="+mn-ea"/>
                <a:cs typeface="+mn-cs"/>
              </a:rPr>
              <a:t>, </a:t>
            </a:r>
            <a:r>
              <a:rPr lang="en-US" sz="1200" b="1" kern="1200">
                <a:solidFill>
                  <a:schemeClr val="tx1"/>
                </a:solidFill>
                <a:effectLst/>
                <a:latin typeface="+mn-lt"/>
                <a:ea typeface="+mn-ea"/>
                <a:cs typeface="+mn-cs"/>
              </a:rPr>
              <a:t>Sian B. Astley</a:t>
            </a:r>
            <a:r>
              <a:rPr lang="en-US" sz="1200" kern="1200">
                <a:solidFill>
                  <a:schemeClr val="tx1"/>
                </a:solidFill>
                <a:effectLst/>
                <a:latin typeface="+mn-lt"/>
                <a:ea typeface="+mn-ea"/>
                <a:cs typeface="+mn-cs"/>
              </a:rPr>
              <a:t>, </a:t>
            </a:r>
            <a:r>
              <a:rPr lang="en-US" sz="1200" b="1" kern="1200">
                <a:solidFill>
                  <a:schemeClr val="tx1"/>
                </a:solidFill>
                <a:effectLst/>
                <a:latin typeface="+mn-lt"/>
                <a:ea typeface="+mn-ea"/>
                <a:cs typeface="+mn-cs"/>
              </a:rPr>
              <a:t>Susanne Braun</a:t>
            </a:r>
            <a:r>
              <a:rPr lang="en-US" sz="1200" kern="1200">
                <a:solidFill>
                  <a:schemeClr val="tx1"/>
                </a:solidFill>
                <a:effectLst/>
                <a:latin typeface="+mn-lt"/>
                <a:ea typeface="+mn-ea"/>
                <a:cs typeface="+mn-cs"/>
              </a:rPr>
              <a:t>, </a:t>
            </a:r>
            <a:r>
              <a:rPr lang="en-US" sz="1200" b="1" kern="1200">
                <a:solidFill>
                  <a:schemeClr val="tx1"/>
                </a:solidFill>
                <a:effectLst/>
                <a:latin typeface="+mn-lt"/>
                <a:ea typeface="+mn-ea"/>
                <a:cs typeface="+mn-cs"/>
              </a:rPr>
              <a:t>Helena McMahon </a:t>
            </a:r>
            <a:r>
              <a:rPr lang="en-US" sz="1200" kern="1200">
                <a:solidFill>
                  <a:schemeClr val="tx1"/>
                </a:solidFill>
                <a:effectLst/>
                <a:latin typeface="+mn-lt"/>
                <a:ea typeface="+mn-ea"/>
                <a:cs typeface="+mn-cs"/>
              </a:rPr>
              <a:t>and </a:t>
            </a:r>
            <a:r>
              <a:rPr lang="en-US" sz="1200" b="1" kern="1200">
                <a:solidFill>
                  <a:schemeClr val="tx1"/>
                </a:solidFill>
                <a:effectLst/>
                <a:latin typeface="+mn-lt"/>
                <a:ea typeface="+mn-ea"/>
                <a:cs typeface="+mn-cs"/>
              </a:rPr>
              <a:t>Huub Lelieveld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December 2015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Examines a variety of traditional foods from around the world, their risks and benefits, and how regulatory steps may assist in establishing safe parameters for these foods without reducing their cultural or nutritive value in today’s diets.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other books feature GHI member</a:t>
            </a:r>
            <a:r>
              <a:rPr lang="en-US" sz="1200" kern="1200" baseline="0">
                <a:solidFill>
                  <a:schemeClr val="tx1"/>
                </a:solidFill>
                <a:effectLst/>
                <a:latin typeface="+mn-lt"/>
                <a:ea typeface="+mn-ea"/>
                <a:cs typeface="+mn-cs"/>
              </a:rPr>
              <a:t> contributions as editors or authors, and cover some aspects of global harmonization of food safety legislation and regulations.</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A 30% discount on selected books is available. Visit</a:t>
            </a:r>
            <a:r>
              <a:rPr lang="en-US" sz="1200" b="1" kern="1200" baseline="0">
                <a:solidFill>
                  <a:schemeClr val="tx1"/>
                </a:solidFill>
                <a:effectLst/>
                <a:latin typeface="+mn-lt"/>
                <a:ea typeface="+mn-ea"/>
                <a:cs typeface="+mn-cs"/>
              </a:rPr>
              <a:t> GHI’s website for more on these books and to</a:t>
            </a:r>
            <a:r>
              <a:rPr lang="en-US" sz="1200" b="1" kern="1200">
                <a:solidFill>
                  <a:schemeClr val="tx1"/>
                </a:solidFill>
                <a:effectLst/>
                <a:latin typeface="+mn-lt"/>
                <a:ea typeface="+mn-ea"/>
                <a:cs typeface="+mn-cs"/>
              </a:rPr>
              <a:t> download the discount flier to get the special code!</a:t>
            </a:r>
          </a:p>
          <a:p>
            <a:endParaRPr lang="en-US"/>
          </a:p>
        </p:txBody>
      </p:sp>
      <p:sp>
        <p:nvSpPr>
          <p:cNvPr id="4" name="Slide Number Placeholder 3"/>
          <p:cNvSpPr>
            <a:spLocks noGrp="1"/>
          </p:cNvSpPr>
          <p:nvPr>
            <p:ph type="sldNum" sz="quarter" idx="10"/>
          </p:nvPr>
        </p:nvSpPr>
        <p:spPr/>
        <p:txBody>
          <a:bodyPr/>
          <a:lstStyle/>
          <a:p>
            <a:fld id="{427DA99E-ECB3-1B41-B91B-4B5814D053B7}" type="slidenum">
              <a:rPr lang="uk-UA"/>
              <a:t>15</a:t>
            </a:fld>
            <a:endParaRPr lang="uk-UA"/>
          </a:p>
        </p:txBody>
      </p:sp>
    </p:spTree>
    <p:extLst>
      <p:ext uri="{BB962C8B-B14F-4D97-AF65-F5344CB8AC3E}">
        <p14:creationId xmlns:p14="http://schemas.microsoft.com/office/powerpoint/2010/main" val="639558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GHI is a registered non-profit association in Austria (ZVR: 453446383). In order to ensure our impartiality, a separate organization, </a:t>
            </a:r>
            <a:r>
              <a:rPr lang="en-US" sz="1200" b="1" kern="1200">
                <a:solidFill>
                  <a:schemeClr val="tx1"/>
                </a:solidFill>
                <a:effectLst/>
                <a:latin typeface="+mn-lt"/>
                <a:ea typeface="+mn-ea"/>
                <a:cs typeface="+mn-cs"/>
              </a:rPr>
              <a:t>GHI-Financials</a:t>
            </a:r>
            <a:r>
              <a:rPr lang="en-US" sz="1200" kern="1200">
                <a:solidFill>
                  <a:schemeClr val="tx1"/>
                </a:solidFill>
                <a:effectLst/>
                <a:latin typeface="+mn-lt"/>
                <a:ea typeface="+mn-ea"/>
                <a:cs typeface="+mn-cs"/>
              </a:rPr>
              <a:t>, has been established to raise funds from industry and governments for the sole support of GHI activities.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GHI-Financials is a non-profit foundation with a constitution established under Dutch law and a board of advisors unrelated to the management of GHI.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In 2012, both GHI and GHI-Financials were granted </a:t>
            </a:r>
            <a:r>
              <a:rPr lang="en-US" sz="1200" b="1" kern="1200">
                <a:solidFill>
                  <a:schemeClr val="tx1"/>
                </a:solidFill>
                <a:effectLst/>
                <a:latin typeface="+mn-lt"/>
                <a:ea typeface="+mn-ea"/>
                <a:cs typeface="+mn-cs"/>
              </a:rPr>
              <a:t>ANBI status </a:t>
            </a:r>
            <a:r>
              <a:rPr lang="en-US" sz="1200" kern="1200">
                <a:solidFill>
                  <a:schemeClr val="tx1"/>
                </a:solidFill>
                <a:effectLst/>
                <a:latin typeface="+mn-lt"/>
                <a:ea typeface="+mn-ea"/>
                <a:cs typeface="+mn-cs"/>
              </a:rPr>
              <a:t>in The Netherlands. The ANBI abbreviation stands for ‘Algemeen Nut Beoogende Instellingen,’ or Institutions Aimed at the Common Good. To receive this designation, at least 90% of an organization's efforts has to be focused on the general good. With the ANBI status, gifts from private donors to GHI-Financials can be deducted against income tax. </a:t>
            </a:r>
          </a:p>
          <a:p>
            <a:endParaRPr lang="en-US"/>
          </a:p>
        </p:txBody>
      </p:sp>
      <p:sp>
        <p:nvSpPr>
          <p:cNvPr id="4" name="Slide Number Placeholder 3"/>
          <p:cNvSpPr>
            <a:spLocks noGrp="1"/>
          </p:cNvSpPr>
          <p:nvPr>
            <p:ph type="sldNum" sz="quarter" idx="10"/>
          </p:nvPr>
        </p:nvSpPr>
        <p:spPr/>
        <p:txBody>
          <a:bodyPr/>
          <a:lstStyle/>
          <a:p>
            <a:fld id="{427DA99E-ECB3-1B41-B91B-4B5814D053B7}" type="slidenum">
              <a:rPr lang="uk-UA"/>
              <a:t>16</a:t>
            </a:fld>
            <a:endParaRPr lang="uk-UA"/>
          </a:p>
        </p:txBody>
      </p:sp>
    </p:spTree>
    <p:extLst>
      <p:ext uri="{BB962C8B-B14F-4D97-AF65-F5344CB8AC3E}">
        <p14:creationId xmlns:p14="http://schemas.microsoft.com/office/powerpoint/2010/main" val="1058173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When you join GHI, you join a global community of food scientists united in a shared vision that harmonized science-based food safety regulations and legislation will foster trade, fuel innovation and feed people around the world. GHI membership provides you with the resources and opportunities to connect and collaborate with your scientific colleagues through our working groups, conference activities and communications network. </a:t>
            </a:r>
          </a:p>
          <a:p>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Professional membership is free</a:t>
            </a:r>
            <a:r>
              <a:rPr lang="en-US" sz="1200" kern="1200">
                <a:solidFill>
                  <a:schemeClr val="tx1"/>
                </a:solidFill>
                <a:effectLst/>
                <a:latin typeface="+mn-lt"/>
                <a:ea typeface="+mn-ea"/>
                <a:cs typeface="+mn-cs"/>
              </a:rPr>
              <a:t> and open to qualified individual food scientists and food safety, nutrition, and legal experts</a:t>
            </a:r>
            <a:r>
              <a:rPr lang="en-GB" sz="1200" kern="1200">
                <a:solidFill>
                  <a:schemeClr val="tx1"/>
                </a:solidFill>
                <a:effectLst/>
                <a:latin typeface="+mn-lt"/>
                <a:ea typeface="+mn-ea"/>
                <a:cs typeface="+mn-cs"/>
              </a:rPr>
              <a:t>, without regard to their affiliation to industry, government, regulatory bodies, or academic/research institutions. Free membership enables you to contribute your scientific expertise and knowledge in an impartial, authoritative manner. </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427DA99E-ECB3-1B41-B91B-4B5814D053B7}" type="slidenum">
              <a:rPr lang="uk-UA"/>
              <a:t>17</a:t>
            </a:fld>
            <a:endParaRPr lang="uk-UA"/>
          </a:p>
        </p:txBody>
      </p:sp>
    </p:spTree>
    <p:extLst>
      <p:ext uri="{BB962C8B-B14F-4D97-AF65-F5344CB8AC3E}">
        <p14:creationId xmlns:p14="http://schemas.microsoft.com/office/powerpoint/2010/main" val="1058173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7DA99E-ECB3-1B41-B91B-4B5814D053B7}" type="slidenum">
              <a:rPr lang="uk-UA"/>
              <a:t>19</a:t>
            </a:fld>
            <a:endParaRPr lang="uk-UA"/>
          </a:p>
        </p:txBody>
      </p:sp>
    </p:spTree>
    <p:extLst>
      <p:ext uri="{BB962C8B-B14F-4D97-AF65-F5344CB8AC3E}">
        <p14:creationId xmlns:p14="http://schemas.microsoft.com/office/powerpoint/2010/main" val="105817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7DA99E-ECB3-1B41-B91B-4B5814D053B7}" type="slidenum">
              <a:rPr lang="uk-UA"/>
              <a:t>4</a:t>
            </a:fld>
            <a:endParaRPr lang="uk-UA"/>
          </a:p>
        </p:txBody>
      </p:sp>
    </p:spTree>
    <p:extLst>
      <p:ext uri="{BB962C8B-B14F-4D97-AF65-F5344CB8AC3E}">
        <p14:creationId xmlns:p14="http://schemas.microsoft.com/office/powerpoint/2010/main" val="1515027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sz="2800">
                <a:latin typeface="Times New Roman" charset="0"/>
                <a:ea typeface="ＭＳ Ｐゴシック" charset="0"/>
                <a:cs typeface="ＭＳ Ｐゴシック" charset="0"/>
              </a:rPr>
              <a:t>For governmental and public health agencies responsible for overseeing the safety of the international food supply, harmonization of food regulations will bring:</a:t>
            </a:r>
          </a:p>
          <a:p>
            <a:pPr eaLnBrk="1" hangingPunct="1">
              <a:lnSpc>
                <a:spcPct val="90000"/>
              </a:lnSpc>
            </a:pPr>
            <a:endParaRPr lang="en-US" sz="2800">
              <a:latin typeface="Times New Roman" charset="0"/>
              <a:ea typeface="ＭＳ Ｐゴシック" charset="0"/>
              <a:cs typeface="ＭＳ Ｐゴシック" charset="0"/>
            </a:endParaRPr>
          </a:p>
          <a:p>
            <a:pPr marL="457200" lvl="1" indent="0" eaLnBrk="1" hangingPunct="1">
              <a:lnSpc>
                <a:spcPct val="90000"/>
              </a:lnSpc>
              <a:buNone/>
            </a:pPr>
            <a:r>
              <a:rPr lang="en-US" sz="2400">
                <a:solidFill>
                  <a:srgbClr val="004080"/>
                </a:solidFill>
                <a:latin typeface="Times New Roman" charset="0"/>
                <a:ea typeface="ＭＳ Ｐゴシック" charset="0"/>
              </a:rPr>
              <a:t>1. Higher levels of confidence that risk-reduction strategies and food safety measures are effective</a:t>
            </a:r>
          </a:p>
          <a:p>
            <a:pPr marL="914400" lvl="1" indent="-457200" eaLnBrk="1" hangingPunct="1">
              <a:lnSpc>
                <a:spcPct val="90000"/>
              </a:lnSpc>
              <a:buAutoNum type="arabicPeriod"/>
            </a:pPr>
            <a:endParaRPr lang="en-US" sz="2400">
              <a:solidFill>
                <a:srgbClr val="004080"/>
              </a:solidFill>
              <a:latin typeface="Times New Roman" charset="0"/>
              <a:ea typeface="ＭＳ Ｐゴシック" charset="0"/>
            </a:endParaRPr>
          </a:p>
          <a:p>
            <a:pPr lvl="1" eaLnBrk="1" hangingPunct="1">
              <a:lnSpc>
                <a:spcPct val="90000"/>
              </a:lnSpc>
            </a:pPr>
            <a:r>
              <a:rPr lang="en-US" sz="2400">
                <a:solidFill>
                  <a:srgbClr val="004080"/>
                </a:solidFill>
                <a:latin typeface="Times New Roman" charset="0"/>
                <a:ea typeface="ＭＳ Ｐゴシック" charset="0"/>
              </a:rPr>
              <a:t>2. Assurance that decisions taken are based on science and not on political agendas that are in conflict with public health goals</a:t>
            </a:r>
          </a:p>
          <a:p>
            <a:pPr lvl="1" eaLnBrk="1" hangingPunct="1">
              <a:lnSpc>
                <a:spcPct val="90000"/>
              </a:lnSpc>
            </a:pPr>
            <a:endParaRPr lang="en-US" sz="2400">
              <a:solidFill>
                <a:srgbClr val="004080"/>
              </a:solidFill>
              <a:latin typeface="Times New Roman" charset="0"/>
              <a:ea typeface="ＭＳ Ｐゴシック" charset="0"/>
            </a:endParaRPr>
          </a:p>
          <a:p>
            <a:pPr lvl="1" eaLnBrk="1" hangingPunct="1">
              <a:lnSpc>
                <a:spcPct val="90000"/>
              </a:lnSpc>
            </a:pPr>
            <a:r>
              <a:rPr lang="en-US" sz="2400">
                <a:solidFill>
                  <a:srgbClr val="004080"/>
                </a:solidFill>
                <a:latin typeface="Times New Roman" charset="0"/>
                <a:ea typeface="ＭＳ Ｐゴシック" charset="0"/>
              </a:rPr>
              <a:t>3. The ability to allocate available resources where they have the highest impact on the most pressing foodborne disease, nutrition and food security challenges</a:t>
            </a:r>
            <a:endParaRPr lang="en-US" sz="2400">
              <a:latin typeface="Times" charset="0"/>
              <a:ea typeface="ＭＳ Ｐゴシック" charset="0"/>
            </a:endParaRPr>
          </a:p>
          <a:p>
            <a:endParaRPr lang="en-US"/>
          </a:p>
        </p:txBody>
      </p:sp>
      <p:sp>
        <p:nvSpPr>
          <p:cNvPr id="4" name="Slide Number Placeholder 3"/>
          <p:cNvSpPr>
            <a:spLocks noGrp="1"/>
          </p:cNvSpPr>
          <p:nvPr>
            <p:ph type="sldNum" sz="quarter" idx="10"/>
          </p:nvPr>
        </p:nvSpPr>
        <p:spPr/>
        <p:txBody>
          <a:bodyPr/>
          <a:lstStyle/>
          <a:p>
            <a:fld id="{427DA99E-ECB3-1B41-B91B-4B5814D053B7}" type="slidenum">
              <a:rPr lang="uk-UA"/>
              <a:t>5</a:t>
            </a:fld>
            <a:endParaRPr lang="uk-UA"/>
          </a:p>
        </p:txBody>
      </p:sp>
    </p:spTree>
    <p:extLst>
      <p:ext uri="{BB962C8B-B14F-4D97-AF65-F5344CB8AC3E}">
        <p14:creationId xmlns:p14="http://schemas.microsoft.com/office/powerpoint/2010/main" val="1515027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atin typeface="Times New Roman" charset="0"/>
                <a:ea typeface="MS Mincho" charset="0"/>
                <a:cs typeface="MS Mincho" charset="0"/>
              </a:rPr>
              <a:t>GHI anticipates that the elimination of regulatory and legislative differences between countries by providing information that promotes science-based policy-making will have a significant, positive impact on several fronts:</a:t>
            </a:r>
            <a:endParaRPr lang="en-US" b="1">
              <a:solidFill>
                <a:srgbClr val="004080"/>
              </a:solidFill>
              <a:latin typeface="Times New Roman" charset="0"/>
              <a:ea typeface="MS Mincho" charset="0"/>
              <a:cs typeface="MS Mincho" charset="0"/>
            </a:endParaRPr>
          </a:p>
          <a:p>
            <a:pPr lvl="1" eaLnBrk="1" hangingPunct="1"/>
            <a:endParaRPr lang="en-US" b="1">
              <a:solidFill>
                <a:srgbClr val="004080"/>
              </a:solidFill>
              <a:latin typeface="Times New Roman" charset="0"/>
              <a:ea typeface="MS Mincho" charset="0"/>
              <a:cs typeface="MS Mincho" charset="0"/>
            </a:endParaRPr>
          </a:p>
          <a:p>
            <a:pPr lvl="1" eaLnBrk="1" hangingPunct="1"/>
            <a:r>
              <a:rPr lang="en-US">
                <a:solidFill>
                  <a:srgbClr val="004080"/>
                </a:solidFill>
                <a:latin typeface="Symbol" charset="0"/>
                <a:ea typeface="MS Mincho" charset="0"/>
                <a:cs typeface="MS Mincho" charset="0"/>
                <a:sym typeface="Symbol" charset="0"/>
              </a:rPr>
              <a:t>	</a:t>
            </a:r>
            <a:r>
              <a:rPr lang="en-US" b="1">
                <a:solidFill>
                  <a:srgbClr val="004080"/>
                </a:solidFill>
                <a:latin typeface="Times New Roman" charset="0"/>
                <a:ea typeface="MS Mincho" charset="0"/>
                <a:cs typeface="MS Mincho" charset="0"/>
              </a:rPr>
              <a:t>Global harmonization of food laws will eliminate trade barriers that masquerade as food safety protections. </a:t>
            </a:r>
            <a:r>
              <a:rPr lang="en-US">
                <a:latin typeface="Times New Roman" charset="0"/>
                <a:ea typeface="MS Mincho" charset="0"/>
                <a:cs typeface="MS Mincho" charset="0"/>
              </a:rPr>
              <a:t>World market interdependence has increasingly exposed widely varying, and sometimes conflicting, national and international food safety laws, regulations and standards that create trade barriers </a:t>
            </a:r>
            <a:r>
              <a:rPr lang="en-US">
                <a:solidFill>
                  <a:srgbClr val="000000"/>
                </a:solidFill>
                <a:latin typeface="Times New Roman" charset="0"/>
                <a:ea typeface="MS Mincho" charset="0"/>
                <a:cs typeface="MS Mincho" charset="0"/>
              </a:rPr>
              <a:t>erected for political, not public health, reasons. </a:t>
            </a:r>
            <a:r>
              <a:rPr lang="en-US">
                <a:latin typeface="Times New Roman" charset="0"/>
                <a:ea typeface="MS Mincho" charset="0"/>
                <a:cs typeface="MS Mincho" charset="0"/>
              </a:rPr>
              <a:t>Differing food safety policies, requirements or rules based on insufficient or contradictory science not only reduce the effectiveness of public health protection measures but can greatly reduce the availability of food that is actually safe to consume.</a:t>
            </a:r>
          </a:p>
          <a:p>
            <a:endParaRPr lang="en-US"/>
          </a:p>
        </p:txBody>
      </p:sp>
      <p:sp>
        <p:nvSpPr>
          <p:cNvPr id="4" name="Slide Number Placeholder 3"/>
          <p:cNvSpPr>
            <a:spLocks noGrp="1"/>
          </p:cNvSpPr>
          <p:nvPr>
            <p:ph type="sldNum" sz="quarter" idx="10"/>
          </p:nvPr>
        </p:nvSpPr>
        <p:spPr/>
        <p:txBody>
          <a:bodyPr/>
          <a:lstStyle/>
          <a:p>
            <a:fld id="{427DA99E-ECB3-1B41-B91B-4B5814D053B7}" type="slidenum">
              <a:rPr lang="uk-UA"/>
              <a:t>6</a:t>
            </a:fld>
            <a:endParaRPr lang="uk-UA"/>
          </a:p>
        </p:txBody>
      </p:sp>
    </p:spTree>
    <p:extLst>
      <p:ext uri="{BB962C8B-B14F-4D97-AF65-F5344CB8AC3E}">
        <p14:creationId xmlns:p14="http://schemas.microsoft.com/office/powerpoint/2010/main" val="236083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a:latin typeface="Times New Roman" charset="0"/>
                <a:ea typeface="MS Mincho" charset="0"/>
                <a:cs typeface="MS Mincho" charset="0"/>
              </a:rPr>
              <a:t>GHI anticipates that the elimination of regulatory and legislative differences between countries by providing information that promotes science-based policy-making will have a significant, positive impact on several fronts:</a:t>
            </a:r>
            <a:endParaRPr lang="en-US" b="1">
              <a:solidFill>
                <a:srgbClr val="004080"/>
              </a:solidFill>
              <a:latin typeface="Times New Roman" charset="0"/>
              <a:ea typeface="MS Mincho" charset="0"/>
              <a:cs typeface="MS Mincho" charset="0"/>
            </a:endParaRPr>
          </a:p>
          <a:p>
            <a:pPr lvl="1" eaLnBrk="1" hangingPunct="1"/>
            <a:endParaRPr lang="en-US">
              <a:solidFill>
                <a:srgbClr val="004080"/>
              </a:solidFill>
              <a:latin typeface="Symbol" charset="0"/>
              <a:ea typeface="MS Mincho" charset="0"/>
              <a:cs typeface="MS Mincho" charset="0"/>
              <a:sym typeface="Symbol" charset="0"/>
            </a:endParaRPr>
          </a:p>
          <a:p>
            <a:pPr lvl="1" eaLnBrk="1" hangingPunct="1"/>
            <a:endParaRPr lang="en-US">
              <a:solidFill>
                <a:srgbClr val="004080"/>
              </a:solidFill>
              <a:latin typeface="Symbol" charset="0"/>
              <a:ea typeface="MS Mincho" charset="0"/>
              <a:cs typeface="MS Mincho" charset="0"/>
              <a:sym typeface="Symbol" charset="0"/>
            </a:endParaRPr>
          </a:p>
          <a:p>
            <a:pPr lvl="1" eaLnBrk="1" hangingPunct="1"/>
            <a:r>
              <a:rPr lang="en-US">
                <a:solidFill>
                  <a:srgbClr val="004080"/>
                </a:solidFill>
                <a:latin typeface="Symbol" charset="0"/>
                <a:ea typeface="MS Mincho" charset="0"/>
                <a:cs typeface="MS Mincho" charset="0"/>
                <a:sym typeface="Symbol" charset="0"/>
              </a:rPr>
              <a:t>	</a:t>
            </a:r>
            <a:r>
              <a:rPr lang="en-US" b="1">
                <a:solidFill>
                  <a:srgbClr val="004080"/>
                </a:solidFill>
                <a:latin typeface="Times New Roman" charset="0"/>
                <a:ea typeface="MS Mincho" charset="0"/>
                <a:cs typeface="MS Mincho" charset="0"/>
              </a:rPr>
              <a:t>Global harmonization of food laws will help reduce world hunger and foodborne disease. </a:t>
            </a:r>
            <a:r>
              <a:rPr lang="en-US">
                <a:solidFill>
                  <a:srgbClr val="000000"/>
                </a:solidFill>
                <a:latin typeface="Times New Roman" charset="0"/>
                <a:ea typeface="MS Mincho" charset="0"/>
                <a:cs typeface="MS Mincho" charset="0"/>
              </a:rPr>
              <a:t>According to recent FAO estimates, more than 1 billion people are victims of hunger, or one-sixth of humanity. Unfortunately, untold amounts of food are destroyed each day, barred from ports of entry based on unnecessary trade barriers. Harmonized international food regulations will help ensure that safe food is not destroyed for wrong reasons. </a:t>
            </a:r>
          </a:p>
          <a:p>
            <a:pPr lvl="1" eaLnBrk="1" hangingPunct="1"/>
            <a:endParaRPr lang="en-US" b="1">
              <a:solidFill>
                <a:srgbClr val="004080"/>
              </a:solidFill>
              <a:latin typeface="Times New Roman" charset="0"/>
              <a:ea typeface="MS Mincho" charset="0"/>
              <a:cs typeface="MS Mincho" charset="0"/>
            </a:endParaRPr>
          </a:p>
          <a:p>
            <a:pPr lvl="1" eaLnBrk="1" hangingPunct="1"/>
            <a:r>
              <a:rPr lang="en-US">
                <a:solidFill>
                  <a:srgbClr val="004080"/>
                </a:solidFill>
                <a:latin typeface="Symbol" charset="0"/>
                <a:ea typeface="MS Mincho" charset="0"/>
                <a:cs typeface="MS Mincho" charset="0"/>
                <a:sym typeface="Symbol" charset="0"/>
              </a:rPr>
              <a:t>	</a:t>
            </a:r>
            <a:r>
              <a:rPr lang="en-US" b="1">
                <a:solidFill>
                  <a:srgbClr val="004080"/>
                </a:solidFill>
                <a:latin typeface="Times New Roman" charset="0"/>
                <a:ea typeface="MS Mincho" charset="0"/>
                <a:cs typeface="MS Mincho" charset="0"/>
              </a:rPr>
              <a:t>Global harmonization of food laws will help reduce the potential for pandemic foodborne illness outbreaks.</a:t>
            </a:r>
            <a:r>
              <a:rPr lang="en-US">
                <a:latin typeface="Times New Roman" charset="0"/>
                <a:ea typeface="MS Mincho" charset="0"/>
                <a:cs typeface="MS Mincho" charset="0"/>
              </a:rPr>
              <a:t> Rapid globalization of food trade has increased the potential of adulterated food to negatively affect greater numbers of people worldwide, according to the WHO. As the international food supply chain becomes more interconnected, foodborne disease outbreaks that were once localized now have the potential to become massive in scope. Harmonized regulations will support the use of effective, scientifically sound food protection measures to better address this challenge.</a:t>
            </a:r>
            <a:endParaRPr lang="en-US" b="1">
              <a:solidFill>
                <a:srgbClr val="004080"/>
              </a:solidFill>
              <a:latin typeface="Times New Roman" charset="0"/>
              <a:ea typeface="MS Mincho" charset="0"/>
              <a:cs typeface="MS Mincho" charset="0"/>
            </a:endParaRPr>
          </a:p>
          <a:p>
            <a:endParaRPr lang="en-US"/>
          </a:p>
        </p:txBody>
      </p:sp>
      <p:sp>
        <p:nvSpPr>
          <p:cNvPr id="4" name="Slide Number Placeholder 3"/>
          <p:cNvSpPr>
            <a:spLocks noGrp="1"/>
          </p:cNvSpPr>
          <p:nvPr>
            <p:ph type="sldNum" sz="quarter" idx="10"/>
          </p:nvPr>
        </p:nvSpPr>
        <p:spPr/>
        <p:txBody>
          <a:bodyPr/>
          <a:lstStyle/>
          <a:p>
            <a:fld id="{427DA99E-ECB3-1B41-B91B-4B5814D053B7}" type="slidenum">
              <a:rPr lang="uk-UA"/>
              <a:t>7</a:t>
            </a:fld>
            <a:endParaRPr lang="uk-UA"/>
          </a:p>
        </p:txBody>
      </p:sp>
    </p:spTree>
    <p:extLst>
      <p:ext uri="{BB962C8B-B14F-4D97-AF65-F5344CB8AC3E}">
        <p14:creationId xmlns:p14="http://schemas.microsoft.com/office/powerpoint/2010/main" val="3362764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Times" charset="0"/>
                <a:ea typeface="ＭＳ Ｐゴシック" charset="0"/>
                <a:cs typeface="ＭＳ Ｐゴシック" charset="0"/>
              </a:rPr>
              <a:t>: </a:t>
            </a:r>
            <a:r>
              <a:rPr lang="en-US">
                <a:latin typeface="Times New Roman" charset="0"/>
                <a:ea typeface="MS Mincho" charset="0"/>
                <a:cs typeface="MS Mincho" charset="0"/>
              </a:rPr>
              <a:t>GHI anticipates that the elimination of regulatory and legislative differences between countries by providing information that promotes science-based policy-making will have a significant, positive impact on several fronts:</a:t>
            </a:r>
            <a:endParaRPr lang="en-US" b="1">
              <a:solidFill>
                <a:srgbClr val="004080"/>
              </a:solidFill>
              <a:latin typeface="Times New Roman" charset="0"/>
              <a:ea typeface="MS Mincho" charset="0"/>
              <a:cs typeface="MS Mincho" charset="0"/>
            </a:endParaRPr>
          </a:p>
          <a:p>
            <a:endParaRPr lang="en-US"/>
          </a:p>
          <a:p>
            <a:pPr marL="0" marR="0" indent="0" algn="l" defTabSz="457200" rtl="0" eaLnBrk="1" fontAlgn="auto" latinLnBrk="0" hangingPunct="1">
              <a:lnSpc>
                <a:spcPct val="100000"/>
              </a:lnSpc>
              <a:spcBef>
                <a:spcPts val="0"/>
              </a:spcBef>
              <a:spcAft>
                <a:spcPts val="0"/>
              </a:spcAft>
              <a:buClrTx/>
              <a:buSzTx/>
              <a:buFontTx/>
              <a:buNone/>
              <a:tabLst/>
              <a:defRPr/>
            </a:pPr>
            <a:r>
              <a:rPr lang="en-US">
                <a:solidFill>
                  <a:srgbClr val="004080"/>
                </a:solidFill>
                <a:latin typeface="Symbol" charset="0"/>
                <a:ea typeface="ＭＳ Ｐゴシック" charset="0"/>
                <a:cs typeface="Times" charset="0"/>
                <a:sym typeface="Symbol" charset="0"/>
              </a:rPr>
              <a:t>	</a:t>
            </a:r>
            <a:r>
              <a:rPr lang="en-US" b="1">
                <a:solidFill>
                  <a:srgbClr val="004080"/>
                </a:solidFill>
                <a:latin typeface="Times New Roman" charset="0"/>
                <a:ea typeface="MS Mincho" charset="0"/>
                <a:cs typeface="MS Mincho" charset="0"/>
              </a:rPr>
              <a:t>Global harmonization of food laws will boost technological innovation. </a:t>
            </a:r>
            <a:r>
              <a:rPr lang="en-US">
                <a:latin typeface="Times New Roman" charset="0"/>
                <a:ea typeface="MS Mincho" charset="0"/>
                <a:cs typeface="MS Mincho" charset="0"/>
              </a:rPr>
              <a:t>National differences in food safety laws and rules can create an uncertain global regulatory environment that reduces investment in and adoption of new technologies designed to improve food safety and quality for consumers. Harmonization will make it more attractive for the private sector to invest in food safety and R&amp;D, consequently strengthening the competitiveness of each nation's food industry and of the industries supplying the food sector. Harmonizing global regulations will aid in the uptake and application of new technologies to ensure the safety and quality of the food supply for consumers worldwide.</a:t>
            </a:r>
          </a:p>
          <a:p>
            <a:endParaRPr lang="en-US"/>
          </a:p>
          <a:p>
            <a:endParaRPr lang="en-US"/>
          </a:p>
        </p:txBody>
      </p:sp>
      <p:sp>
        <p:nvSpPr>
          <p:cNvPr id="4" name="Slide Number Placeholder 3"/>
          <p:cNvSpPr>
            <a:spLocks noGrp="1"/>
          </p:cNvSpPr>
          <p:nvPr>
            <p:ph type="sldNum" sz="quarter" idx="10"/>
          </p:nvPr>
        </p:nvSpPr>
        <p:spPr/>
        <p:txBody>
          <a:bodyPr/>
          <a:lstStyle/>
          <a:p>
            <a:fld id="{427DA99E-ECB3-1B41-B91B-4B5814D053B7}" type="slidenum">
              <a:rPr lang="uk-UA"/>
              <a:t>8</a:t>
            </a:fld>
            <a:endParaRPr lang="uk-UA"/>
          </a:p>
        </p:txBody>
      </p:sp>
    </p:spTree>
    <p:extLst>
      <p:ext uri="{BB962C8B-B14F-4D97-AF65-F5344CB8AC3E}">
        <p14:creationId xmlns:p14="http://schemas.microsoft.com/office/powerpoint/2010/main" val="4268918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atin typeface="Times" charset="0"/>
                <a:ea typeface="ＭＳ Ｐゴシック" charset="0"/>
                <a:cs typeface="ＭＳ Ｐゴシック" charset="0"/>
              </a:rPr>
              <a:t>GHI develops and manages its consensus-building activities according to the organizational structure shown here. </a:t>
            </a:r>
          </a:p>
          <a:p>
            <a:pPr eaLnBrk="1" hangingPunct="1"/>
            <a:endParaRPr lang="en-US">
              <a:latin typeface="Times" charset="0"/>
              <a:ea typeface="ＭＳ Ｐゴシック" charset="0"/>
              <a:cs typeface="ＭＳ Ｐゴシック" charset="0"/>
            </a:endParaRPr>
          </a:p>
          <a:p>
            <a:pPr eaLnBrk="1" hangingPunct="1"/>
            <a:r>
              <a:rPr lang="en-US">
                <a:latin typeface="Times" charset="0"/>
                <a:ea typeface="ＭＳ Ｐゴシック" charset="0"/>
                <a:cs typeface="ＭＳ Ｐゴシック" charset="0"/>
              </a:rPr>
              <a:t>All positions are staffed by volunteers.</a:t>
            </a:r>
          </a:p>
          <a:p>
            <a:pPr eaLnBrk="1" hangingPunct="1"/>
            <a:endParaRPr lang="en-US">
              <a:latin typeface="Times" charset="0"/>
              <a:ea typeface="ＭＳ Ｐゴシック" charset="0"/>
              <a:cs typeface="ＭＳ Ｐゴシック" charset="0"/>
            </a:endParaRPr>
          </a:p>
          <a:p>
            <a:pPr eaLnBrk="1" hangingPunct="1"/>
            <a:r>
              <a:rPr lang="en-US">
                <a:latin typeface="Times" charset="0"/>
                <a:ea typeface="ＭＳ Ｐゴシック" charset="0"/>
                <a:cs typeface="ＭＳ Ｐゴシック" charset="0"/>
              </a:rPr>
              <a:t>While oversight is provided by the GHI Board, issues are identified and prioritized by the general membership at workshops held at various locations throughout the world. Experts approve consensus statements to ensure impartiality prior to release. </a:t>
            </a:r>
          </a:p>
          <a:p>
            <a:endParaRPr lang="en-US"/>
          </a:p>
        </p:txBody>
      </p:sp>
      <p:sp>
        <p:nvSpPr>
          <p:cNvPr id="4" name="Slide Number Placeholder 3"/>
          <p:cNvSpPr>
            <a:spLocks noGrp="1"/>
          </p:cNvSpPr>
          <p:nvPr>
            <p:ph type="sldNum" sz="quarter" idx="10"/>
          </p:nvPr>
        </p:nvSpPr>
        <p:spPr/>
        <p:txBody>
          <a:bodyPr/>
          <a:lstStyle/>
          <a:p>
            <a:fld id="{427DA99E-ECB3-1B41-B91B-4B5814D053B7}" type="slidenum">
              <a:rPr lang="uk-UA"/>
              <a:t>9</a:t>
            </a:fld>
            <a:endParaRPr lang="uk-UA"/>
          </a:p>
        </p:txBody>
      </p:sp>
    </p:spTree>
    <p:extLst>
      <p:ext uri="{BB962C8B-B14F-4D97-AF65-F5344CB8AC3E}">
        <p14:creationId xmlns:p14="http://schemas.microsoft.com/office/powerpoint/2010/main" val="1058173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GHI Working Groups (WGs) provide a platform for GHI member scientists and experts to engage with colleagues to collaborate, build consensus and take collective action within topical areas relevant to our mission.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Members of the GHI WGs — scientists and experts from industry, government and academia with expertise in food safety, nutrition, regulation and trade — work together to come to agreement on the scientific principles that support informed and objective global regulatory and legislative decision-making.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Working Groups look at each focus area from all sides, examining the scientific and legal issues piece-by-piece and side-by-side to complete the global harmonization puzzle.  </a:t>
            </a:r>
          </a:p>
          <a:p>
            <a:endParaRPr lang="en-US"/>
          </a:p>
        </p:txBody>
      </p:sp>
      <p:sp>
        <p:nvSpPr>
          <p:cNvPr id="4" name="Slide Number Placeholder 3"/>
          <p:cNvSpPr>
            <a:spLocks noGrp="1"/>
          </p:cNvSpPr>
          <p:nvPr>
            <p:ph type="sldNum" sz="quarter" idx="10"/>
          </p:nvPr>
        </p:nvSpPr>
        <p:spPr/>
        <p:txBody>
          <a:bodyPr/>
          <a:lstStyle/>
          <a:p>
            <a:fld id="{427DA99E-ECB3-1B41-B91B-4B5814D053B7}" type="slidenum">
              <a:rPr lang="uk-UA"/>
              <a:t>10</a:t>
            </a:fld>
            <a:endParaRPr lang="uk-UA"/>
          </a:p>
        </p:txBody>
      </p:sp>
    </p:spTree>
    <p:extLst>
      <p:ext uri="{BB962C8B-B14F-4D97-AF65-F5344CB8AC3E}">
        <p14:creationId xmlns:p14="http://schemas.microsoft.com/office/powerpoint/2010/main" val="1058173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a:solidFill>
                <a:schemeClr val="tx1"/>
              </a:solidFill>
              <a:effectLst/>
              <a:latin typeface="+mn-lt"/>
              <a:ea typeface="+mn-ea"/>
              <a:cs typeface="+mn-cs"/>
            </a:endParaRPr>
          </a:p>
          <a:p>
            <a:r>
              <a:rPr lang="en-US" sz="1200" kern="1200">
                <a:solidFill>
                  <a:schemeClr val="tx1"/>
                </a:solidFill>
                <a:effectLst/>
                <a:latin typeface="+mn-lt"/>
                <a:ea typeface="+mn-ea"/>
                <a:cs typeface="+mn-cs"/>
              </a:rPr>
              <a:t>Each WG collects and evaluates available scientific evidence in the area of interest, and assesses the existing laws and regulations (or lack thereof) and the potential for harmonization of global laws and regulations consistent with the scientific findings.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goal of each GHI Working Group is to develop a white paper or consensus statement that promotes globally harmonized, science-based food regulations in a specific focus area.  </a:t>
            </a:r>
          </a:p>
          <a:p>
            <a:r>
              <a:rPr lang="en-US" sz="1200" kern="1200">
                <a:solidFill>
                  <a:schemeClr val="tx1"/>
                </a:solidFill>
                <a:effectLst/>
                <a:latin typeface="+mn-lt"/>
                <a:ea typeface="+mn-ea"/>
                <a:cs typeface="+mn-cs"/>
              </a:rPr>
              <a:t>Each Working Group’s findings undergo a rigorous and international subject matter expert review.</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Once finalized, GHI issues official consensus statements via white papers or similar deliverables for global distribution to public health authorities, regulatory agencies, legislative and policymaking bodies.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GHI also communicates the WG findings to the public, press and policymakers through</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its communications channels, including social media, web blog, digital email and e-newsletter, articles, and conference presentations. GHI ShareSheets</a:t>
            </a:r>
            <a:r>
              <a:rPr lang="en-US" sz="1200" kern="1200" baseline="0">
                <a:solidFill>
                  <a:schemeClr val="tx1"/>
                </a:solidFill>
                <a:effectLst/>
                <a:latin typeface="+mn-lt"/>
                <a:ea typeface="+mn-ea"/>
                <a:cs typeface="+mn-cs"/>
              </a:rPr>
              <a:t> are easy-to-read one- or two-page briefs that highlight scinetific principles, global harmonization issues, and working group findings.</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427DA99E-ECB3-1B41-B91B-4B5814D053B7}" type="slidenum">
              <a:rPr lang="uk-UA"/>
              <a:t>11</a:t>
            </a:fld>
            <a:endParaRPr lang="uk-UA"/>
          </a:p>
        </p:txBody>
      </p:sp>
    </p:spTree>
    <p:extLst>
      <p:ext uri="{BB962C8B-B14F-4D97-AF65-F5344CB8AC3E}">
        <p14:creationId xmlns:p14="http://schemas.microsoft.com/office/powerpoint/2010/main" val="3658650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lvl1pPr>
              <a:defRPr/>
            </a:lvl1pPr>
          </a:lstStyle>
          <a:p>
            <a:fld id="{DDDC00C7-4939-9648-8DAC-C43AD1865C4B}" type="datetimeFigureOut">
              <a:rPr lang="da-DK"/>
              <a:pPr/>
              <a:t>4/20/16</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fld id="{C3257963-E6F9-3C42-851B-FD6086FDB9D8}" type="slidenum">
              <a:rPr lang="da-DK"/>
              <a:pPr/>
              <a:t>‹#›</a:t>
            </a:fld>
            <a:endParaRPr lang="da-DK"/>
          </a:p>
        </p:txBody>
      </p:sp>
    </p:spTree>
    <p:extLst>
      <p:ext uri="{BB962C8B-B14F-4D97-AF65-F5344CB8AC3E}">
        <p14:creationId xmlns:p14="http://schemas.microsoft.com/office/powerpoint/2010/main" val="2169328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9605558D-B657-9A47-B974-3B2C674E2F67}" type="datetimeFigureOut">
              <a:rPr lang="da-DK"/>
              <a:pPr/>
              <a:t>4/20/16</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fld id="{C31D8AD1-D3B1-E34B-9D51-FA200CD20859}" type="slidenum">
              <a:rPr lang="da-DK"/>
              <a:pPr/>
              <a:t>‹#›</a:t>
            </a:fld>
            <a:endParaRPr lang="da-DK"/>
          </a:p>
        </p:txBody>
      </p:sp>
    </p:spTree>
    <p:extLst>
      <p:ext uri="{BB962C8B-B14F-4D97-AF65-F5344CB8AC3E}">
        <p14:creationId xmlns:p14="http://schemas.microsoft.com/office/powerpoint/2010/main" val="595394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27796DA5-2E7D-2B4D-89FD-0183909D64B7}" type="datetimeFigureOut">
              <a:rPr lang="da-DK"/>
              <a:pPr/>
              <a:t>4/20/16</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fld id="{FF5E2F6F-387E-524E-A414-176CEC011095}" type="slidenum">
              <a:rPr lang="da-DK"/>
              <a:pPr/>
              <a:t>‹#›</a:t>
            </a:fld>
            <a:endParaRPr lang="da-DK"/>
          </a:p>
        </p:txBody>
      </p:sp>
    </p:spTree>
    <p:extLst>
      <p:ext uri="{BB962C8B-B14F-4D97-AF65-F5344CB8AC3E}">
        <p14:creationId xmlns:p14="http://schemas.microsoft.com/office/powerpoint/2010/main" val="2834581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34446E1-6F25-B14B-837E-67227DB23B46}" type="datetimeFigureOut">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59639-939C-D24C-AFA9-AFF65C546EC8}" type="slidenum">
              <a:t>‹#›</a:t>
            </a:fld>
            <a:endParaRPr lang="en-US"/>
          </a:p>
        </p:txBody>
      </p:sp>
    </p:spTree>
    <p:extLst>
      <p:ext uri="{BB962C8B-B14F-4D97-AF65-F5344CB8AC3E}">
        <p14:creationId xmlns:p14="http://schemas.microsoft.com/office/powerpoint/2010/main" val="536031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4446E1-6F25-B14B-837E-67227DB23B46}" type="datetimeFigureOut">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59639-939C-D24C-AFA9-AFF65C546EC8}" type="slidenum">
              <a:t>‹#›</a:t>
            </a:fld>
            <a:endParaRPr lang="en-US"/>
          </a:p>
        </p:txBody>
      </p:sp>
    </p:spTree>
    <p:extLst>
      <p:ext uri="{BB962C8B-B14F-4D97-AF65-F5344CB8AC3E}">
        <p14:creationId xmlns:p14="http://schemas.microsoft.com/office/powerpoint/2010/main" val="772049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4446E1-6F25-B14B-837E-67227DB23B46}" type="datetimeFigureOut">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59639-939C-D24C-AFA9-AFF65C546EC8}" type="slidenum">
              <a:t>‹#›</a:t>
            </a:fld>
            <a:endParaRPr lang="en-US"/>
          </a:p>
        </p:txBody>
      </p:sp>
    </p:spTree>
    <p:extLst>
      <p:ext uri="{BB962C8B-B14F-4D97-AF65-F5344CB8AC3E}">
        <p14:creationId xmlns:p14="http://schemas.microsoft.com/office/powerpoint/2010/main" val="2069736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4446E1-6F25-B14B-837E-67227DB23B46}" type="datetimeFigureOut">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B59639-939C-D24C-AFA9-AFF65C546EC8}" type="slidenum">
              <a:t>‹#›</a:t>
            </a:fld>
            <a:endParaRPr lang="en-US"/>
          </a:p>
        </p:txBody>
      </p:sp>
    </p:spTree>
    <p:extLst>
      <p:ext uri="{BB962C8B-B14F-4D97-AF65-F5344CB8AC3E}">
        <p14:creationId xmlns:p14="http://schemas.microsoft.com/office/powerpoint/2010/main" val="2336374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4446E1-6F25-B14B-837E-67227DB23B46}" type="datetimeFigureOut">
              <a:t>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B59639-939C-D24C-AFA9-AFF65C546EC8}" type="slidenum">
              <a:t>‹#›</a:t>
            </a:fld>
            <a:endParaRPr lang="en-US"/>
          </a:p>
        </p:txBody>
      </p:sp>
    </p:spTree>
    <p:extLst>
      <p:ext uri="{BB962C8B-B14F-4D97-AF65-F5344CB8AC3E}">
        <p14:creationId xmlns:p14="http://schemas.microsoft.com/office/powerpoint/2010/main" val="2820207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4446E1-6F25-B14B-837E-67227DB23B46}" type="datetimeFigureOut">
              <a:t>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B59639-939C-D24C-AFA9-AFF65C546EC8}" type="slidenum">
              <a:t>‹#›</a:t>
            </a:fld>
            <a:endParaRPr lang="en-US"/>
          </a:p>
        </p:txBody>
      </p:sp>
    </p:spTree>
    <p:extLst>
      <p:ext uri="{BB962C8B-B14F-4D97-AF65-F5344CB8AC3E}">
        <p14:creationId xmlns:p14="http://schemas.microsoft.com/office/powerpoint/2010/main" val="1635949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4446E1-6F25-B14B-837E-67227DB23B46}" type="datetimeFigureOut">
              <a:t>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B59639-939C-D24C-AFA9-AFF65C546EC8}" type="slidenum">
              <a:t>‹#›</a:t>
            </a:fld>
            <a:endParaRPr lang="en-US"/>
          </a:p>
        </p:txBody>
      </p:sp>
    </p:spTree>
    <p:extLst>
      <p:ext uri="{BB962C8B-B14F-4D97-AF65-F5344CB8AC3E}">
        <p14:creationId xmlns:p14="http://schemas.microsoft.com/office/powerpoint/2010/main" val="898260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4446E1-6F25-B14B-837E-67227DB23B46}" type="datetimeFigureOut">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B59639-939C-D24C-AFA9-AFF65C546EC8}" type="slidenum">
              <a:t>‹#›</a:t>
            </a:fld>
            <a:endParaRPr lang="en-US"/>
          </a:p>
        </p:txBody>
      </p:sp>
    </p:spTree>
    <p:extLst>
      <p:ext uri="{BB962C8B-B14F-4D97-AF65-F5344CB8AC3E}">
        <p14:creationId xmlns:p14="http://schemas.microsoft.com/office/powerpoint/2010/main" val="3344953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507957BB-3F21-D94A-A624-91F8B25B3BFC}" type="datetimeFigureOut">
              <a:rPr lang="da-DK"/>
              <a:pPr/>
              <a:t>4/20/16</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fld id="{2A703B9A-5639-DD43-9AAC-160042337E13}" type="slidenum">
              <a:rPr lang="da-DK"/>
              <a:pPr/>
              <a:t>‹#›</a:t>
            </a:fld>
            <a:endParaRPr lang="da-DK"/>
          </a:p>
        </p:txBody>
      </p:sp>
    </p:spTree>
    <p:extLst>
      <p:ext uri="{BB962C8B-B14F-4D97-AF65-F5344CB8AC3E}">
        <p14:creationId xmlns:p14="http://schemas.microsoft.com/office/powerpoint/2010/main" val="30933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4446E1-6F25-B14B-837E-67227DB23B46}" type="datetimeFigureOut">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B59639-939C-D24C-AFA9-AFF65C546EC8}" type="slidenum">
              <a:t>‹#›</a:t>
            </a:fld>
            <a:endParaRPr lang="en-US"/>
          </a:p>
        </p:txBody>
      </p:sp>
    </p:spTree>
    <p:extLst>
      <p:ext uri="{BB962C8B-B14F-4D97-AF65-F5344CB8AC3E}">
        <p14:creationId xmlns:p14="http://schemas.microsoft.com/office/powerpoint/2010/main" val="3785688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4446E1-6F25-B14B-837E-67227DB23B46}" type="datetimeFigureOut">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59639-939C-D24C-AFA9-AFF65C546EC8}" type="slidenum">
              <a:t>‹#›</a:t>
            </a:fld>
            <a:endParaRPr lang="en-US"/>
          </a:p>
        </p:txBody>
      </p:sp>
    </p:spTree>
    <p:extLst>
      <p:ext uri="{BB962C8B-B14F-4D97-AF65-F5344CB8AC3E}">
        <p14:creationId xmlns:p14="http://schemas.microsoft.com/office/powerpoint/2010/main" val="136795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4446E1-6F25-B14B-837E-67227DB23B46}" type="datetimeFigureOut">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59639-939C-D24C-AFA9-AFF65C546EC8}" type="slidenum">
              <a:t>‹#›</a:t>
            </a:fld>
            <a:endParaRPr lang="en-US"/>
          </a:p>
        </p:txBody>
      </p:sp>
    </p:spTree>
    <p:extLst>
      <p:ext uri="{BB962C8B-B14F-4D97-AF65-F5344CB8AC3E}">
        <p14:creationId xmlns:p14="http://schemas.microsoft.com/office/powerpoint/2010/main" val="737300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4446E1-6F25-B14B-837E-67227DB23B46}" type="datetimeFigureOut">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4446E1-6F25-B14B-837E-67227DB23B46}" type="datetimeFigureOut">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59639-939C-D24C-AFA9-AFF65C546EC8}" type="slidenum">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4446E1-6F25-B14B-837E-67227DB23B46}" type="datetimeFigureOut">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59639-939C-D24C-AFA9-AFF65C546EC8}" type="slidenum">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4446E1-6F25-B14B-837E-67227DB23B46}" type="datetimeFigureOut">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B59639-939C-D24C-AFA9-AFF65C546EC8}" type="slidenum">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4446E1-6F25-B14B-837E-67227DB23B46}" type="datetimeFigureOut">
              <a:t>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B59639-939C-D24C-AFA9-AFF65C546EC8}" type="slidenum">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4446E1-6F25-B14B-837E-67227DB23B46}" type="datetimeFigureOut">
              <a:t>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B59639-939C-D24C-AFA9-AFF65C546EC8}" type="slidenum">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4446E1-6F25-B14B-837E-67227DB23B46}" type="datetimeFigureOut">
              <a:t>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B59639-939C-D24C-AFA9-AFF65C546EC8}" type="slidenum">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lvl1pPr>
              <a:defRPr/>
            </a:lvl1pPr>
          </a:lstStyle>
          <a:p>
            <a:fld id="{4B5FE96C-8442-8846-81D6-E5FEFCA995BF}" type="datetimeFigureOut">
              <a:rPr lang="da-DK"/>
              <a:pPr/>
              <a:t>4/20/16</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fld id="{FDD1DEA7-DA19-7D43-B5A3-60801FB9602E}" type="slidenum">
              <a:rPr lang="da-DK"/>
              <a:pPr/>
              <a:t>‹#›</a:t>
            </a:fld>
            <a:endParaRPr lang="da-DK"/>
          </a:p>
        </p:txBody>
      </p:sp>
    </p:spTree>
    <p:extLst>
      <p:ext uri="{BB962C8B-B14F-4D97-AF65-F5344CB8AC3E}">
        <p14:creationId xmlns:p14="http://schemas.microsoft.com/office/powerpoint/2010/main" val="28377817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4446E1-6F25-B14B-837E-67227DB23B46}" type="datetimeFigureOut">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B59639-939C-D24C-AFA9-AFF65C546EC8}" type="slidenum">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34446E1-6F25-B14B-837E-67227DB23B46}" type="datetimeFigureOut">
              <a:t>4/20/16</a:t>
            </a:fld>
            <a:endParaRPr lang="en-US"/>
          </a:p>
        </p:txBody>
      </p:sp>
      <p:sp>
        <p:nvSpPr>
          <p:cNvPr id="9" name="Slide Number Placeholder 8"/>
          <p:cNvSpPr>
            <a:spLocks noGrp="1"/>
          </p:cNvSpPr>
          <p:nvPr>
            <p:ph type="sldNum" sz="quarter" idx="11"/>
          </p:nvPr>
        </p:nvSpPr>
        <p:spPr/>
        <p:txBody>
          <a:bodyPr/>
          <a:lstStyle/>
          <a:p>
            <a:fld id="{A7B59639-939C-D24C-AFA9-AFF65C546EC8}" type="slidenum">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4446E1-6F25-B14B-837E-67227DB23B46}" type="datetimeFigureOut">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59639-939C-D24C-AFA9-AFF65C546EC8}" type="slidenum">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4446E1-6F25-B14B-837E-67227DB23B46}" type="datetimeFigureOut">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59639-939C-D24C-AFA9-AFF65C546EC8}" type="slidenum">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3"/>
          <p:cNvSpPr>
            <a:spLocks noGrp="1"/>
          </p:cNvSpPr>
          <p:nvPr>
            <p:ph type="dt" sz="half" idx="10"/>
          </p:nvPr>
        </p:nvSpPr>
        <p:spPr/>
        <p:txBody>
          <a:bodyPr/>
          <a:lstStyle>
            <a:lvl1pPr>
              <a:defRPr/>
            </a:lvl1pPr>
          </a:lstStyle>
          <a:p>
            <a:fld id="{DCA09F0D-3D64-CC4F-8053-0FA28CCAC9FB}" type="datetimeFigureOut">
              <a:rPr lang="da-DK"/>
              <a:pPr/>
              <a:t>4/20/16</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da-DK"/>
          </a:p>
        </p:txBody>
      </p:sp>
      <p:sp>
        <p:nvSpPr>
          <p:cNvPr id="7" name="Pladsholder til diasnummer 5"/>
          <p:cNvSpPr>
            <a:spLocks noGrp="1"/>
          </p:cNvSpPr>
          <p:nvPr>
            <p:ph type="sldNum" sz="quarter" idx="12"/>
          </p:nvPr>
        </p:nvSpPr>
        <p:spPr/>
        <p:txBody>
          <a:bodyPr/>
          <a:lstStyle>
            <a:lvl1pPr>
              <a:defRPr/>
            </a:lvl1pPr>
          </a:lstStyle>
          <a:p>
            <a:fld id="{9FEF41D2-E6FF-C040-8594-D8BBE4F6EF2F}" type="slidenum">
              <a:rPr lang="da-DK"/>
              <a:pPr/>
              <a:t>‹#›</a:t>
            </a:fld>
            <a:endParaRPr lang="da-DK"/>
          </a:p>
        </p:txBody>
      </p:sp>
    </p:spTree>
    <p:extLst>
      <p:ext uri="{BB962C8B-B14F-4D97-AF65-F5344CB8AC3E}">
        <p14:creationId xmlns:p14="http://schemas.microsoft.com/office/powerpoint/2010/main" val="422110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3"/>
          <p:cNvSpPr>
            <a:spLocks noGrp="1"/>
          </p:cNvSpPr>
          <p:nvPr>
            <p:ph type="dt" sz="half" idx="10"/>
          </p:nvPr>
        </p:nvSpPr>
        <p:spPr/>
        <p:txBody>
          <a:bodyPr/>
          <a:lstStyle>
            <a:lvl1pPr>
              <a:defRPr/>
            </a:lvl1pPr>
          </a:lstStyle>
          <a:p>
            <a:fld id="{6A768669-1FA5-0A4C-8485-74CCFE39402E}" type="datetimeFigureOut">
              <a:rPr lang="da-DK"/>
              <a:pPr/>
              <a:t>4/20/16</a:t>
            </a:fld>
            <a:endParaRPr lang="da-DK"/>
          </a:p>
        </p:txBody>
      </p:sp>
      <p:sp>
        <p:nvSpPr>
          <p:cNvPr id="8" name="Pladsholder til sidefod 4"/>
          <p:cNvSpPr>
            <a:spLocks noGrp="1"/>
          </p:cNvSpPr>
          <p:nvPr>
            <p:ph type="ftr" sz="quarter" idx="11"/>
          </p:nvPr>
        </p:nvSpPr>
        <p:spPr/>
        <p:txBody>
          <a:bodyPr/>
          <a:lstStyle>
            <a:lvl1pPr>
              <a:defRPr/>
            </a:lvl1pPr>
          </a:lstStyle>
          <a:p>
            <a:pPr>
              <a:defRPr/>
            </a:pPr>
            <a:endParaRPr lang="da-DK"/>
          </a:p>
        </p:txBody>
      </p:sp>
      <p:sp>
        <p:nvSpPr>
          <p:cNvPr id="9" name="Pladsholder til diasnummer 5"/>
          <p:cNvSpPr>
            <a:spLocks noGrp="1"/>
          </p:cNvSpPr>
          <p:nvPr>
            <p:ph type="sldNum" sz="quarter" idx="12"/>
          </p:nvPr>
        </p:nvSpPr>
        <p:spPr/>
        <p:txBody>
          <a:bodyPr/>
          <a:lstStyle>
            <a:lvl1pPr>
              <a:defRPr/>
            </a:lvl1pPr>
          </a:lstStyle>
          <a:p>
            <a:fld id="{596DE613-E3D7-DD4F-993C-67EFE44DD545}" type="slidenum">
              <a:rPr lang="da-DK"/>
              <a:pPr/>
              <a:t>‹#›</a:t>
            </a:fld>
            <a:endParaRPr lang="da-DK"/>
          </a:p>
        </p:txBody>
      </p:sp>
    </p:spTree>
    <p:extLst>
      <p:ext uri="{BB962C8B-B14F-4D97-AF65-F5344CB8AC3E}">
        <p14:creationId xmlns:p14="http://schemas.microsoft.com/office/powerpoint/2010/main" val="153847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3"/>
          <p:cNvSpPr>
            <a:spLocks noGrp="1"/>
          </p:cNvSpPr>
          <p:nvPr>
            <p:ph type="dt" sz="half" idx="10"/>
          </p:nvPr>
        </p:nvSpPr>
        <p:spPr/>
        <p:txBody>
          <a:bodyPr/>
          <a:lstStyle>
            <a:lvl1pPr>
              <a:defRPr/>
            </a:lvl1pPr>
          </a:lstStyle>
          <a:p>
            <a:fld id="{379FFC63-634E-1942-9D5D-C941421569EC}" type="datetimeFigureOut">
              <a:rPr lang="da-DK"/>
              <a:pPr/>
              <a:t>4/20/16</a:t>
            </a:fld>
            <a:endParaRPr lang="da-DK"/>
          </a:p>
        </p:txBody>
      </p:sp>
      <p:sp>
        <p:nvSpPr>
          <p:cNvPr id="4" name="Pladsholder til sidefod 4"/>
          <p:cNvSpPr>
            <a:spLocks noGrp="1"/>
          </p:cNvSpPr>
          <p:nvPr>
            <p:ph type="ftr" sz="quarter" idx="11"/>
          </p:nvPr>
        </p:nvSpPr>
        <p:spPr/>
        <p:txBody>
          <a:bodyPr/>
          <a:lstStyle>
            <a:lvl1pPr>
              <a:defRPr/>
            </a:lvl1pPr>
          </a:lstStyle>
          <a:p>
            <a:pPr>
              <a:defRPr/>
            </a:pPr>
            <a:endParaRPr lang="da-DK"/>
          </a:p>
        </p:txBody>
      </p:sp>
      <p:sp>
        <p:nvSpPr>
          <p:cNvPr id="5" name="Pladsholder til diasnummer 5"/>
          <p:cNvSpPr>
            <a:spLocks noGrp="1"/>
          </p:cNvSpPr>
          <p:nvPr>
            <p:ph type="sldNum" sz="quarter" idx="12"/>
          </p:nvPr>
        </p:nvSpPr>
        <p:spPr/>
        <p:txBody>
          <a:bodyPr/>
          <a:lstStyle>
            <a:lvl1pPr>
              <a:defRPr/>
            </a:lvl1pPr>
          </a:lstStyle>
          <a:p>
            <a:fld id="{0F58DBB7-711F-1849-98F1-C17AACB2735E}" type="slidenum">
              <a:rPr lang="da-DK"/>
              <a:pPr/>
              <a:t>‹#›</a:t>
            </a:fld>
            <a:endParaRPr lang="da-DK"/>
          </a:p>
        </p:txBody>
      </p:sp>
    </p:spTree>
    <p:extLst>
      <p:ext uri="{BB962C8B-B14F-4D97-AF65-F5344CB8AC3E}">
        <p14:creationId xmlns:p14="http://schemas.microsoft.com/office/powerpoint/2010/main" val="2029000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fld id="{519C71DC-3E41-DC42-8675-94CB5BAC22DD}" type="datetimeFigureOut">
              <a:rPr lang="da-DK"/>
              <a:pPr/>
              <a:t>4/20/16</a:t>
            </a:fld>
            <a:endParaRPr lang="da-DK"/>
          </a:p>
        </p:txBody>
      </p:sp>
      <p:sp>
        <p:nvSpPr>
          <p:cNvPr id="3" name="Pladsholder til sidefod 4"/>
          <p:cNvSpPr>
            <a:spLocks noGrp="1"/>
          </p:cNvSpPr>
          <p:nvPr>
            <p:ph type="ftr" sz="quarter" idx="11"/>
          </p:nvPr>
        </p:nvSpPr>
        <p:spPr/>
        <p:txBody>
          <a:bodyPr/>
          <a:lstStyle>
            <a:lvl1pPr>
              <a:defRPr/>
            </a:lvl1pPr>
          </a:lstStyle>
          <a:p>
            <a:pPr>
              <a:defRPr/>
            </a:pPr>
            <a:endParaRPr lang="da-DK"/>
          </a:p>
        </p:txBody>
      </p:sp>
      <p:sp>
        <p:nvSpPr>
          <p:cNvPr id="4" name="Pladsholder til diasnummer 5"/>
          <p:cNvSpPr>
            <a:spLocks noGrp="1"/>
          </p:cNvSpPr>
          <p:nvPr>
            <p:ph type="sldNum" sz="quarter" idx="12"/>
          </p:nvPr>
        </p:nvSpPr>
        <p:spPr/>
        <p:txBody>
          <a:bodyPr/>
          <a:lstStyle>
            <a:lvl1pPr>
              <a:defRPr/>
            </a:lvl1pPr>
          </a:lstStyle>
          <a:p>
            <a:fld id="{7A628F1D-687A-CB41-B206-FB809C5F70A9}" type="slidenum">
              <a:rPr lang="da-DK"/>
              <a:pPr/>
              <a:t>‹#›</a:t>
            </a:fld>
            <a:endParaRPr lang="da-DK"/>
          </a:p>
        </p:txBody>
      </p:sp>
    </p:spTree>
    <p:extLst>
      <p:ext uri="{BB962C8B-B14F-4D97-AF65-F5344CB8AC3E}">
        <p14:creationId xmlns:p14="http://schemas.microsoft.com/office/powerpoint/2010/main" val="885646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3"/>
          <p:cNvSpPr>
            <a:spLocks noGrp="1"/>
          </p:cNvSpPr>
          <p:nvPr>
            <p:ph type="dt" sz="half" idx="10"/>
          </p:nvPr>
        </p:nvSpPr>
        <p:spPr/>
        <p:txBody>
          <a:bodyPr/>
          <a:lstStyle>
            <a:lvl1pPr>
              <a:defRPr/>
            </a:lvl1pPr>
          </a:lstStyle>
          <a:p>
            <a:fld id="{E9C0FE1A-AA2C-204F-895D-1B552A4559FA}" type="datetimeFigureOut">
              <a:rPr lang="da-DK"/>
              <a:pPr/>
              <a:t>4/20/16</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da-DK"/>
          </a:p>
        </p:txBody>
      </p:sp>
      <p:sp>
        <p:nvSpPr>
          <p:cNvPr id="7" name="Pladsholder til diasnummer 5"/>
          <p:cNvSpPr>
            <a:spLocks noGrp="1"/>
          </p:cNvSpPr>
          <p:nvPr>
            <p:ph type="sldNum" sz="quarter" idx="12"/>
          </p:nvPr>
        </p:nvSpPr>
        <p:spPr/>
        <p:txBody>
          <a:bodyPr/>
          <a:lstStyle>
            <a:lvl1pPr>
              <a:defRPr/>
            </a:lvl1pPr>
          </a:lstStyle>
          <a:p>
            <a:fld id="{CBE3D41E-3A1F-5746-A388-ACE1E9FBFB98}" type="slidenum">
              <a:rPr lang="da-DK"/>
              <a:pPr/>
              <a:t>‹#›</a:t>
            </a:fld>
            <a:endParaRPr lang="da-DK"/>
          </a:p>
        </p:txBody>
      </p:sp>
    </p:spTree>
    <p:extLst>
      <p:ext uri="{BB962C8B-B14F-4D97-AF65-F5344CB8AC3E}">
        <p14:creationId xmlns:p14="http://schemas.microsoft.com/office/powerpoint/2010/main" val="2093185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3"/>
          <p:cNvSpPr>
            <a:spLocks noGrp="1"/>
          </p:cNvSpPr>
          <p:nvPr>
            <p:ph type="dt" sz="half" idx="10"/>
          </p:nvPr>
        </p:nvSpPr>
        <p:spPr/>
        <p:txBody>
          <a:bodyPr/>
          <a:lstStyle>
            <a:lvl1pPr>
              <a:defRPr/>
            </a:lvl1pPr>
          </a:lstStyle>
          <a:p>
            <a:fld id="{D9A2D5D2-C4ED-594A-8FF2-67E2C29EEA4C}" type="datetimeFigureOut">
              <a:rPr lang="da-DK"/>
              <a:pPr/>
              <a:t>4/20/16</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da-DK"/>
          </a:p>
        </p:txBody>
      </p:sp>
      <p:sp>
        <p:nvSpPr>
          <p:cNvPr id="7" name="Pladsholder til diasnummer 5"/>
          <p:cNvSpPr>
            <a:spLocks noGrp="1"/>
          </p:cNvSpPr>
          <p:nvPr>
            <p:ph type="sldNum" sz="quarter" idx="12"/>
          </p:nvPr>
        </p:nvSpPr>
        <p:spPr/>
        <p:txBody>
          <a:bodyPr/>
          <a:lstStyle>
            <a:lvl1pPr>
              <a:defRPr/>
            </a:lvl1pPr>
          </a:lstStyle>
          <a:p>
            <a:fld id="{24BF8E25-5104-B742-BBA9-E6C8C1C7CC6C}" type="slidenum">
              <a:rPr lang="da-DK"/>
              <a:pPr/>
              <a:t>‹#›</a:t>
            </a:fld>
            <a:endParaRPr lang="da-DK"/>
          </a:p>
        </p:txBody>
      </p:sp>
    </p:spTree>
    <p:extLst>
      <p:ext uri="{BB962C8B-B14F-4D97-AF65-F5344CB8AC3E}">
        <p14:creationId xmlns:p14="http://schemas.microsoft.com/office/powerpoint/2010/main" val="3887349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1027" name="Pladsholder til tekst 2"/>
          <p:cNvSpPr>
            <a:spLocks noGrp="1"/>
          </p:cNvSpPr>
          <p:nvPr>
            <p:ph type="body" idx="1"/>
          </p:nvPr>
        </p:nvSpPr>
        <p:spPr bwMode="auto">
          <a:xfrm>
            <a:off x="457200" y="1600201"/>
            <a:ext cx="8229600" cy="381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0000"/>
            <a:ext cx="2133600" cy="37147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D79364C9-873C-8A44-B021-CF4BBADF53EF}" type="datetimeFigureOut">
              <a:rPr lang="da-DK"/>
              <a:pPr/>
              <a:t>4/20/16</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da-DK"/>
          </a:p>
        </p:txBody>
      </p:sp>
      <p:sp>
        <p:nvSpPr>
          <p:cNvPr id="6" name="Pladsholder til diasnummer 5"/>
          <p:cNvSpPr>
            <a:spLocks noGrp="1"/>
          </p:cNvSpPr>
          <p:nvPr>
            <p:ph type="sldNum" sz="quarter" idx="4"/>
          </p:nvPr>
        </p:nvSpPr>
        <p:spPr>
          <a:xfrm>
            <a:off x="6553200" y="5461000"/>
            <a:ext cx="2133600" cy="126047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B582200F-B7F9-2B46-8248-2F556CA3409C}" type="slidenum">
              <a:rPr lang="da-DK"/>
              <a:pPr/>
              <a:t>‹#›</a:t>
            </a:fld>
            <a:endParaRPr lang="da-DK"/>
          </a:p>
        </p:txBody>
      </p:sp>
      <p:pic>
        <p:nvPicPr>
          <p:cNvPr id="2" name="Picture 1" descr="GHIupdatedSM-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354823" y="5561189"/>
            <a:ext cx="2789177" cy="116981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112" charset="0"/>
          <a:ea typeface="ＭＳ Ｐゴシック" charset="0"/>
        </a:defRPr>
      </a:lvl2pPr>
      <a:lvl3pPr algn="ctr" rtl="0" eaLnBrk="0" fontAlgn="base" hangingPunct="0">
        <a:spcBef>
          <a:spcPct val="0"/>
        </a:spcBef>
        <a:spcAft>
          <a:spcPct val="0"/>
        </a:spcAft>
        <a:defRPr sz="4400">
          <a:solidFill>
            <a:schemeClr val="tx1"/>
          </a:solidFill>
          <a:latin typeface="Calibri" pitchFamily="-112" charset="0"/>
          <a:ea typeface="ＭＳ Ｐゴシック" charset="0"/>
        </a:defRPr>
      </a:lvl3pPr>
      <a:lvl4pPr algn="ctr" rtl="0" eaLnBrk="0" fontAlgn="base" hangingPunct="0">
        <a:spcBef>
          <a:spcPct val="0"/>
        </a:spcBef>
        <a:spcAft>
          <a:spcPct val="0"/>
        </a:spcAft>
        <a:defRPr sz="4400">
          <a:solidFill>
            <a:schemeClr val="tx1"/>
          </a:solidFill>
          <a:latin typeface="Calibri" pitchFamily="-112" charset="0"/>
          <a:ea typeface="ＭＳ Ｐゴシック" charset="0"/>
        </a:defRPr>
      </a:lvl4pPr>
      <a:lvl5pPr algn="ctr" rtl="0" eaLnBrk="0" fontAlgn="base" hangingPunct="0">
        <a:spcBef>
          <a:spcPct val="0"/>
        </a:spcBef>
        <a:spcAft>
          <a:spcPct val="0"/>
        </a:spcAft>
        <a:defRPr sz="4400">
          <a:solidFill>
            <a:schemeClr val="tx1"/>
          </a:solidFill>
          <a:latin typeface="Calibri" pitchFamily="-112" charset="0"/>
          <a:ea typeface="ＭＳ Ｐゴシック" charset="0"/>
        </a:defRPr>
      </a:lvl5pPr>
      <a:lvl6pPr marL="457200" algn="ctr" rtl="0" fontAlgn="base">
        <a:spcBef>
          <a:spcPct val="0"/>
        </a:spcBef>
        <a:spcAft>
          <a:spcPct val="0"/>
        </a:spcAft>
        <a:defRPr sz="4400">
          <a:solidFill>
            <a:schemeClr val="tx1"/>
          </a:solidFill>
          <a:latin typeface="Calibri" pitchFamily="-112" charset="0"/>
        </a:defRPr>
      </a:lvl6pPr>
      <a:lvl7pPr marL="914400" algn="ctr" rtl="0" fontAlgn="base">
        <a:spcBef>
          <a:spcPct val="0"/>
        </a:spcBef>
        <a:spcAft>
          <a:spcPct val="0"/>
        </a:spcAft>
        <a:defRPr sz="4400">
          <a:solidFill>
            <a:schemeClr val="tx1"/>
          </a:solidFill>
          <a:latin typeface="Calibri" pitchFamily="-112" charset="0"/>
        </a:defRPr>
      </a:lvl7pPr>
      <a:lvl8pPr marL="1371600" algn="ctr" rtl="0" fontAlgn="base">
        <a:spcBef>
          <a:spcPct val="0"/>
        </a:spcBef>
        <a:spcAft>
          <a:spcPct val="0"/>
        </a:spcAft>
        <a:defRPr sz="4400">
          <a:solidFill>
            <a:schemeClr val="tx1"/>
          </a:solidFill>
          <a:latin typeface="Calibri" pitchFamily="-112" charset="0"/>
        </a:defRPr>
      </a:lvl8pPr>
      <a:lvl9pPr marL="1828800" algn="ctr" rtl="0" fontAlgn="base">
        <a:spcBef>
          <a:spcPct val="0"/>
        </a:spcBef>
        <a:spcAft>
          <a:spcPct val="0"/>
        </a:spcAft>
        <a:defRPr sz="4400">
          <a:solidFill>
            <a:schemeClr val="tx1"/>
          </a:solidFill>
          <a:latin typeface="Calibri" pitchFamily="-112"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4446E1-6F25-B14B-837E-67227DB23B46}" type="datetimeFigureOut">
              <a:t>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59639-939C-D24C-AFA9-AFF65C546EC8}" type="slidenum">
              <a:t>‹#›</a:t>
            </a:fld>
            <a:endParaRPr lang="en-US"/>
          </a:p>
        </p:txBody>
      </p:sp>
    </p:spTree>
    <p:extLst>
      <p:ext uri="{BB962C8B-B14F-4D97-AF65-F5344CB8AC3E}">
        <p14:creationId xmlns:p14="http://schemas.microsoft.com/office/powerpoint/2010/main" val="2829922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endParaRPr lang="da-DK"/>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da-DK"/>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79364C9-873C-8A44-B021-CF4BBADF53EF}" type="datetimeFigureOut">
              <a:rPr lang="da-DK"/>
              <a:pPr/>
              <a:t>4/20/16</a:t>
            </a:fld>
            <a:endParaRPr lang="da-DK"/>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jpg"/><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g"/><Relationship Id="rId8" Type="http://schemas.openxmlformats.org/officeDocument/2006/relationships/image" Target="../media/image15.jpeg"/><Relationship Id="rId9" Type="http://schemas.openxmlformats.org/officeDocument/2006/relationships/image" Target="../media/image16.jpeg"/><Relationship Id="rId10"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0.jpg"/><Relationship Id="rId6" Type="http://schemas.openxmlformats.org/officeDocument/2006/relationships/image" Target="../media/image21.jp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eg"/><Relationship Id="rId5" Type="http://schemas.openxmlformats.org/officeDocument/2006/relationships/image" Target="../media/image25.jpg"/><Relationship Id="rId6" Type="http://schemas.openxmlformats.org/officeDocument/2006/relationships/image" Target="../media/image26.png"/><Relationship Id="rId7" Type="http://schemas.openxmlformats.org/officeDocument/2006/relationships/image" Target="../media/image27.jpg"/><Relationship Id="rId8" Type="http://schemas.openxmlformats.org/officeDocument/2006/relationships/image" Target="../media/image28.jp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5.xml"/><Relationship Id="rId1" Type="http://schemas.openxmlformats.org/officeDocument/2006/relationships/tags" Target="../tags/tag3.xml"/><Relationship Id="rId2"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tags" Target="../tags/tag7.xml"/><Relationship Id="rId4" Type="http://schemas.openxmlformats.org/officeDocument/2006/relationships/slideLayout" Target="../slideLayouts/slideLayout1.xml"/><Relationship Id="rId5" Type="http://schemas.openxmlformats.org/officeDocument/2006/relationships/notesSlide" Target="../notesSlides/notesSlide6.xml"/><Relationship Id="rId1" Type="http://schemas.openxmlformats.org/officeDocument/2006/relationships/tags" Target="../tags/tag5.xml"/><Relationship Id="rId2" Type="http://schemas.openxmlformats.org/officeDocument/2006/relationships/tags" Target="../tags/tag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584852"/>
            <a:ext cx="8470492" cy="685413"/>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sz="4400">
                <a:solidFill>
                  <a:schemeClr val="tx1"/>
                </a:solidFill>
                <a:cs typeface="Optima"/>
              </a:rPr>
              <a:t>About GHI: A Network for Change</a:t>
            </a:r>
          </a:p>
        </p:txBody>
      </p:sp>
      <p:pic>
        <p:nvPicPr>
          <p:cNvPr id="4" name="Picture 3" descr="GHIupdatedLG-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341" y="3684217"/>
            <a:ext cx="6902746" cy="2895255"/>
          </a:xfrm>
          <a:prstGeom prst="rect">
            <a:avLst/>
          </a:prstGeom>
        </p:spPr>
      </p:pic>
      <p:pic>
        <p:nvPicPr>
          <p:cNvPr id="3" name="Picture 2" descr="CROP_ghiweb_WorkingGroups_Banner.jpg"/>
          <p:cNvPicPr>
            <a:picLocks noChangeAspect="1"/>
          </p:cNvPicPr>
          <p:nvPr/>
        </p:nvPicPr>
        <p:blipFill rotWithShape="1">
          <a:blip r:embed="rId3" cstate="print">
            <a:alphaModFix amt="68000"/>
            <a:extLst>
              <a:ext uri="{28A0092B-C50C-407E-A947-70E740481C1C}">
                <a14:useLocalDpi xmlns:a14="http://schemas.microsoft.com/office/drawing/2010/main" val="0"/>
              </a:ext>
            </a:extLst>
          </a:blip>
          <a:srcRect t="26773"/>
          <a:stretch/>
        </p:blipFill>
        <p:spPr>
          <a:xfrm>
            <a:off x="0" y="0"/>
            <a:ext cx="8470491" cy="2576759"/>
          </a:xfrm>
          <a:prstGeom prst="rect">
            <a:avLst/>
          </a:prstGeom>
        </p:spPr>
      </p:pic>
    </p:spTree>
    <p:extLst>
      <p:ext uri="{BB962C8B-B14F-4D97-AF65-F5344CB8AC3E}">
        <p14:creationId xmlns:p14="http://schemas.microsoft.com/office/powerpoint/2010/main" val="17429733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ktangel 64"/>
          <p:cNvSpPr>
            <a:spLocks noChangeArrowheads="1"/>
          </p:cNvSpPr>
          <p:nvPr/>
        </p:nvSpPr>
        <p:spPr bwMode="auto">
          <a:xfrm rot="10800000" flipV="1">
            <a:off x="0" y="0"/>
            <a:ext cx="9144000" cy="4065588"/>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28" name="Freeform 233"/>
          <p:cNvSpPr>
            <a:spLocks/>
          </p:cNvSpPr>
          <p:nvPr/>
        </p:nvSpPr>
        <p:spPr bwMode="auto">
          <a:xfrm>
            <a:off x="6084888" y="2954338"/>
            <a:ext cx="71437" cy="12700"/>
          </a:xfrm>
          <a:custGeom>
            <a:avLst/>
            <a:gdLst>
              <a:gd name="T0" fmla="*/ 90724984 w 45"/>
              <a:gd name="T1" fmla="*/ 20161247 h 8"/>
              <a:gd name="T2" fmla="*/ 113405455 w 45"/>
              <a:gd name="T3" fmla="*/ 0 h 8"/>
              <a:gd name="T4" fmla="*/ 113405455 w 45"/>
              <a:gd name="T5" fmla="*/ 0 h 8"/>
              <a:gd name="T6" fmla="*/ 83163777 w 45"/>
              <a:gd name="T7" fmla="*/ 0 h 8"/>
              <a:gd name="T8" fmla="*/ 83163777 w 45"/>
              <a:gd name="T9" fmla="*/ 0 h 8"/>
              <a:gd name="T10" fmla="*/ 15120833 w 45"/>
              <a:gd name="T11" fmla="*/ 2520950 h 8"/>
              <a:gd name="T12" fmla="*/ 0 w 45"/>
              <a:gd name="T13" fmla="*/ 15120936 h 8"/>
              <a:gd name="T14" fmla="*/ 90724984 w 45"/>
              <a:gd name="T15" fmla="*/ 20161247 h 8"/>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8"/>
              <a:gd name="T26" fmla="*/ 45 w 4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8">
                <a:moveTo>
                  <a:pt x="36" y="8"/>
                </a:moveTo>
                <a:lnTo>
                  <a:pt x="45" y="0"/>
                </a:lnTo>
                <a:lnTo>
                  <a:pt x="33" y="0"/>
                </a:lnTo>
                <a:lnTo>
                  <a:pt x="6" y="1"/>
                </a:lnTo>
                <a:lnTo>
                  <a:pt x="0" y="6"/>
                </a:lnTo>
                <a:lnTo>
                  <a:pt x="36" y="8"/>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29" name="Freeform 234"/>
          <p:cNvSpPr>
            <a:spLocks/>
          </p:cNvSpPr>
          <p:nvPr/>
        </p:nvSpPr>
        <p:spPr bwMode="auto">
          <a:xfrm>
            <a:off x="6135688" y="2128838"/>
            <a:ext cx="63500" cy="9525"/>
          </a:xfrm>
          <a:custGeom>
            <a:avLst/>
            <a:gdLst>
              <a:gd name="T0" fmla="*/ 88206254 w 40"/>
              <a:gd name="T1" fmla="*/ 2520950 h 6"/>
              <a:gd name="T2" fmla="*/ 0 w 40"/>
              <a:gd name="T3" fmla="*/ 0 h 6"/>
              <a:gd name="T4" fmla="*/ 12601573 w 40"/>
              <a:gd name="T5" fmla="*/ 15120939 h 6"/>
              <a:gd name="T6" fmla="*/ 12601573 w 40"/>
              <a:gd name="T7" fmla="*/ 15120939 h 6"/>
              <a:gd name="T8" fmla="*/ 100806236 w 40"/>
              <a:gd name="T9" fmla="*/ 15120939 h 6"/>
              <a:gd name="T10" fmla="*/ 88206254 w 40"/>
              <a:gd name="T11" fmla="*/ 2520950 h 6"/>
              <a:gd name="T12" fmla="*/ 0 60000 65536"/>
              <a:gd name="T13" fmla="*/ 0 60000 65536"/>
              <a:gd name="T14" fmla="*/ 0 60000 65536"/>
              <a:gd name="T15" fmla="*/ 0 60000 65536"/>
              <a:gd name="T16" fmla="*/ 0 60000 65536"/>
              <a:gd name="T17" fmla="*/ 0 60000 65536"/>
              <a:gd name="T18" fmla="*/ 0 w 40"/>
              <a:gd name="T19" fmla="*/ 0 h 6"/>
              <a:gd name="T20" fmla="*/ 40 w 40"/>
              <a:gd name="T21" fmla="*/ 6 h 6"/>
            </a:gdLst>
            <a:ahLst/>
            <a:cxnLst>
              <a:cxn ang="T12">
                <a:pos x="T0" y="T1"/>
              </a:cxn>
              <a:cxn ang="T13">
                <a:pos x="T2" y="T3"/>
              </a:cxn>
              <a:cxn ang="T14">
                <a:pos x="T4" y="T5"/>
              </a:cxn>
              <a:cxn ang="T15">
                <a:pos x="T6" y="T7"/>
              </a:cxn>
              <a:cxn ang="T16">
                <a:pos x="T8" y="T9"/>
              </a:cxn>
              <a:cxn ang="T17">
                <a:pos x="T10" y="T11"/>
              </a:cxn>
            </a:cxnLst>
            <a:rect l="T18" t="T19" r="T20" b="T21"/>
            <a:pathLst>
              <a:path w="40" h="6">
                <a:moveTo>
                  <a:pt x="35" y="1"/>
                </a:moveTo>
                <a:lnTo>
                  <a:pt x="0" y="0"/>
                </a:lnTo>
                <a:lnTo>
                  <a:pt x="5" y="6"/>
                </a:lnTo>
                <a:lnTo>
                  <a:pt x="40" y="6"/>
                </a:lnTo>
                <a:lnTo>
                  <a:pt x="35" y="1"/>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1" name="Freeform 237"/>
          <p:cNvSpPr>
            <a:spLocks/>
          </p:cNvSpPr>
          <p:nvPr/>
        </p:nvSpPr>
        <p:spPr bwMode="auto">
          <a:xfrm>
            <a:off x="6135688" y="4600575"/>
            <a:ext cx="88900" cy="33338"/>
          </a:xfrm>
          <a:custGeom>
            <a:avLst/>
            <a:gdLst>
              <a:gd name="T0" fmla="*/ 90725625 w 56"/>
              <a:gd name="T1" fmla="*/ 0 h 21"/>
              <a:gd name="T2" fmla="*/ 90725625 w 56"/>
              <a:gd name="T3" fmla="*/ 0 h 21"/>
              <a:gd name="T4" fmla="*/ 2520950 w 56"/>
              <a:gd name="T5" fmla="*/ 2520988 h 21"/>
              <a:gd name="T6" fmla="*/ 2520950 w 56"/>
              <a:gd name="T7" fmla="*/ 2520988 h 21"/>
              <a:gd name="T8" fmla="*/ 0 w 56"/>
              <a:gd name="T9" fmla="*/ 2520988 h 21"/>
              <a:gd name="T10" fmla="*/ 50403124 w 56"/>
              <a:gd name="T11" fmla="*/ 42844089 h 21"/>
              <a:gd name="T12" fmla="*/ 40322501 w 56"/>
              <a:gd name="T13" fmla="*/ 52924874 h 21"/>
              <a:gd name="T14" fmla="*/ 40322501 w 56"/>
              <a:gd name="T15" fmla="*/ 52924874 h 21"/>
              <a:gd name="T16" fmla="*/ 128528777 w 56"/>
              <a:gd name="T17" fmla="*/ 50403875 h 21"/>
              <a:gd name="T18" fmla="*/ 141128761 w 56"/>
              <a:gd name="T19" fmla="*/ 40323103 h 21"/>
              <a:gd name="T20" fmla="*/ 90725625 w 56"/>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21"/>
              <a:gd name="T35" fmla="*/ 56 w 56"/>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21">
                <a:moveTo>
                  <a:pt x="36" y="0"/>
                </a:moveTo>
                <a:lnTo>
                  <a:pt x="36" y="0"/>
                </a:lnTo>
                <a:lnTo>
                  <a:pt x="1" y="1"/>
                </a:lnTo>
                <a:lnTo>
                  <a:pt x="0" y="1"/>
                </a:lnTo>
                <a:lnTo>
                  <a:pt x="20" y="17"/>
                </a:lnTo>
                <a:lnTo>
                  <a:pt x="16" y="21"/>
                </a:lnTo>
                <a:lnTo>
                  <a:pt x="51" y="20"/>
                </a:lnTo>
                <a:lnTo>
                  <a:pt x="56" y="16"/>
                </a:lnTo>
                <a:lnTo>
                  <a:pt x="36" y="0"/>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2" name="Freeform 238"/>
          <p:cNvSpPr>
            <a:spLocks/>
          </p:cNvSpPr>
          <p:nvPr/>
        </p:nvSpPr>
        <p:spPr bwMode="auto">
          <a:xfrm>
            <a:off x="6111875" y="4205288"/>
            <a:ext cx="60325" cy="11112"/>
          </a:xfrm>
          <a:custGeom>
            <a:avLst/>
            <a:gdLst>
              <a:gd name="T0" fmla="*/ 83165941 w 38"/>
              <a:gd name="T1" fmla="*/ 17639508 h 7"/>
              <a:gd name="T2" fmla="*/ 95765924 w 38"/>
              <a:gd name="T3" fmla="*/ 0 h 7"/>
              <a:gd name="T4" fmla="*/ 7559675 w 38"/>
              <a:gd name="T5" fmla="*/ 7559336 h 7"/>
              <a:gd name="T6" fmla="*/ 0 w 38"/>
              <a:gd name="T7" fmla="*/ 17639508 h 7"/>
              <a:gd name="T8" fmla="*/ 0 w 38"/>
              <a:gd name="T9" fmla="*/ 17639508 h 7"/>
              <a:gd name="T10" fmla="*/ 40322496 w 38"/>
              <a:gd name="T11" fmla="*/ 17639508 h 7"/>
              <a:gd name="T12" fmla="*/ 40322496 w 38"/>
              <a:gd name="T13" fmla="*/ 17639508 h 7"/>
              <a:gd name="T14" fmla="*/ 83165941 w 38"/>
              <a:gd name="T15" fmla="*/ 17639508 h 7"/>
              <a:gd name="T16" fmla="*/ 83165941 w 38"/>
              <a:gd name="T17" fmla="*/ 17639508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7"/>
              <a:gd name="T29" fmla="*/ 38 w 3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7">
                <a:moveTo>
                  <a:pt x="33" y="7"/>
                </a:moveTo>
                <a:lnTo>
                  <a:pt x="38" y="0"/>
                </a:lnTo>
                <a:lnTo>
                  <a:pt x="3" y="3"/>
                </a:lnTo>
                <a:lnTo>
                  <a:pt x="0" y="7"/>
                </a:lnTo>
                <a:lnTo>
                  <a:pt x="16" y="7"/>
                </a:lnTo>
                <a:lnTo>
                  <a:pt x="33" y="7"/>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53" name="Rektangel med afrundet, diagonalt hjørne 52"/>
          <p:cNvSpPr/>
          <p:nvPr/>
        </p:nvSpPr>
        <p:spPr>
          <a:xfrm>
            <a:off x="373543" y="1152769"/>
            <a:ext cx="8305086" cy="4126927"/>
          </a:xfrm>
          <a:prstGeom prst="round2DiagRect">
            <a:avLst>
              <a:gd name="adj1" fmla="val 20046"/>
              <a:gd name="adj2" fmla="val 0"/>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61" name="Text Box 52"/>
          <p:cNvSpPr txBox="1">
            <a:spLocks noChangeArrowheads="1"/>
          </p:cNvSpPr>
          <p:nvPr/>
        </p:nvSpPr>
        <p:spPr bwMode="gray">
          <a:xfrm>
            <a:off x="722181" y="1330408"/>
            <a:ext cx="7508197" cy="3637919"/>
          </a:xfrm>
          <a:prstGeom prst="rect">
            <a:avLst/>
          </a:prstGeom>
          <a:noFill/>
          <a:ln w="9525">
            <a:noFill/>
            <a:miter lim="800000"/>
            <a:headEnd/>
            <a:tailEnd/>
          </a:ln>
        </p:spPr>
        <p:txBody>
          <a:bodyPr wrap="square">
            <a:spAutoFit/>
          </a:bodyPr>
          <a:lstStyle/>
          <a:p>
            <a:pPr marL="342900" indent="-342900">
              <a:buFont typeface="Arial"/>
              <a:buChar char="•"/>
            </a:pPr>
            <a:r>
              <a:rPr lang="en-US" sz="2000">
                <a:latin typeface="+mn-lt"/>
              </a:rPr>
              <a:t>GHI Working Groups provide a platform for member scientists and experts to </a:t>
            </a:r>
            <a:r>
              <a:rPr lang="en-US" sz="2000" b="1">
                <a:latin typeface="+mn-lt"/>
              </a:rPr>
              <a:t>engage with colleagues </a:t>
            </a:r>
            <a:r>
              <a:rPr lang="en-US" sz="2000">
                <a:latin typeface="+mn-lt"/>
              </a:rPr>
              <a:t>to collaborate, build consensus and take collective action within topical areas relevant to our mission. </a:t>
            </a:r>
          </a:p>
          <a:p>
            <a:pPr marL="342900" indent="-342900">
              <a:buFont typeface="Arial"/>
              <a:buChar char="•"/>
            </a:pPr>
            <a:endParaRPr lang="en-US" sz="800">
              <a:latin typeface="+mn-lt"/>
            </a:endParaRPr>
          </a:p>
          <a:p>
            <a:pPr marL="342900" indent="-342900">
              <a:buFont typeface="Arial"/>
              <a:buChar char="•"/>
            </a:pPr>
            <a:r>
              <a:rPr lang="en-US" sz="2000">
                <a:latin typeface="+mn-lt"/>
              </a:rPr>
              <a:t>Members work together to </a:t>
            </a:r>
            <a:r>
              <a:rPr lang="en-US" sz="2000" b="1">
                <a:latin typeface="+mn-lt"/>
              </a:rPr>
              <a:t>come to agreement </a:t>
            </a:r>
            <a:r>
              <a:rPr lang="en-US" sz="2000">
                <a:latin typeface="+mn-lt"/>
              </a:rPr>
              <a:t>on the scientific principles that support informed and objective global regulatory and legislative decision-making.</a:t>
            </a:r>
          </a:p>
          <a:p>
            <a:pPr marL="342900" indent="-342900">
              <a:buFont typeface="Arial"/>
              <a:buChar char="•"/>
            </a:pPr>
            <a:endParaRPr lang="en-US" sz="800">
              <a:latin typeface="+mn-lt"/>
            </a:endParaRPr>
          </a:p>
          <a:p>
            <a:pPr marL="342900" indent="-342900">
              <a:buFont typeface="Arial"/>
              <a:buChar char="•"/>
            </a:pPr>
            <a:r>
              <a:rPr lang="en-US" sz="2000">
                <a:latin typeface="+mn-lt"/>
              </a:rPr>
              <a:t>Working Groups look at each focus area from all sides, examining the </a:t>
            </a:r>
            <a:r>
              <a:rPr lang="en-US" sz="2000" b="1">
                <a:latin typeface="+mn-lt"/>
              </a:rPr>
              <a:t>scientific and legal issues </a:t>
            </a:r>
            <a:r>
              <a:rPr lang="en-US" sz="2000">
                <a:latin typeface="+mn-lt"/>
              </a:rPr>
              <a:t>piece-by-piece and side-by-side to complete the global harmonization puzzle.  </a:t>
            </a:r>
          </a:p>
          <a:p>
            <a:pPr defTabSz="801688" fontAlgn="auto">
              <a:spcBef>
                <a:spcPct val="20000"/>
              </a:spcBef>
              <a:spcAft>
                <a:spcPts val="0"/>
              </a:spcAft>
              <a:buFont typeface="Arial" pitchFamily="34" charset="0"/>
              <a:buChar char="•"/>
              <a:defRPr/>
            </a:pPr>
            <a:endParaRPr lang="da-DK" sz="1200" kern="0" noProof="1">
              <a:latin typeface="Calibri" pitchFamily="34" charset="0"/>
              <a:ea typeface="+mn-ea"/>
              <a:cs typeface="Arial" pitchFamily="34" charset="0"/>
            </a:endParaRPr>
          </a:p>
        </p:txBody>
      </p:sp>
      <p:sp>
        <p:nvSpPr>
          <p:cNvPr id="2070" name="Rectangle 8"/>
          <p:cNvSpPr>
            <a:spLocks noChangeArrowheads="1"/>
          </p:cNvSpPr>
          <p:nvPr/>
        </p:nvSpPr>
        <p:spPr bwMode="gray">
          <a:xfrm>
            <a:off x="314325" y="195263"/>
            <a:ext cx="85201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p>
            <a:r>
              <a:rPr lang="de-DE" sz="2600" b="1">
                <a:latin typeface="Calibri" charset="0"/>
              </a:rPr>
              <a:t>GHI WORKING </a:t>
            </a:r>
            <a:r>
              <a:rPr lang="de-DE" sz="2600">
                <a:latin typeface="Calibri" charset="0"/>
              </a:rPr>
              <a:t>GROUPS</a:t>
            </a:r>
            <a:endParaRPr lang="de-DE" sz="2800">
              <a:latin typeface="Calibri" charset="0"/>
            </a:endParaRPr>
          </a:p>
        </p:txBody>
      </p:sp>
      <p:sp>
        <p:nvSpPr>
          <p:cNvPr id="2071" name="Tekstboks 19"/>
          <p:cNvSpPr txBox="1">
            <a:spLocks noChangeArrowheads="1"/>
          </p:cNvSpPr>
          <p:nvPr/>
        </p:nvSpPr>
        <p:spPr bwMode="auto">
          <a:xfrm>
            <a:off x="252413" y="612775"/>
            <a:ext cx="7492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da-DK" sz="1600">
                <a:latin typeface="Calibri" charset="0"/>
              </a:rPr>
              <a:t>GOALS</a:t>
            </a:r>
          </a:p>
        </p:txBody>
      </p:sp>
      <p:pic>
        <p:nvPicPr>
          <p:cNvPr id="2" name="Picture 1" descr="ghiweb_Join_200x200HOMEPg.jpg"/>
          <p:cNvPicPr>
            <a:picLocks noChangeAspect="1"/>
          </p:cNvPicPr>
          <p:nvPr/>
        </p:nvPicPr>
        <p:blipFill rotWithShape="1">
          <a:blip r:embed="rId3">
            <a:extLst>
              <a:ext uri="{28A0092B-C50C-407E-A947-70E740481C1C}">
                <a14:useLocalDpi xmlns:a14="http://schemas.microsoft.com/office/drawing/2010/main" val="0"/>
              </a:ext>
            </a:extLst>
          </a:blip>
          <a:srcRect t="8255" b="8621"/>
          <a:stretch/>
        </p:blipFill>
        <p:spPr>
          <a:xfrm>
            <a:off x="579452" y="4746661"/>
            <a:ext cx="2540000" cy="2111340"/>
          </a:xfrm>
          <a:prstGeom prst="rect">
            <a:avLst/>
          </a:prstGeom>
        </p:spPr>
      </p:pic>
    </p:spTree>
    <p:extLst>
      <p:ext uri="{BB962C8B-B14F-4D97-AF65-F5344CB8AC3E}">
        <p14:creationId xmlns:p14="http://schemas.microsoft.com/office/powerpoint/2010/main" val="15647503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ktangel 60"/>
          <p:cNvSpPr>
            <a:spLocks noChangeArrowheads="1"/>
          </p:cNvSpPr>
          <p:nvPr/>
        </p:nvSpPr>
        <p:spPr bwMode="auto">
          <a:xfrm rot="10800000" flipV="1">
            <a:off x="0" y="0"/>
            <a:ext cx="9144000" cy="4065588"/>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11" name="Rektangel med enkelt afrundet hjørne 10"/>
          <p:cNvSpPr>
            <a:spLocks/>
          </p:cNvSpPr>
          <p:nvPr/>
        </p:nvSpPr>
        <p:spPr bwMode="auto">
          <a:xfrm rot="10800000" flipH="1">
            <a:off x="6779366" y="1087496"/>
            <a:ext cx="2038350" cy="4386574"/>
          </a:xfrm>
          <a:custGeom>
            <a:avLst/>
            <a:gdLst>
              <a:gd name="T0" fmla="*/ 0 w 2038350"/>
              <a:gd name="T1" fmla="*/ 0 h 5205413"/>
              <a:gd name="T2" fmla="*/ 1698618 w 2038350"/>
              <a:gd name="T3" fmla="*/ 0 h 5205413"/>
              <a:gd name="T4" fmla="*/ 2038350 w 2038350"/>
              <a:gd name="T5" fmla="*/ 339732 h 5205413"/>
              <a:gd name="T6" fmla="*/ 2038350 w 2038350"/>
              <a:gd name="T7" fmla="*/ 5205413 h 5205413"/>
              <a:gd name="T8" fmla="*/ 0 w 2038350"/>
              <a:gd name="T9" fmla="*/ 5205413 h 5205413"/>
              <a:gd name="T10" fmla="*/ 0 w 2038350"/>
              <a:gd name="T11" fmla="*/ 0 h 52054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38350" h="5205413">
                <a:moveTo>
                  <a:pt x="0" y="0"/>
                </a:moveTo>
                <a:lnTo>
                  <a:pt x="1698618" y="0"/>
                </a:lnTo>
                <a:cubicBezTo>
                  <a:pt x="1886247" y="0"/>
                  <a:pt x="2038350" y="152103"/>
                  <a:pt x="2038350" y="339732"/>
                </a:cubicBezTo>
                <a:lnTo>
                  <a:pt x="2038350" y="5205413"/>
                </a:lnTo>
                <a:lnTo>
                  <a:pt x="0" y="5205413"/>
                </a:lnTo>
                <a:lnTo>
                  <a:pt x="0" y="0"/>
                </a:lnTo>
                <a:close/>
              </a:path>
            </a:pathLst>
          </a:custGeom>
          <a:solidFill>
            <a:schemeClr val="bg1"/>
          </a:solidFill>
          <a:ln w="3175" cap="flat" cmpd="sng">
            <a:solidFill>
              <a:srgbClr val="BFBFBF"/>
            </a:solidFill>
            <a:prstDash val="solid"/>
            <a:round/>
            <a:headEnd/>
            <a:tailEnd/>
          </a:ln>
          <a:effectLst>
            <a:outerShdw blurRad="50800" dist="38100" dir="2700000" algn="tl" rotWithShape="0">
              <a:srgbClr val="000000">
                <a:alpha val="39999"/>
              </a:srgbClr>
            </a:outerShdw>
          </a:effectLst>
        </p:spPr>
        <p:txBody>
          <a:bodyPr anchor="ctr"/>
          <a:lstStyle/>
          <a:p>
            <a:endParaRPr lang="en-US"/>
          </a:p>
        </p:txBody>
      </p:sp>
      <p:sp>
        <p:nvSpPr>
          <p:cNvPr id="18" name="Pentagon 17"/>
          <p:cNvSpPr>
            <a:spLocks noChangeArrowheads="1"/>
          </p:cNvSpPr>
          <p:nvPr/>
        </p:nvSpPr>
        <p:spPr bwMode="auto">
          <a:xfrm>
            <a:off x="6800004" y="1098611"/>
            <a:ext cx="2014537" cy="525462"/>
          </a:xfrm>
          <a:prstGeom prst="homePlate">
            <a:avLst>
              <a:gd name="adj" fmla="val 0"/>
            </a:avLst>
          </a:prstGeom>
          <a:gradFill rotWithShape="1">
            <a:gsLst>
              <a:gs pos="0">
                <a:srgbClr val="A4D329"/>
              </a:gs>
              <a:gs pos="100000">
                <a:srgbClr val="C0FF4D"/>
              </a:gs>
            </a:gsLst>
            <a:lin ang="16200000" scaled="1"/>
          </a:gra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19050">
                <a:solidFill>
                  <a:srgbClr val="000000"/>
                </a:solidFill>
                <a:round/>
                <a:headEnd/>
                <a:tailEnd/>
              </a14:hiddenLine>
            </a:ext>
          </a:extLst>
        </p:spPr>
        <p:txBody>
          <a:bodyPr/>
          <a:lstStyle/>
          <a:p>
            <a:pPr fontAlgn="auto">
              <a:spcBef>
                <a:spcPts val="0"/>
              </a:spcBef>
              <a:spcAft>
                <a:spcPts val="0"/>
              </a:spcAft>
              <a:defRPr/>
            </a:pPr>
            <a:endParaRPr lang="da-DK" kern="0">
              <a:solidFill>
                <a:schemeClr val="tx1">
                  <a:lumMod val="95000"/>
                  <a:lumOff val="5000"/>
                </a:schemeClr>
              </a:solidFill>
              <a:latin typeface="Calibri"/>
              <a:ea typeface="+mn-ea"/>
            </a:endParaRPr>
          </a:p>
        </p:txBody>
      </p:sp>
      <p:sp>
        <p:nvSpPr>
          <p:cNvPr id="14" name="Rektangel med enkelt afrundet hjørne 13"/>
          <p:cNvSpPr>
            <a:spLocks/>
          </p:cNvSpPr>
          <p:nvPr/>
        </p:nvSpPr>
        <p:spPr bwMode="auto">
          <a:xfrm rot="10800000" flipH="1">
            <a:off x="4625129" y="1085910"/>
            <a:ext cx="2039937" cy="4745702"/>
          </a:xfrm>
          <a:custGeom>
            <a:avLst/>
            <a:gdLst>
              <a:gd name="T0" fmla="*/ 0 w 2039937"/>
              <a:gd name="T1" fmla="*/ 0 h 5205412"/>
              <a:gd name="T2" fmla="*/ 1699941 w 2039937"/>
              <a:gd name="T3" fmla="*/ 0 h 5205412"/>
              <a:gd name="T4" fmla="*/ 2039937 w 2039937"/>
              <a:gd name="T5" fmla="*/ 339996 h 5205412"/>
              <a:gd name="T6" fmla="*/ 2039937 w 2039937"/>
              <a:gd name="T7" fmla="*/ 5205412 h 5205412"/>
              <a:gd name="T8" fmla="*/ 0 w 2039937"/>
              <a:gd name="T9" fmla="*/ 5205412 h 5205412"/>
              <a:gd name="T10" fmla="*/ 0 w 2039937"/>
              <a:gd name="T11" fmla="*/ 0 h 52054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39937" h="5205412">
                <a:moveTo>
                  <a:pt x="0" y="0"/>
                </a:moveTo>
                <a:lnTo>
                  <a:pt x="1699941" y="0"/>
                </a:lnTo>
                <a:cubicBezTo>
                  <a:pt x="1887716" y="0"/>
                  <a:pt x="2039937" y="152221"/>
                  <a:pt x="2039937" y="339996"/>
                </a:cubicBezTo>
                <a:lnTo>
                  <a:pt x="2039937" y="5205412"/>
                </a:lnTo>
                <a:lnTo>
                  <a:pt x="0" y="5205412"/>
                </a:lnTo>
                <a:lnTo>
                  <a:pt x="0" y="0"/>
                </a:lnTo>
                <a:close/>
              </a:path>
            </a:pathLst>
          </a:custGeom>
          <a:solidFill>
            <a:schemeClr val="bg1"/>
          </a:solidFill>
          <a:ln w="3175" cap="flat" cmpd="sng">
            <a:solidFill>
              <a:srgbClr val="BFBFBF"/>
            </a:solidFill>
            <a:prstDash val="solid"/>
            <a:round/>
            <a:headEnd/>
            <a:tailEnd/>
          </a:ln>
          <a:effectLst>
            <a:outerShdw blurRad="50800" dist="38100" dir="2700000" algn="tl" rotWithShape="0">
              <a:srgbClr val="000000">
                <a:alpha val="39999"/>
              </a:srgbClr>
            </a:outerShdw>
          </a:effectLst>
        </p:spPr>
        <p:txBody>
          <a:bodyPr anchor="ctr"/>
          <a:lstStyle/>
          <a:p>
            <a:endParaRPr lang="en-US"/>
          </a:p>
        </p:txBody>
      </p:sp>
      <p:sp>
        <p:nvSpPr>
          <p:cNvPr id="16" name="Pentagon 15"/>
          <p:cNvSpPr>
            <a:spLocks noChangeArrowheads="1"/>
          </p:cNvSpPr>
          <p:nvPr/>
        </p:nvSpPr>
        <p:spPr bwMode="auto">
          <a:xfrm>
            <a:off x="4639416" y="1085911"/>
            <a:ext cx="2382838" cy="525462"/>
          </a:xfrm>
          <a:prstGeom prst="homePlate">
            <a:avLst>
              <a:gd name="adj" fmla="val 66657"/>
            </a:avLst>
          </a:prstGeom>
          <a:gradFill rotWithShape="1">
            <a:gsLst>
              <a:gs pos="0">
                <a:srgbClr val="FB0036"/>
              </a:gs>
              <a:gs pos="100000">
                <a:srgbClr val="D60015"/>
              </a:gs>
            </a:gsLst>
            <a:lin ang="5400000" scaled="1"/>
          </a:gra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8" name="Rektangel med enkelt afrundet hjørne 7"/>
          <p:cNvSpPr>
            <a:spLocks/>
          </p:cNvSpPr>
          <p:nvPr/>
        </p:nvSpPr>
        <p:spPr bwMode="auto">
          <a:xfrm rot="10800000" flipH="1">
            <a:off x="2483591" y="1085909"/>
            <a:ext cx="2039938" cy="5016939"/>
          </a:xfrm>
          <a:custGeom>
            <a:avLst/>
            <a:gdLst>
              <a:gd name="T0" fmla="*/ 0 w 2039938"/>
              <a:gd name="T1" fmla="*/ 0 h 5205412"/>
              <a:gd name="T2" fmla="*/ 1699942 w 2039938"/>
              <a:gd name="T3" fmla="*/ 0 h 5205412"/>
              <a:gd name="T4" fmla="*/ 2039938 w 2039938"/>
              <a:gd name="T5" fmla="*/ 339996 h 5205412"/>
              <a:gd name="T6" fmla="*/ 2039938 w 2039938"/>
              <a:gd name="T7" fmla="*/ 5205412 h 5205412"/>
              <a:gd name="T8" fmla="*/ 0 w 2039938"/>
              <a:gd name="T9" fmla="*/ 5205412 h 5205412"/>
              <a:gd name="T10" fmla="*/ 0 w 2039938"/>
              <a:gd name="T11" fmla="*/ 0 h 52054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39938" h="5205412">
                <a:moveTo>
                  <a:pt x="0" y="0"/>
                </a:moveTo>
                <a:lnTo>
                  <a:pt x="1699942" y="0"/>
                </a:lnTo>
                <a:cubicBezTo>
                  <a:pt x="1887717" y="0"/>
                  <a:pt x="2039938" y="152221"/>
                  <a:pt x="2039938" y="339996"/>
                </a:cubicBezTo>
                <a:lnTo>
                  <a:pt x="2039938" y="5205412"/>
                </a:lnTo>
                <a:lnTo>
                  <a:pt x="0" y="5205412"/>
                </a:lnTo>
                <a:lnTo>
                  <a:pt x="0" y="0"/>
                </a:lnTo>
                <a:close/>
              </a:path>
            </a:pathLst>
          </a:custGeom>
          <a:solidFill>
            <a:schemeClr val="bg1"/>
          </a:solidFill>
          <a:ln w="3175" cap="flat" cmpd="sng">
            <a:solidFill>
              <a:srgbClr val="BFBFBF"/>
            </a:solidFill>
            <a:prstDash val="solid"/>
            <a:round/>
            <a:headEnd/>
            <a:tailEnd/>
          </a:ln>
          <a:effectLst>
            <a:outerShdw blurRad="50800" dist="38100" dir="2700000" algn="tl" rotWithShape="0">
              <a:srgbClr val="000000">
                <a:alpha val="39999"/>
              </a:srgbClr>
            </a:outerShdw>
          </a:effectLst>
        </p:spPr>
        <p:txBody>
          <a:bodyPr anchor="ctr"/>
          <a:lstStyle/>
          <a:p>
            <a:endParaRPr lang="en-US"/>
          </a:p>
        </p:txBody>
      </p:sp>
      <p:sp>
        <p:nvSpPr>
          <p:cNvPr id="10" name="Pentagon 9"/>
          <p:cNvSpPr>
            <a:spLocks noChangeArrowheads="1"/>
          </p:cNvSpPr>
          <p:nvPr/>
        </p:nvSpPr>
        <p:spPr bwMode="auto">
          <a:xfrm>
            <a:off x="2497879" y="1085911"/>
            <a:ext cx="2382837" cy="525462"/>
          </a:xfrm>
          <a:prstGeom prst="homePlate">
            <a:avLst>
              <a:gd name="adj" fmla="val 66657"/>
            </a:avLst>
          </a:prstGeom>
          <a:gradFill rotWithShape="1">
            <a:gsLst>
              <a:gs pos="0">
                <a:srgbClr val="FC7E00"/>
              </a:gs>
              <a:gs pos="44000">
                <a:srgbClr val="FC7E00"/>
              </a:gs>
              <a:gs pos="100000">
                <a:srgbClr val="FFFF00"/>
              </a:gs>
            </a:gsLst>
            <a:lin ang="16200000" scaled="1"/>
          </a:gra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4" name="Rektangel med enkelt afrundet hjørne 3"/>
          <p:cNvSpPr>
            <a:spLocks/>
          </p:cNvSpPr>
          <p:nvPr/>
        </p:nvSpPr>
        <p:spPr bwMode="auto">
          <a:xfrm rot="10800000" flipH="1">
            <a:off x="330941" y="1084317"/>
            <a:ext cx="2038350" cy="5289769"/>
          </a:xfrm>
          <a:custGeom>
            <a:avLst/>
            <a:gdLst>
              <a:gd name="T0" fmla="*/ 0 w 2038350"/>
              <a:gd name="T1" fmla="*/ 0 h 5205413"/>
              <a:gd name="T2" fmla="*/ 1698618 w 2038350"/>
              <a:gd name="T3" fmla="*/ 0 h 5205413"/>
              <a:gd name="T4" fmla="*/ 2038350 w 2038350"/>
              <a:gd name="T5" fmla="*/ 339732 h 5205413"/>
              <a:gd name="T6" fmla="*/ 2038350 w 2038350"/>
              <a:gd name="T7" fmla="*/ 5205413 h 5205413"/>
              <a:gd name="T8" fmla="*/ 0 w 2038350"/>
              <a:gd name="T9" fmla="*/ 5205413 h 5205413"/>
              <a:gd name="T10" fmla="*/ 0 w 2038350"/>
              <a:gd name="T11" fmla="*/ 0 h 52054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38350" h="5205413">
                <a:moveTo>
                  <a:pt x="0" y="0"/>
                </a:moveTo>
                <a:lnTo>
                  <a:pt x="1698618" y="0"/>
                </a:lnTo>
                <a:cubicBezTo>
                  <a:pt x="1886247" y="0"/>
                  <a:pt x="2038350" y="152103"/>
                  <a:pt x="2038350" y="339732"/>
                </a:cubicBezTo>
                <a:lnTo>
                  <a:pt x="2038350" y="5205413"/>
                </a:lnTo>
                <a:lnTo>
                  <a:pt x="0" y="5205413"/>
                </a:lnTo>
                <a:lnTo>
                  <a:pt x="0" y="0"/>
                </a:lnTo>
                <a:close/>
              </a:path>
            </a:pathLst>
          </a:custGeom>
          <a:solidFill>
            <a:schemeClr val="bg1"/>
          </a:solidFill>
          <a:ln w="3175" cap="flat" cmpd="sng">
            <a:solidFill>
              <a:srgbClr val="BFBFBF"/>
            </a:solidFill>
            <a:prstDash val="solid"/>
            <a:round/>
            <a:headEnd/>
            <a:tailEnd/>
          </a:ln>
          <a:effectLst>
            <a:outerShdw blurRad="50800" dist="38100" dir="2700000" algn="tl" rotWithShape="0">
              <a:srgbClr val="000000">
                <a:alpha val="39999"/>
              </a:srgbClr>
            </a:outerShdw>
          </a:effectLst>
        </p:spPr>
        <p:txBody>
          <a:bodyPr anchor="ctr"/>
          <a:lstStyle/>
          <a:p>
            <a:endParaRPr lang="en-US"/>
          </a:p>
        </p:txBody>
      </p:sp>
      <p:sp>
        <p:nvSpPr>
          <p:cNvPr id="6" name="Rektangel 5"/>
          <p:cNvSpPr/>
          <p:nvPr/>
        </p:nvSpPr>
        <p:spPr bwMode="auto">
          <a:xfrm>
            <a:off x="356605" y="1761297"/>
            <a:ext cx="1998662" cy="4524316"/>
          </a:xfrm>
          <a:prstGeom prst="rect">
            <a:avLst/>
          </a:prstGeom>
        </p:spPr>
        <p:txBody>
          <a:bodyPr>
            <a:spAutoFit/>
          </a:bodyPr>
          <a:lstStyle/>
          <a:p>
            <a:pPr marL="285750" indent="-285750" fontAlgn="auto">
              <a:spcBef>
                <a:spcPts val="0"/>
              </a:spcBef>
              <a:spcAft>
                <a:spcPts val="0"/>
              </a:spcAft>
              <a:buFont typeface="Arial"/>
              <a:buChar char="•"/>
              <a:defRPr/>
            </a:pPr>
            <a:r>
              <a:rPr lang="da-DK" sz="1600" kern="0" noProof="1">
                <a:solidFill>
                  <a:schemeClr val="accent5">
                    <a:lumMod val="75000"/>
                  </a:schemeClr>
                </a:solidFill>
                <a:latin typeface="+mn-lt"/>
                <a:ea typeface="+mn-ea"/>
                <a:cs typeface="Arial" charset="0"/>
              </a:rPr>
              <a:t>Free membership to qualified food scientists and other experts, worldwide</a:t>
            </a:r>
          </a:p>
          <a:p>
            <a:pPr fontAlgn="auto">
              <a:spcBef>
                <a:spcPts val="0"/>
              </a:spcBef>
              <a:spcAft>
                <a:spcPts val="0"/>
              </a:spcAft>
              <a:defRPr/>
            </a:pPr>
            <a:endParaRPr lang="da-DK" sz="1600" kern="0" noProof="1">
              <a:solidFill>
                <a:schemeClr val="bg2">
                  <a:lumMod val="10000"/>
                </a:schemeClr>
              </a:solidFill>
              <a:latin typeface="+mn-lt"/>
              <a:ea typeface="+mn-ea"/>
              <a:cs typeface="Arial" charset="0"/>
            </a:endParaRPr>
          </a:p>
          <a:p>
            <a:pPr marL="285750" indent="-285750" fontAlgn="auto">
              <a:spcBef>
                <a:spcPts val="0"/>
              </a:spcBef>
              <a:spcAft>
                <a:spcPts val="0"/>
              </a:spcAft>
              <a:buFont typeface="Arial"/>
              <a:buChar char="•"/>
              <a:defRPr/>
            </a:pPr>
            <a:r>
              <a:rPr lang="da-DK" sz="1600" kern="0" noProof="1">
                <a:solidFill>
                  <a:schemeClr val="bg2">
                    <a:lumMod val="10000"/>
                  </a:schemeClr>
                </a:solidFill>
                <a:latin typeface="+mn-lt"/>
                <a:ea typeface="+mn-ea"/>
                <a:cs typeface="Arial" charset="0"/>
              </a:rPr>
              <a:t>GHI members   may join Working Groups of interest</a:t>
            </a:r>
          </a:p>
          <a:p>
            <a:pPr marL="285750" indent="-285750" fontAlgn="auto">
              <a:spcBef>
                <a:spcPts val="0"/>
              </a:spcBef>
              <a:spcAft>
                <a:spcPts val="0"/>
              </a:spcAft>
              <a:buFont typeface="Arial"/>
              <a:buChar char="•"/>
              <a:defRPr/>
            </a:pPr>
            <a:endParaRPr lang="da-DK" sz="1600" kern="0" noProof="1">
              <a:solidFill>
                <a:schemeClr val="bg2">
                  <a:lumMod val="10000"/>
                </a:schemeClr>
              </a:solidFill>
              <a:latin typeface="+mn-lt"/>
              <a:ea typeface="+mn-ea"/>
              <a:cs typeface="Arial" charset="0"/>
            </a:endParaRPr>
          </a:p>
          <a:p>
            <a:pPr marL="285750" indent="-285750" fontAlgn="auto">
              <a:spcBef>
                <a:spcPts val="0"/>
              </a:spcBef>
              <a:spcAft>
                <a:spcPts val="0"/>
              </a:spcAft>
              <a:buFont typeface="Arial"/>
              <a:buChar char="•"/>
              <a:defRPr/>
            </a:pPr>
            <a:r>
              <a:rPr lang="da-DK" sz="1600" kern="0" noProof="1">
                <a:solidFill>
                  <a:srgbClr val="31859C"/>
                </a:solidFill>
                <a:latin typeface="+mn-lt"/>
                <a:ea typeface="+mn-ea"/>
                <a:cs typeface="Arial" charset="0"/>
              </a:rPr>
              <a:t>GHI members  may propose new Working Groups</a:t>
            </a:r>
          </a:p>
          <a:p>
            <a:pPr marL="285750" indent="-285750" fontAlgn="auto">
              <a:spcBef>
                <a:spcPts val="0"/>
              </a:spcBef>
              <a:spcAft>
                <a:spcPts val="0"/>
              </a:spcAft>
              <a:buFont typeface="Arial"/>
              <a:buChar char="•"/>
              <a:defRPr/>
            </a:pPr>
            <a:endParaRPr lang="da-DK" sz="1600" kern="0" noProof="1">
              <a:solidFill>
                <a:schemeClr val="bg2">
                  <a:lumMod val="10000"/>
                </a:schemeClr>
              </a:solidFill>
              <a:latin typeface="+mn-lt"/>
              <a:ea typeface="+mn-ea"/>
              <a:cs typeface="Arial" charset="0"/>
            </a:endParaRPr>
          </a:p>
          <a:p>
            <a:pPr marL="285750" indent="-285750" fontAlgn="auto">
              <a:spcBef>
                <a:spcPts val="0"/>
              </a:spcBef>
              <a:spcAft>
                <a:spcPts val="0"/>
              </a:spcAft>
              <a:buFont typeface="Arial"/>
              <a:buChar char="•"/>
              <a:defRPr/>
            </a:pPr>
            <a:r>
              <a:rPr lang="da-DK" sz="1600" kern="0" noProof="1">
                <a:solidFill>
                  <a:schemeClr val="bg2">
                    <a:lumMod val="10000"/>
                  </a:schemeClr>
                </a:solidFill>
                <a:latin typeface="+mn-lt"/>
                <a:ea typeface="+mn-ea"/>
                <a:cs typeface="Arial" charset="0"/>
              </a:rPr>
              <a:t>Working Group focus on topics relevant to GHI’s mission</a:t>
            </a:r>
            <a:endParaRPr lang="da-DK" sz="1000" kern="0" dirty="0">
              <a:solidFill>
                <a:schemeClr val="bg2">
                  <a:lumMod val="10000"/>
                </a:schemeClr>
              </a:solidFill>
              <a:latin typeface="Arial" pitchFamily="34" charset="0"/>
              <a:ea typeface="+mn-ea"/>
            </a:endParaRPr>
          </a:p>
        </p:txBody>
      </p:sp>
      <p:sp>
        <p:nvSpPr>
          <p:cNvPr id="7" name="Pentagon 6"/>
          <p:cNvSpPr>
            <a:spLocks noChangeArrowheads="1"/>
          </p:cNvSpPr>
          <p:nvPr/>
        </p:nvSpPr>
        <p:spPr bwMode="auto">
          <a:xfrm>
            <a:off x="345229" y="1084323"/>
            <a:ext cx="2382837" cy="525463"/>
          </a:xfrm>
          <a:prstGeom prst="homePlate">
            <a:avLst>
              <a:gd name="adj" fmla="val 66677"/>
            </a:avLst>
          </a:prstGeom>
          <a:solidFill>
            <a:schemeClr val="accent5">
              <a:lumMod val="75000"/>
            </a:schemeClr>
          </a:solidFill>
          <a:ln/>
          <a:extLst/>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32" name="Rektangel 31"/>
          <p:cNvSpPr/>
          <p:nvPr/>
        </p:nvSpPr>
        <p:spPr bwMode="auto">
          <a:xfrm>
            <a:off x="405554" y="1208148"/>
            <a:ext cx="1998662" cy="338138"/>
          </a:xfrm>
          <a:prstGeom prst="rect">
            <a:avLst/>
          </a:prstGeom>
        </p:spPr>
        <p:txBody>
          <a:bodyPr>
            <a:spAutoFit/>
          </a:bodyPr>
          <a:lstStyle/>
          <a:p>
            <a:pPr algn="ctr" fontAlgn="auto">
              <a:spcBef>
                <a:spcPts val="0"/>
              </a:spcBef>
              <a:spcAft>
                <a:spcPts val="0"/>
              </a:spcAft>
              <a:defRPr/>
            </a:pPr>
            <a:r>
              <a:rPr lang="da-DK" sz="1600" b="1" kern="0" noProof="1">
                <a:solidFill>
                  <a:schemeClr val="bg1"/>
                </a:solidFill>
                <a:latin typeface="Calibri" pitchFamily="34" charset="0"/>
                <a:ea typeface="+mn-ea"/>
                <a:cs typeface="Arial" charset="0"/>
              </a:rPr>
              <a:t>CONNECT</a:t>
            </a:r>
            <a:endParaRPr lang="da-DK" kern="0" dirty="0">
              <a:solidFill>
                <a:schemeClr val="bg1"/>
              </a:solidFill>
              <a:latin typeface="Arial" pitchFamily="34" charset="0"/>
              <a:ea typeface="+mn-ea"/>
            </a:endParaRPr>
          </a:p>
        </p:txBody>
      </p:sp>
      <p:sp>
        <p:nvSpPr>
          <p:cNvPr id="34" name="Rektangel 33"/>
          <p:cNvSpPr/>
          <p:nvPr/>
        </p:nvSpPr>
        <p:spPr bwMode="auto">
          <a:xfrm>
            <a:off x="2589954" y="1208148"/>
            <a:ext cx="1998662" cy="338138"/>
          </a:xfrm>
          <a:prstGeom prst="rect">
            <a:avLst/>
          </a:prstGeom>
        </p:spPr>
        <p:txBody>
          <a:bodyPr>
            <a:spAutoFit/>
          </a:bodyPr>
          <a:lstStyle/>
          <a:p>
            <a:pPr algn="ctr" fontAlgn="auto">
              <a:spcBef>
                <a:spcPts val="0"/>
              </a:spcBef>
              <a:spcAft>
                <a:spcPts val="0"/>
              </a:spcAft>
              <a:defRPr/>
            </a:pPr>
            <a:r>
              <a:rPr lang="da-DK" sz="1600" b="1" kern="0" noProof="1">
                <a:solidFill>
                  <a:schemeClr val="bg1"/>
                </a:solidFill>
                <a:latin typeface="Calibri" pitchFamily="34" charset="0"/>
                <a:ea typeface="+mn-ea"/>
                <a:cs typeface="Arial" charset="0"/>
              </a:rPr>
              <a:t>COLLABORATE</a:t>
            </a:r>
            <a:endParaRPr lang="da-DK" kern="0" dirty="0">
              <a:solidFill>
                <a:schemeClr val="bg1"/>
              </a:solidFill>
              <a:latin typeface="Arial" pitchFamily="34" charset="0"/>
              <a:ea typeface="+mn-ea"/>
            </a:endParaRPr>
          </a:p>
        </p:txBody>
      </p:sp>
      <p:sp>
        <p:nvSpPr>
          <p:cNvPr id="35" name="Rektangel 34"/>
          <p:cNvSpPr/>
          <p:nvPr/>
        </p:nvSpPr>
        <p:spPr bwMode="auto">
          <a:xfrm>
            <a:off x="4621954" y="1208148"/>
            <a:ext cx="1998662" cy="338554"/>
          </a:xfrm>
          <a:prstGeom prst="rect">
            <a:avLst/>
          </a:prstGeom>
        </p:spPr>
        <p:txBody>
          <a:bodyPr>
            <a:spAutoFit/>
          </a:bodyPr>
          <a:lstStyle/>
          <a:p>
            <a:pPr algn="ctr" fontAlgn="auto">
              <a:spcBef>
                <a:spcPts val="0"/>
              </a:spcBef>
              <a:spcAft>
                <a:spcPts val="0"/>
              </a:spcAft>
              <a:defRPr/>
            </a:pPr>
            <a:r>
              <a:rPr lang="da-DK" sz="1600" b="1" kern="0" noProof="1">
                <a:solidFill>
                  <a:schemeClr val="bg1"/>
                </a:solidFill>
                <a:latin typeface="Calibri" pitchFamily="34" charset="0"/>
                <a:ea typeface="+mn-ea"/>
                <a:cs typeface="Arial" charset="0"/>
              </a:rPr>
              <a:t>CRAFT</a:t>
            </a:r>
            <a:endParaRPr lang="da-DK" kern="0" dirty="0">
              <a:solidFill>
                <a:schemeClr val="bg1"/>
              </a:solidFill>
              <a:latin typeface="Arial" pitchFamily="34" charset="0"/>
              <a:ea typeface="+mn-ea"/>
            </a:endParaRPr>
          </a:p>
        </p:txBody>
      </p:sp>
      <p:sp>
        <p:nvSpPr>
          <p:cNvPr id="36" name="Rektangel 35"/>
          <p:cNvSpPr/>
          <p:nvPr/>
        </p:nvSpPr>
        <p:spPr bwMode="auto">
          <a:xfrm>
            <a:off x="6768254" y="1180151"/>
            <a:ext cx="1998662" cy="338554"/>
          </a:xfrm>
          <a:prstGeom prst="rect">
            <a:avLst/>
          </a:prstGeom>
        </p:spPr>
        <p:txBody>
          <a:bodyPr>
            <a:spAutoFit/>
          </a:bodyPr>
          <a:lstStyle/>
          <a:p>
            <a:pPr algn="ctr" fontAlgn="auto">
              <a:spcBef>
                <a:spcPts val="0"/>
              </a:spcBef>
              <a:spcAft>
                <a:spcPts val="0"/>
              </a:spcAft>
              <a:defRPr/>
            </a:pPr>
            <a:r>
              <a:rPr lang="da-DK" sz="1600" b="1" kern="0" noProof="1">
                <a:solidFill>
                  <a:schemeClr val="bg1"/>
                </a:solidFill>
                <a:latin typeface="Calibri" pitchFamily="34" charset="0"/>
                <a:ea typeface="+mn-ea"/>
                <a:cs typeface="Arial" charset="0"/>
              </a:rPr>
              <a:t>COMMUNICATE</a:t>
            </a:r>
            <a:endParaRPr lang="da-DK" kern="0" dirty="0">
              <a:solidFill>
                <a:schemeClr val="bg1"/>
              </a:solidFill>
              <a:latin typeface="Arial" pitchFamily="34" charset="0"/>
              <a:ea typeface="+mn-ea"/>
            </a:endParaRPr>
          </a:p>
        </p:txBody>
      </p:sp>
      <p:sp>
        <p:nvSpPr>
          <p:cNvPr id="38" name="Rektangel 37"/>
          <p:cNvSpPr/>
          <p:nvPr/>
        </p:nvSpPr>
        <p:spPr bwMode="auto">
          <a:xfrm>
            <a:off x="2476765" y="1736639"/>
            <a:ext cx="2060558" cy="4278094"/>
          </a:xfrm>
          <a:prstGeom prst="rect">
            <a:avLst/>
          </a:prstGeom>
        </p:spPr>
        <p:txBody>
          <a:bodyPr wrap="square">
            <a:spAutoFit/>
          </a:bodyPr>
          <a:lstStyle/>
          <a:p>
            <a:pPr marL="285750" indent="-285750" fontAlgn="auto">
              <a:spcBef>
                <a:spcPts val="0"/>
              </a:spcBef>
              <a:spcAft>
                <a:spcPts val="0"/>
              </a:spcAft>
              <a:buFont typeface="Arial"/>
              <a:buChar char="•"/>
              <a:defRPr/>
            </a:pPr>
            <a:r>
              <a:rPr lang="da-DK" sz="1600" kern="0" noProof="1">
                <a:solidFill>
                  <a:schemeClr val="bg2">
                    <a:lumMod val="10000"/>
                  </a:schemeClr>
                </a:solidFill>
                <a:latin typeface="Calibri" pitchFamily="34" charset="0"/>
                <a:ea typeface="+mn-ea"/>
                <a:cs typeface="Arial" charset="0"/>
              </a:rPr>
              <a:t>GHI organizes Working Group meetings</a:t>
            </a:r>
          </a:p>
          <a:p>
            <a:pPr fontAlgn="auto">
              <a:spcBef>
                <a:spcPts val="0"/>
              </a:spcBef>
              <a:spcAft>
                <a:spcPts val="0"/>
              </a:spcAft>
              <a:defRPr/>
            </a:pPr>
            <a:endParaRPr lang="da-DK" sz="1600" kern="0" noProof="1">
              <a:solidFill>
                <a:schemeClr val="bg2">
                  <a:lumMod val="10000"/>
                </a:schemeClr>
              </a:solidFill>
              <a:latin typeface="Calibri" pitchFamily="34" charset="0"/>
              <a:ea typeface="+mn-ea"/>
              <a:cs typeface="Arial" charset="0"/>
            </a:endParaRPr>
          </a:p>
          <a:p>
            <a:pPr marL="285750" indent="-285750" fontAlgn="auto">
              <a:spcBef>
                <a:spcPts val="0"/>
              </a:spcBef>
              <a:spcAft>
                <a:spcPts val="0"/>
              </a:spcAft>
              <a:buFont typeface="Arial"/>
              <a:buChar char="•"/>
              <a:defRPr/>
            </a:pPr>
            <a:r>
              <a:rPr lang="da-DK" sz="1600" kern="0" noProof="1">
                <a:solidFill>
                  <a:srgbClr val="31859C"/>
                </a:solidFill>
                <a:latin typeface="Calibri" pitchFamily="34" charset="0"/>
                <a:ea typeface="+mn-ea"/>
                <a:cs typeface="Arial" charset="0"/>
              </a:rPr>
              <a:t>Working Groups collect, evaluate scientific evidence</a:t>
            </a:r>
          </a:p>
          <a:p>
            <a:pPr marL="285750" indent="-285750" fontAlgn="auto">
              <a:spcBef>
                <a:spcPts val="0"/>
              </a:spcBef>
              <a:spcAft>
                <a:spcPts val="0"/>
              </a:spcAft>
              <a:buFont typeface="Arial"/>
              <a:buChar char="•"/>
              <a:defRPr/>
            </a:pPr>
            <a:endParaRPr lang="da-DK" sz="1600" kern="0" noProof="1">
              <a:solidFill>
                <a:schemeClr val="bg2">
                  <a:lumMod val="10000"/>
                </a:schemeClr>
              </a:solidFill>
              <a:latin typeface="Calibri" pitchFamily="34" charset="0"/>
              <a:ea typeface="+mn-ea"/>
              <a:cs typeface="Arial" charset="0"/>
            </a:endParaRPr>
          </a:p>
          <a:p>
            <a:pPr marL="285750" indent="-285750" fontAlgn="auto">
              <a:spcBef>
                <a:spcPts val="0"/>
              </a:spcBef>
              <a:spcAft>
                <a:spcPts val="0"/>
              </a:spcAft>
              <a:buFont typeface="Arial"/>
              <a:buChar char="•"/>
              <a:defRPr/>
            </a:pPr>
            <a:r>
              <a:rPr lang="da-DK" sz="1600" kern="0" noProof="1">
                <a:solidFill>
                  <a:schemeClr val="bg2">
                    <a:lumMod val="10000"/>
                  </a:schemeClr>
                </a:solidFill>
                <a:latin typeface="Calibri" pitchFamily="34" charset="0"/>
                <a:ea typeface="+mn-ea"/>
                <a:cs typeface="Arial" charset="0"/>
              </a:rPr>
              <a:t>Assess existing (or lack of) food laws and regulations</a:t>
            </a:r>
          </a:p>
          <a:p>
            <a:pPr marL="285750" indent="-285750" fontAlgn="auto">
              <a:spcBef>
                <a:spcPts val="0"/>
              </a:spcBef>
              <a:spcAft>
                <a:spcPts val="0"/>
              </a:spcAft>
              <a:buFont typeface="Arial"/>
              <a:buChar char="•"/>
              <a:defRPr/>
            </a:pPr>
            <a:endParaRPr lang="da-DK" sz="1600" kern="0" noProof="1">
              <a:solidFill>
                <a:schemeClr val="bg2">
                  <a:lumMod val="10000"/>
                </a:schemeClr>
              </a:solidFill>
              <a:latin typeface="Calibri" pitchFamily="34" charset="0"/>
              <a:ea typeface="+mn-ea"/>
              <a:cs typeface="Arial" charset="0"/>
            </a:endParaRPr>
          </a:p>
          <a:p>
            <a:pPr marL="285750" indent="-285750" fontAlgn="auto">
              <a:spcBef>
                <a:spcPts val="0"/>
              </a:spcBef>
              <a:spcAft>
                <a:spcPts val="0"/>
              </a:spcAft>
              <a:buFont typeface="Arial"/>
              <a:buChar char="•"/>
              <a:defRPr/>
            </a:pPr>
            <a:r>
              <a:rPr lang="da-DK" sz="1600" kern="0" noProof="1">
                <a:solidFill>
                  <a:srgbClr val="31859C"/>
                </a:solidFill>
                <a:latin typeface="Calibri" pitchFamily="34" charset="0"/>
                <a:ea typeface="+mn-ea"/>
                <a:cs typeface="Arial" charset="0"/>
              </a:rPr>
              <a:t>Identify potential for harmonization of global laws/regs consistent with scientific findings</a:t>
            </a:r>
            <a:endParaRPr lang="da-DK" sz="1000" kern="0" dirty="0">
              <a:solidFill>
                <a:srgbClr val="31859C"/>
              </a:solidFill>
              <a:latin typeface="Arial" pitchFamily="34" charset="0"/>
              <a:ea typeface="+mn-ea"/>
            </a:endParaRPr>
          </a:p>
        </p:txBody>
      </p:sp>
      <p:sp>
        <p:nvSpPr>
          <p:cNvPr id="39" name="Rektangel 38"/>
          <p:cNvSpPr/>
          <p:nvPr/>
        </p:nvSpPr>
        <p:spPr bwMode="auto">
          <a:xfrm>
            <a:off x="4647725" y="1724310"/>
            <a:ext cx="1998662" cy="4185762"/>
          </a:xfrm>
          <a:prstGeom prst="rect">
            <a:avLst/>
          </a:prstGeom>
        </p:spPr>
        <p:txBody>
          <a:bodyPr>
            <a:spAutoFit/>
          </a:bodyPr>
          <a:lstStyle/>
          <a:p>
            <a:pPr marL="285750" indent="-285750" fontAlgn="auto">
              <a:spcBef>
                <a:spcPts val="0"/>
              </a:spcBef>
              <a:spcAft>
                <a:spcPts val="0"/>
              </a:spcAft>
              <a:buFont typeface="Arial"/>
              <a:buChar char="•"/>
              <a:defRPr/>
            </a:pPr>
            <a:r>
              <a:rPr lang="da-DK" sz="1600" kern="0" noProof="1">
                <a:solidFill>
                  <a:srgbClr val="31859C"/>
                </a:solidFill>
                <a:latin typeface="Calibri" pitchFamily="34" charset="0"/>
                <a:ea typeface="+mn-ea"/>
                <a:cs typeface="Arial" charset="0"/>
              </a:rPr>
              <a:t>Working Groups draft position  statements</a:t>
            </a:r>
          </a:p>
          <a:p>
            <a:pPr marL="285750" indent="-285750" fontAlgn="auto">
              <a:spcBef>
                <a:spcPts val="0"/>
              </a:spcBef>
              <a:spcAft>
                <a:spcPts val="0"/>
              </a:spcAft>
              <a:buFont typeface="Arial"/>
              <a:buChar char="•"/>
              <a:defRPr/>
            </a:pPr>
            <a:endParaRPr lang="da-DK" sz="800" kern="0" noProof="1">
              <a:solidFill>
                <a:schemeClr val="bg2">
                  <a:lumMod val="10000"/>
                </a:schemeClr>
              </a:solidFill>
              <a:latin typeface="Calibri" pitchFamily="34" charset="0"/>
              <a:ea typeface="+mn-ea"/>
              <a:cs typeface="Arial" charset="0"/>
            </a:endParaRPr>
          </a:p>
          <a:p>
            <a:pPr marL="285750" indent="-285750" fontAlgn="auto">
              <a:spcBef>
                <a:spcPts val="0"/>
              </a:spcBef>
              <a:spcAft>
                <a:spcPts val="0"/>
              </a:spcAft>
              <a:buFont typeface="Arial"/>
              <a:buChar char="•"/>
              <a:defRPr/>
            </a:pPr>
            <a:r>
              <a:rPr lang="da-DK" sz="1600" kern="0" noProof="1">
                <a:solidFill>
                  <a:schemeClr val="bg2">
                    <a:lumMod val="10000"/>
                  </a:schemeClr>
                </a:solidFill>
                <a:latin typeface="Calibri" pitchFamily="34" charset="0"/>
                <a:ea typeface="+mn-ea"/>
                <a:cs typeface="Arial" charset="0"/>
              </a:rPr>
              <a:t>Findings undergo rigorous subject matter review by global experts</a:t>
            </a:r>
          </a:p>
          <a:p>
            <a:pPr marL="285750" indent="-285750" fontAlgn="auto">
              <a:spcBef>
                <a:spcPts val="0"/>
              </a:spcBef>
              <a:spcAft>
                <a:spcPts val="0"/>
              </a:spcAft>
              <a:buFont typeface="Arial"/>
              <a:buChar char="•"/>
              <a:defRPr/>
            </a:pPr>
            <a:endParaRPr lang="da-DK" sz="800" kern="0" noProof="1">
              <a:solidFill>
                <a:schemeClr val="bg2">
                  <a:lumMod val="10000"/>
                </a:schemeClr>
              </a:solidFill>
              <a:latin typeface="Calibri" pitchFamily="34" charset="0"/>
              <a:ea typeface="+mn-ea"/>
              <a:cs typeface="Arial" charset="0"/>
            </a:endParaRPr>
          </a:p>
          <a:p>
            <a:pPr marL="285750" indent="-285750" fontAlgn="auto">
              <a:spcBef>
                <a:spcPts val="0"/>
              </a:spcBef>
              <a:spcAft>
                <a:spcPts val="0"/>
              </a:spcAft>
              <a:buFont typeface="Arial"/>
              <a:buChar char="•"/>
              <a:defRPr/>
            </a:pPr>
            <a:r>
              <a:rPr lang="da-DK" sz="1600" kern="0" noProof="1">
                <a:solidFill>
                  <a:srgbClr val="31859C"/>
                </a:solidFill>
                <a:latin typeface="Calibri" pitchFamily="34" charset="0"/>
                <a:ea typeface="+mn-ea"/>
                <a:cs typeface="Arial" charset="0"/>
              </a:rPr>
              <a:t>GHI issues official white papers or other publications to regulators, legislators, media, public health professionals, and the public</a:t>
            </a:r>
            <a:endParaRPr lang="da-DK" sz="1600" kern="0" dirty="0">
              <a:solidFill>
                <a:srgbClr val="31859C"/>
              </a:solidFill>
              <a:latin typeface="Arial" pitchFamily="34" charset="0"/>
              <a:ea typeface="+mn-ea"/>
            </a:endParaRPr>
          </a:p>
          <a:p>
            <a:pPr fontAlgn="auto">
              <a:spcBef>
                <a:spcPts val="0"/>
              </a:spcBef>
              <a:spcAft>
                <a:spcPts val="0"/>
              </a:spcAft>
              <a:buFont typeface="Arial" pitchFamily="34" charset="0"/>
              <a:buChar char="•"/>
              <a:defRPr/>
            </a:pPr>
            <a:endParaRPr lang="da-DK" sz="1000" kern="0" dirty="0">
              <a:solidFill>
                <a:schemeClr val="bg2">
                  <a:lumMod val="10000"/>
                </a:schemeClr>
              </a:solidFill>
              <a:latin typeface="Arial" pitchFamily="34" charset="0"/>
              <a:ea typeface="+mn-ea"/>
            </a:endParaRPr>
          </a:p>
        </p:txBody>
      </p:sp>
      <p:sp>
        <p:nvSpPr>
          <p:cNvPr id="40" name="Rektangel 39"/>
          <p:cNvSpPr/>
          <p:nvPr/>
        </p:nvSpPr>
        <p:spPr bwMode="auto">
          <a:xfrm>
            <a:off x="6780213" y="1724310"/>
            <a:ext cx="2072497" cy="3785652"/>
          </a:xfrm>
          <a:prstGeom prst="rect">
            <a:avLst/>
          </a:prstGeom>
        </p:spPr>
        <p:txBody>
          <a:bodyPr wrap="square">
            <a:spAutoFit/>
          </a:bodyPr>
          <a:lstStyle/>
          <a:p>
            <a:pPr marL="285750" indent="-285750">
              <a:buFont typeface="Arial"/>
              <a:buChar char="•"/>
            </a:pPr>
            <a:r>
              <a:rPr lang="en-US" sz="1600" noProof="1">
                <a:solidFill>
                  <a:srgbClr val="1E1C11"/>
                </a:solidFill>
                <a:latin typeface="Calibri" charset="0"/>
                <a:cs typeface="Arial" charset="0"/>
              </a:rPr>
              <a:t>GHI creates communication materials and educational outreach tools based on findings</a:t>
            </a:r>
          </a:p>
          <a:p>
            <a:endParaRPr sz="800" noProof="1">
              <a:solidFill>
                <a:srgbClr val="1E1C11"/>
              </a:solidFill>
              <a:latin typeface="Calibri" charset="0"/>
              <a:cs typeface="Arial" charset="0"/>
            </a:endParaRPr>
          </a:p>
          <a:p>
            <a:pPr marL="285750" indent="-285750">
              <a:buFont typeface="Arial"/>
              <a:buChar char="•"/>
            </a:pPr>
            <a:r>
              <a:rPr lang="en-US" sz="1600" noProof="1">
                <a:solidFill>
                  <a:srgbClr val="31859C"/>
                </a:solidFill>
                <a:latin typeface="Calibri" charset="0"/>
                <a:cs typeface="Arial" charset="0"/>
              </a:rPr>
              <a:t>Articles, social media, blogs, GHI ShareSheets, presentations, etc. </a:t>
            </a:r>
          </a:p>
          <a:p>
            <a:endParaRPr sz="800" noProof="1">
              <a:solidFill>
                <a:srgbClr val="31859C"/>
              </a:solidFill>
              <a:latin typeface="Calibri" charset="0"/>
              <a:cs typeface="Arial" charset="0"/>
            </a:endParaRPr>
          </a:p>
          <a:p>
            <a:pPr marL="285750" indent="-285750">
              <a:buFont typeface="Arial"/>
              <a:buChar char="•"/>
            </a:pPr>
            <a:r>
              <a:rPr lang="en-US" sz="1600" noProof="1">
                <a:solidFill>
                  <a:srgbClr val="1E1C11"/>
                </a:solidFill>
                <a:latin typeface="Calibri" charset="0"/>
                <a:cs typeface="Arial" charset="0"/>
              </a:rPr>
              <a:t>Communications are distributed to the public, press and policymakers</a:t>
            </a:r>
            <a:endParaRPr lang="da-DK" sz="1600"/>
          </a:p>
        </p:txBody>
      </p:sp>
      <p:sp>
        <p:nvSpPr>
          <p:cNvPr id="6164" name="Rectangle 8"/>
          <p:cNvSpPr>
            <a:spLocks noChangeArrowheads="1"/>
          </p:cNvSpPr>
          <p:nvPr/>
        </p:nvSpPr>
        <p:spPr bwMode="gray">
          <a:xfrm>
            <a:off x="314325" y="195263"/>
            <a:ext cx="85201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p>
            <a:r>
              <a:rPr lang="de-DE" sz="2600" b="1">
                <a:latin typeface="Calibri" charset="0"/>
              </a:rPr>
              <a:t>GHI </a:t>
            </a:r>
            <a:r>
              <a:rPr lang="de-DE" sz="2600">
                <a:latin typeface="Calibri" charset="0"/>
              </a:rPr>
              <a:t>WORKING GROUPS</a:t>
            </a:r>
            <a:endParaRPr lang="de-DE" sz="2800">
              <a:latin typeface="Calibri" charset="0"/>
            </a:endParaRPr>
          </a:p>
        </p:txBody>
      </p:sp>
      <p:sp>
        <p:nvSpPr>
          <p:cNvPr id="6165" name="Tekstboks 19"/>
          <p:cNvSpPr txBox="1">
            <a:spLocks noChangeArrowheads="1"/>
          </p:cNvSpPr>
          <p:nvPr/>
        </p:nvSpPr>
        <p:spPr bwMode="auto">
          <a:xfrm>
            <a:off x="252413" y="612775"/>
            <a:ext cx="1310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da-DK" sz="1600">
                <a:latin typeface="Calibri" charset="0"/>
              </a:rPr>
              <a:t>THE PROCESS</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ktangel 134"/>
          <p:cNvSpPr>
            <a:spLocks noChangeArrowheads="1"/>
          </p:cNvSpPr>
          <p:nvPr/>
        </p:nvSpPr>
        <p:spPr bwMode="auto">
          <a:xfrm rot="10800000" flipV="1">
            <a:off x="0" y="0"/>
            <a:ext cx="9144000" cy="4065588"/>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10255" name="Rectangle 8"/>
          <p:cNvSpPr>
            <a:spLocks noChangeArrowheads="1"/>
          </p:cNvSpPr>
          <p:nvPr/>
        </p:nvSpPr>
        <p:spPr bwMode="gray">
          <a:xfrm>
            <a:off x="314325" y="195263"/>
            <a:ext cx="85201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p>
            <a:r>
              <a:rPr lang="de-DE" sz="2600" b="1">
                <a:latin typeface="Calibri" charset="0"/>
              </a:rPr>
              <a:t>GHI </a:t>
            </a:r>
            <a:r>
              <a:rPr lang="de-DE" sz="2600">
                <a:latin typeface="Calibri" charset="0"/>
              </a:rPr>
              <a:t>WORKING GROUPS</a:t>
            </a:r>
            <a:endParaRPr lang="de-DE" sz="2800">
              <a:latin typeface="Calibri" charset="0"/>
            </a:endParaRPr>
          </a:p>
        </p:txBody>
      </p:sp>
      <p:sp>
        <p:nvSpPr>
          <p:cNvPr id="10256" name="Tekstboks 19"/>
          <p:cNvSpPr txBox="1">
            <a:spLocks noChangeArrowheads="1"/>
          </p:cNvSpPr>
          <p:nvPr/>
        </p:nvSpPr>
        <p:spPr bwMode="auto">
          <a:xfrm>
            <a:off x="252413" y="612775"/>
            <a:ext cx="19201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da-DK" sz="1600">
                <a:latin typeface="Calibri" charset="0"/>
              </a:rPr>
              <a:t>ACTIVE TOPIC AREAS</a:t>
            </a:r>
          </a:p>
        </p:txBody>
      </p:sp>
      <p:sp>
        <p:nvSpPr>
          <p:cNvPr id="56" name="Rektangel 55"/>
          <p:cNvSpPr>
            <a:spLocks noChangeArrowheads="1"/>
          </p:cNvSpPr>
          <p:nvPr/>
        </p:nvSpPr>
        <p:spPr bwMode="auto">
          <a:xfrm>
            <a:off x="6802965" y="3205537"/>
            <a:ext cx="2025626" cy="2192496"/>
          </a:xfrm>
          <a:prstGeom prst="rect">
            <a:avLst/>
          </a:prstGeom>
          <a:solidFill>
            <a:srgbClr val="FFFFFF"/>
          </a:solidFill>
          <a:ln w="9525">
            <a:solidFill>
              <a:srgbClr val="E1E1E1"/>
            </a:solidFill>
            <a:miter lim="800000"/>
            <a:headEnd/>
            <a:tailEnd/>
          </a:ln>
          <a:effectLst>
            <a:outerShdw blurRad="400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57" name="Rektangel 56"/>
          <p:cNvSpPr/>
          <p:nvPr/>
        </p:nvSpPr>
        <p:spPr bwMode="auto">
          <a:xfrm>
            <a:off x="6756664" y="3356951"/>
            <a:ext cx="2061120" cy="313098"/>
          </a:xfrm>
          <a:prstGeom prst="rect">
            <a:avLst/>
          </a:prstGeom>
        </p:spPr>
        <p:txBody>
          <a:bodyPr wrap="square">
            <a:spAutoFit/>
          </a:bodyPr>
          <a:lstStyle/>
          <a:p>
            <a:pPr algn="ctr" defTabSz="801688" fontAlgn="auto">
              <a:spcBef>
                <a:spcPct val="20000"/>
              </a:spcBef>
              <a:spcAft>
                <a:spcPts val="0"/>
              </a:spcAft>
              <a:defRPr/>
            </a:pPr>
            <a:r>
              <a:rPr lang="da-DK" sz="1400" b="1" kern="0" noProof="1">
                <a:solidFill>
                  <a:srgbClr val="080808"/>
                </a:solidFill>
                <a:latin typeface="Calibri" pitchFamily="34" charset="0"/>
                <a:cs typeface="Arial" pitchFamily="34" charset="0"/>
              </a:rPr>
              <a:t>Genetic Toxicology</a:t>
            </a:r>
          </a:p>
        </p:txBody>
      </p:sp>
      <p:sp>
        <p:nvSpPr>
          <p:cNvPr id="71" name="Rektangel 55"/>
          <p:cNvSpPr>
            <a:spLocks noChangeArrowheads="1"/>
          </p:cNvSpPr>
          <p:nvPr/>
        </p:nvSpPr>
        <p:spPr bwMode="auto">
          <a:xfrm>
            <a:off x="6832068" y="1045346"/>
            <a:ext cx="1938778" cy="1955049"/>
          </a:xfrm>
          <a:prstGeom prst="rect">
            <a:avLst/>
          </a:prstGeom>
          <a:solidFill>
            <a:srgbClr val="FFFFFF"/>
          </a:solidFill>
          <a:ln w="9525">
            <a:solidFill>
              <a:srgbClr val="E1E1E1"/>
            </a:solidFill>
            <a:miter lim="800000"/>
            <a:headEnd/>
            <a:tailEnd/>
          </a:ln>
          <a:effectLst>
            <a:outerShdw blurRad="400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73" name="Rektangel 56"/>
          <p:cNvSpPr/>
          <p:nvPr/>
        </p:nvSpPr>
        <p:spPr bwMode="auto">
          <a:xfrm>
            <a:off x="6785767" y="1142185"/>
            <a:ext cx="1972750" cy="307777"/>
          </a:xfrm>
          <a:prstGeom prst="rect">
            <a:avLst/>
          </a:prstGeom>
        </p:spPr>
        <p:txBody>
          <a:bodyPr wrap="square">
            <a:spAutoFit/>
          </a:bodyPr>
          <a:lstStyle/>
          <a:p>
            <a:pPr algn="ctr" defTabSz="801688" fontAlgn="auto">
              <a:spcBef>
                <a:spcPct val="20000"/>
              </a:spcBef>
              <a:spcAft>
                <a:spcPts val="0"/>
              </a:spcAft>
              <a:defRPr/>
            </a:pPr>
            <a:r>
              <a:rPr lang="da-DK" sz="1400" b="1" kern="0" noProof="1">
                <a:solidFill>
                  <a:srgbClr val="080808"/>
                </a:solidFill>
                <a:latin typeface="Calibri" pitchFamily="34" charset="0"/>
                <a:ea typeface="+mn-ea"/>
                <a:cs typeface="Arial" pitchFamily="34" charset="0"/>
              </a:rPr>
              <a:t>Nanotechnology</a:t>
            </a:r>
          </a:p>
        </p:txBody>
      </p:sp>
      <p:sp>
        <p:nvSpPr>
          <p:cNvPr id="75" name="Rektangel 55"/>
          <p:cNvSpPr>
            <a:spLocks noChangeArrowheads="1"/>
          </p:cNvSpPr>
          <p:nvPr/>
        </p:nvSpPr>
        <p:spPr bwMode="auto">
          <a:xfrm>
            <a:off x="260349" y="3193208"/>
            <a:ext cx="1938778" cy="2223669"/>
          </a:xfrm>
          <a:prstGeom prst="rect">
            <a:avLst/>
          </a:prstGeom>
          <a:solidFill>
            <a:srgbClr val="FFFFFF"/>
          </a:solidFill>
          <a:ln w="9525">
            <a:solidFill>
              <a:srgbClr val="E1E1E1"/>
            </a:solidFill>
            <a:miter lim="800000"/>
            <a:headEnd/>
            <a:tailEnd/>
          </a:ln>
          <a:effectLst>
            <a:outerShdw blurRad="400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76" name="Rektangel 56"/>
          <p:cNvSpPr/>
          <p:nvPr/>
        </p:nvSpPr>
        <p:spPr bwMode="auto">
          <a:xfrm>
            <a:off x="201718" y="3250442"/>
            <a:ext cx="1972750" cy="738664"/>
          </a:xfrm>
          <a:prstGeom prst="rect">
            <a:avLst/>
          </a:prstGeom>
        </p:spPr>
        <p:txBody>
          <a:bodyPr wrap="square">
            <a:spAutoFit/>
          </a:bodyPr>
          <a:lstStyle/>
          <a:p>
            <a:pPr algn="ctr" defTabSz="801688" fontAlgn="auto">
              <a:spcBef>
                <a:spcPct val="20000"/>
              </a:spcBef>
              <a:spcAft>
                <a:spcPts val="0"/>
              </a:spcAft>
              <a:defRPr/>
            </a:pPr>
            <a:r>
              <a:rPr lang="da-DK" sz="1400" b="1" kern="0" noProof="1">
                <a:solidFill>
                  <a:srgbClr val="080808"/>
                </a:solidFill>
                <a:latin typeface="Calibri" pitchFamily="34" charset="0"/>
                <a:cs typeface="Arial" pitchFamily="34" charset="0"/>
              </a:rPr>
              <a:t>Regulatory Aspects       of Reducing                  Post-Harvest Losses</a:t>
            </a:r>
          </a:p>
        </p:txBody>
      </p:sp>
      <p:sp>
        <p:nvSpPr>
          <p:cNvPr id="78" name="Rektangel 55"/>
          <p:cNvSpPr>
            <a:spLocks noChangeArrowheads="1"/>
          </p:cNvSpPr>
          <p:nvPr/>
        </p:nvSpPr>
        <p:spPr bwMode="auto">
          <a:xfrm>
            <a:off x="2447147" y="3173002"/>
            <a:ext cx="1938778" cy="2223669"/>
          </a:xfrm>
          <a:prstGeom prst="rect">
            <a:avLst/>
          </a:prstGeom>
          <a:solidFill>
            <a:srgbClr val="FFFFFF"/>
          </a:solidFill>
          <a:ln w="9525">
            <a:solidFill>
              <a:srgbClr val="E1E1E1"/>
            </a:solidFill>
            <a:miter lim="800000"/>
            <a:headEnd/>
            <a:tailEnd/>
          </a:ln>
          <a:effectLst>
            <a:outerShdw blurRad="400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79" name="Rektangel 56"/>
          <p:cNvSpPr/>
          <p:nvPr/>
        </p:nvSpPr>
        <p:spPr bwMode="auto">
          <a:xfrm>
            <a:off x="2388516" y="3242565"/>
            <a:ext cx="1972750" cy="738664"/>
          </a:xfrm>
          <a:prstGeom prst="rect">
            <a:avLst/>
          </a:prstGeom>
        </p:spPr>
        <p:txBody>
          <a:bodyPr wrap="square">
            <a:spAutoFit/>
          </a:bodyPr>
          <a:lstStyle/>
          <a:p>
            <a:pPr algn="ctr" defTabSz="801688" fontAlgn="auto">
              <a:spcBef>
                <a:spcPct val="20000"/>
              </a:spcBef>
              <a:spcAft>
                <a:spcPts val="0"/>
              </a:spcAft>
              <a:defRPr/>
            </a:pPr>
            <a:r>
              <a:rPr lang="da-DK" sz="1400" b="1" kern="0" noProof="1">
                <a:solidFill>
                  <a:srgbClr val="080808"/>
                </a:solidFill>
                <a:latin typeface="Calibri" pitchFamily="34" charset="0"/>
                <a:cs typeface="Arial" pitchFamily="34" charset="0"/>
              </a:rPr>
              <a:t>Food Safety in           Relation to Religious Dietary Laws</a:t>
            </a:r>
          </a:p>
        </p:txBody>
      </p:sp>
      <p:sp>
        <p:nvSpPr>
          <p:cNvPr id="81" name="Rektangel 55"/>
          <p:cNvSpPr>
            <a:spLocks noChangeArrowheads="1"/>
          </p:cNvSpPr>
          <p:nvPr/>
        </p:nvSpPr>
        <p:spPr bwMode="auto">
          <a:xfrm>
            <a:off x="4625056" y="3193208"/>
            <a:ext cx="1938778" cy="2206889"/>
          </a:xfrm>
          <a:prstGeom prst="rect">
            <a:avLst/>
          </a:prstGeom>
          <a:solidFill>
            <a:srgbClr val="FFFFFF"/>
          </a:solidFill>
          <a:ln w="9525">
            <a:solidFill>
              <a:srgbClr val="E1E1E1"/>
            </a:solidFill>
            <a:miter lim="800000"/>
            <a:headEnd/>
            <a:tailEnd/>
          </a:ln>
          <a:effectLst>
            <a:outerShdw blurRad="400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82" name="Rektangel 56"/>
          <p:cNvSpPr/>
          <p:nvPr/>
        </p:nvSpPr>
        <p:spPr bwMode="auto">
          <a:xfrm>
            <a:off x="4578755" y="3312087"/>
            <a:ext cx="1972750" cy="307777"/>
          </a:xfrm>
          <a:prstGeom prst="rect">
            <a:avLst/>
          </a:prstGeom>
        </p:spPr>
        <p:txBody>
          <a:bodyPr wrap="square">
            <a:spAutoFit/>
          </a:bodyPr>
          <a:lstStyle/>
          <a:p>
            <a:pPr algn="ctr" defTabSz="801688" fontAlgn="auto">
              <a:spcBef>
                <a:spcPct val="20000"/>
              </a:spcBef>
              <a:spcAft>
                <a:spcPts val="0"/>
              </a:spcAft>
              <a:defRPr/>
            </a:pPr>
            <a:r>
              <a:rPr lang="da-DK" sz="1400" b="1" kern="0" noProof="1">
                <a:solidFill>
                  <a:srgbClr val="080808"/>
                </a:solidFill>
                <a:latin typeface="Calibri" pitchFamily="34" charset="0"/>
                <a:cs typeface="Arial" pitchFamily="34" charset="0"/>
              </a:rPr>
              <a:t>Nutrition</a:t>
            </a:r>
          </a:p>
        </p:txBody>
      </p:sp>
      <p:pic>
        <p:nvPicPr>
          <p:cNvPr id="2" name="Picture 1" descr="stockvault-food-11871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936727" y="3572196"/>
            <a:ext cx="1321896" cy="1898772"/>
          </a:xfrm>
          <a:prstGeom prst="rect">
            <a:avLst/>
          </a:prstGeom>
        </p:spPr>
      </p:pic>
      <p:sp>
        <p:nvSpPr>
          <p:cNvPr id="85" name="Rektangel 55"/>
          <p:cNvSpPr>
            <a:spLocks noChangeArrowheads="1"/>
          </p:cNvSpPr>
          <p:nvPr/>
        </p:nvSpPr>
        <p:spPr bwMode="auto">
          <a:xfrm>
            <a:off x="264792" y="1062127"/>
            <a:ext cx="1938778" cy="1955049"/>
          </a:xfrm>
          <a:prstGeom prst="rect">
            <a:avLst/>
          </a:prstGeom>
          <a:solidFill>
            <a:srgbClr val="FFFFFF"/>
          </a:solidFill>
          <a:ln w="9525">
            <a:solidFill>
              <a:srgbClr val="E1E1E1"/>
            </a:solidFill>
            <a:miter lim="800000"/>
            <a:headEnd/>
            <a:tailEnd/>
          </a:ln>
          <a:effectLst>
            <a:outerShdw blurRad="400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86" name="Rektangel 56"/>
          <p:cNvSpPr/>
          <p:nvPr/>
        </p:nvSpPr>
        <p:spPr bwMode="auto">
          <a:xfrm>
            <a:off x="218491" y="1158966"/>
            <a:ext cx="1972750" cy="307777"/>
          </a:xfrm>
          <a:prstGeom prst="rect">
            <a:avLst/>
          </a:prstGeom>
        </p:spPr>
        <p:txBody>
          <a:bodyPr wrap="square">
            <a:spAutoFit/>
          </a:bodyPr>
          <a:lstStyle/>
          <a:p>
            <a:pPr algn="ctr" defTabSz="801688" fontAlgn="auto">
              <a:spcBef>
                <a:spcPct val="20000"/>
              </a:spcBef>
              <a:spcAft>
                <a:spcPts val="0"/>
              </a:spcAft>
              <a:defRPr/>
            </a:pPr>
            <a:r>
              <a:rPr lang="da-DK" sz="1400" b="1" kern="0" noProof="1">
                <a:solidFill>
                  <a:srgbClr val="080808"/>
                </a:solidFill>
                <a:latin typeface="Calibri" pitchFamily="34" charset="0"/>
                <a:ea typeface="+mn-ea"/>
                <a:cs typeface="Arial" pitchFamily="34" charset="0"/>
              </a:rPr>
              <a:t>Mycotoxins</a:t>
            </a:r>
          </a:p>
        </p:txBody>
      </p:sp>
      <p:sp>
        <p:nvSpPr>
          <p:cNvPr id="96" name="Rektangel 55"/>
          <p:cNvSpPr>
            <a:spLocks noChangeArrowheads="1"/>
          </p:cNvSpPr>
          <p:nvPr/>
        </p:nvSpPr>
        <p:spPr bwMode="auto">
          <a:xfrm>
            <a:off x="2484135" y="1037469"/>
            <a:ext cx="1851781" cy="1983133"/>
          </a:xfrm>
          <a:prstGeom prst="rect">
            <a:avLst/>
          </a:prstGeom>
          <a:solidFill>
            <a:srgbClr val="FFFFFF"/>
          </a:solidFill>
          <a:ln w="9525">
            <a:solidFill>
              <a:srgbClr val="E1E1E1"/>
            </a:solidFill>
            <a:miter lim="800000"/>
            <a:headEnd/>
            <a:tailEnd/>
          </a:ln>
          <a:effectLst>
            <a:outerShdw blurRad="400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106" name="Rektangel 56"/>
          <p:cNvSpPr/>
          <p:nvPr/>
        </p:nvSpPr>
        <p:spPr bwMode="auto">
          <a:xfrm>
            <a:off x="2437834" y="1134309"/>
            <a:ext cx="1884229" cy="307777"/>
          </a:xfrm>
          <a:prstGeom prst="rect">
            <a:avLst/>
          </a:prstGeom>
        </p:spPr>
        <p:txBody>
          <a:bodyPr wrap="square">
            <a:spAutoFit/>
          </a:bodyPr>
          <a:lstStyle/>
          <a:p>
            <a:pPr algn="ctr" defTabSz="801688" fontAlgn="auto">
              <a:spcBef>
                <a:spcPct val="20000"/>
              </a:spcBef>
              <a:spcAft>
                <a:spcPts val="0"/>
              </a:spcAft>
              <a:defRPr/>
            </a:pPr>
            <a:r>
              <a:rPr lang="da-DK" sz="1400" b="1" kern="0" noProof="1">
                <a:solidFill>
                  <a:srgbClr val="080808"/>
                </a:solidFill>
                <a:latin typeface="Calibri" pitchFamily="34" charset="0"/>
                <a:ea typeface="+mn-ea"/>
                <a:cs typeface="Arial" pitchFamily="34" charset="0"/>
              </a:rPr>
              <a:t>Chemical Food Safety</a:t>
            </a:r>
          </a:p>
        </p:txBody>
      </p:sp>
      <p:sp>
        <p:nvSpPr>
          <p:cNvPr id="108" name="Rektangel 55"/>
          <p:cNvSpPr>
            <a:spLocks noChangeArrowheads="1"/>
          </p:cNvSpPr>
          <p:nvPr/>
        </p:nvSpPr>
        <p:spPr bwMode="auto">
          <a:xfrm>
            <a:off x="4654159" y="1025140"/>
            <a:ext cx="1831253" cy="1918503"/>
          </a:xfrm>
          <a:prstGeom prst="rect">
            <a:avLst/>
          </a:prstGeom>
          <a:solidFill>
            <a:srgbClr val="FFFFFF"/>
          </a:solidFill>
          <a:ln w="9525">
            <a:solidFill>
              <a:srgbClr val="E1E1E1"/>
            </a:solidFill>
            <a:miter lim="800000"/>
            <a:headEnd/>
            <a:tailEnd/>
          </a:ln>
          <a:effectLst>
            <a:outerShdw blurRad="400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109" name="Rektangel 56"/>
          <p:cNvSpPr/>
          <p:nvPr/>
        </p:nvSpPr>
        <p:spPr bwMode="auto">
          <a:xfrm>
            <a:off x="4607858" y="1121980"/>
            <a:ext cx="1934568" cy="307777"/>
          </a:xfrm>
          <a:prstGeom prst="rect">
            <a:avLst/>
          </a:prstGeom>
        </p:spPr>
        <p:txBody>
          <a:bodyPr wrap="square">
            <a:spAutoFit/>
          </a:bodyPr>
          <a:lstStyle/>
          <a:p>
            <a:pPr algn="ctr" defTabSz="801688" fontAlgn="auto">
              <a:spcBef>
                <a:spcPct val="20000"/>
              </a:spcBef>
              <a:spcAft>
                <a:spcPts val="0"/>
              </a:spcAft>
              <a:defRPr/>
            </a:pPr>
            <a:r>
              <a:rPr lang="da-DK" sz="1400" b="1" kern="0" noProof="1">
                <a:solidFill>
                  <a:srgbClr val="080808"/>
                </a:solidFill>
                <a:latin typeface="Calibri" pitchFamily="34" charset="0"/>
                <a:ea typeface="+mn-ea"/>
                <a:cs typeface="Arial" pitchFamily="34" charset="0"/>
              </a:rPr>
              <a:t>Food Microbiology</a:t>
            </a:r>
          </a:p>
        </p:txBody>
      </p:sp>
      <p:pic>
        <p:nvPicPr>
          <p:cNvPr id="4" name="Picture 3" descr="60_29e71200ff335a3e87d5308bfe4d95b6cba9f557_3143.jpg"/>
          <p:cNvPicPr>
            <a:picLocks noChangeAspect="1"/>
          </p:cNvPicPr>
          <p:nvPr/>
        </p:nvPicPr>
        <p:blipFill rotWithShape="1">
          <a:blip r:embed="rId4">
            <a:extLst>
              <a:ext uri="{28A0092B-C50C-407E-A947-70E740481C1C}">
                <a14:useLocalDpi xmlns:a14="http://schemas.microsoft.com/office/drawing/2010/main" val="0"/>
              </a:ext>
            </a:extLst>
          </a:blip>
          <a:srcRect t="313" r="1677" b="27807"/>
          <a:stretch/>
        </p:blipFill>
        <p:spPr>
          <a:xfrm>
            <a:off x="271253" y="1516465"/>
            <a:ext cx="1935760" cy="1491808"/>
          </a:xfrm>
          <a:prstGeom prst="rect">
            <a:avLst/>
          </a:prstGeom>
        </p:spPr>
      </p:pic>
      <p:pic>
        <p:nvPicPr>
          <p:cNvPr id="5" name="Picture 4" descr="Matis_maeliglas_karafla_korn_2.jpg"/>
          <p:cNvPicPr>
            <a:picLocks noChangeAspect="1"/>
          </p:cNvPicPr>
          <p:nvPr/>
        </p:nvPicPr>
        <p:blipFill rotWithShape="1">
          <a:blip r:embed="rId5" cstate="print">
            <a:extLst>
              <a:ext uri="{28A0092B-C50C-407E-A947-70E740481C1C}">
                <a14:useLocalDpi xmlns:a14="http://schemas.microsoft.com/office/drawing/2010/main" val="0"/>
              </a:ext>
            </a:extLst>
          </a:blip>
          <a:srcRect l="-633" t="3961" r="1266" b="-7924"/>
          <a:stretch/>
        </p:blipFill>
        <p:spPr>
          <a:xfrm>
            <a:off x="2552244" y="1553452"/>
            <a:ext cx="1738485" cy="1454821"/>
          </a:xfrm>
          <a:prstGeom prst="rect">
            <a:avLst/>
          </a:prstGeom>
        </p:spPr>
      </p:pic>
      <p:pic>
        <p:nvPicPr>
          <p:cNvPr id="6" name="Picture 5" descr="FoodMicrobiology.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0620" y="1553453"/>
            <a:ext cx="1837121" cy="1393176"/>
          </a:xfrm>
          <a:prstGeom prst="rect">
            <a:avLst/>
          </a:prstGeom>
        </p:spPr>
      </p:pic>
      <p:pic>
        <p:nvPicPr>
          <p:cNvPr id="7" name="Picture 6" descr="nanotech.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0643" y="1565781"/>
            <a:ext cx="1943869" cy="1430163"/>
          </a:xfrm>
          <a:prstGeom prst="rect">
            <a:avLst/>
          </a:prstGeom>
        </p:spPr>
      </p:pic>
      <p:pic>
        <p:nvPicPr>
          <p:cNvPr id="8" name="Picture 7" descr="benefits-of-organic-food-genetic-engineering.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02670" y="3908289"/>
            <a:ext cx="2013052" cy="1467150"/>
          </a:xfrm>
          <a:prstGeom prst="rect">
            <a:avLst/>
          </a:prstGeom>
        </p:spPr>
      </p:pic>
      <p:pic>
        <p:nvPicPr>
          <p:cNvPr id="9" name="Picture 8" descr="PostHarvestLosses_nonwatermark.jpg"/>
          <p:cNvPicPr>
            <a:picLocks noChangeAspect="1"/>
          </p:cNvPicPr>
          <p:nvPr/>
        </p:nvPicPr>
        <p:blipFill rotWithShape="1">
          <a:blip r:embed="rId9" cstate="print">
            <a:extLst>
              <a:ext uri="{28A0092B-C50C-407E-A947-70E740481C1C}">
                <a14:useLocalDpi xmlns:a14="http://schemas.microsoft.com/office/drawing/2010/main" val="0"/>
              </a:ext>
            </a:extLst>
          </a:blip>
          <a:srcRect t="5658" b="5658"/>
          <a:stretch/>
        </p:blipFill>
        <p:spPr>
          <a:xfrm>
            <a:off x="283581" y="4006921"/>
            <a:ext cx="1948091" cy="1405505"/>
          </a:xfrm>
          <a:prstGeom prst="rect">
            <a:avLst/>
          </a:prstGeom>
        </p:spPr>
      </p:pic>
      <p:pic>
        <p:nvPicPr>
          <p:cNvPr id="11" name="Picture 10" descr="chaplaincy2.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53606" y="4031579"/>
            <a:ext cx="1923431" cy="135542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ktangel 134"/>
          <p:cNvSpPr>
            <a:spLocks noChangeArrowheads="1"/>
          </p:cNvSpPr>
          <p:nvPr/>
        </p:nvSpPr>
        <p:spPr bwMode="auto">
          <a:xfrm rot="10800000" flipV="1">
            <a:off x="0" y="0"/>
            <a:ext cx="9144000" cy="4065588"/>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10255" name="Rectangle 8"/>
          <p:cNvSpPr>
            <a:spLocks noChangeArrowheads="1"/>
          </p:cNvSpPr>
          <p:nvPr/>
        </p:nvSpPr>
        <p:spPr bwMode="gray">
          <a:xfrm>
            <a:off x="314325" y="195263"/>
            <a:ext cx="85201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p>
            <a:r>
              <a:rPr lang="de-DE" sz="2600" b="1">
                <a:latin typeface="Calibri" charset="0"/>
              </a:rPr>
              <a:t>GHI </a:t>
            </a:r>
            <a:r>
              <a:rPr lang="de-DE" sz="2600">
                <a:latin typeface="Calibri" charset="0"/>
              </a:rPr>
              <a:t>WORKING GROUPS</a:t>
            </a:r>
            <a:endParaRPr lang="de-DE" sz="2800">
              <a:latin typeface="Calibri" charset="0"/>
            </a:endParaRPr>
          </a:p>
        </p:txBody>
      </p:sp>
      <p:sp>
        <p:nvSpPr>
          <p:cNvPr id="10256" name="Tekstboks 19"/>
          <p:cNvSpPr txBox="1">
            <a:spLocks noChangeArrowheads="1"/>
          </p:cNvSpPr>
          <p:nvPr/>
        </p:nvSpPr>
        <p:spPr bwMode="auto">
          <a:xfrm>
            <a:off x="252413" y="612775"/>
            <a:ext cx="15124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da-DK" sz="1600">
                <a:latin typeface="Calibri" charset="0"/>
              </a:rPr>
              <a:t>NOW FORMING</a:t>
            </a:r>
          </a:p>
        </p:txBody>
      </p:sp>
      <p:sp>
        <p:nvSpPr>
          <p:cNvPr id="56" name="Rektangel 55"/>
          <p:cNvSpPr>
            <a:spLocks noChangeArrowheads="1"/>
          </p:cNvSpPr>
          <p:nvPr/>
        </p:nvSpPr>
        <p:spPr bwMode="auto">
          <a:xfrm>
            <a:off x="6815295" y="1183583"/>
            <a:ext cx="2025626" cy="2206889"/>
          </a:xfrm>
          <a:prstGeom prst="rect">
            <a:avLst/>
          </a:prstGeom>
          <a:solidFill>
            <a:srgbClr val="FFFFFF"/>
          </a:solidFill>
          <a:ln w="9525">
            <a:solidFill>
              <a:srgbClr val="E1E1E1"/>
            </a:solidFill>
            <a:miter lim="800000"/>
            <a:headEnd/>
            <a:tailEnd/>
          </a:ln>
          <a:effectLst>
            <a:outerShdw blurRad="400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57" name="Rektangel 56"/>
          <p:cNvSpPr/>
          <p:nvPr/>
        </p:nvSpPr>
        <p:spPr bwMode="auto">
          <a:xfrm>
            <a:off x="6818313" y="1273352"/>
            <a:ext cx="2061120" cy="313098"/>
          </a:xfrm>
          <a:prstGeom prst="rect">
            <a:avLst/>
          </a:prstGeom>
        </p:spPr>
        <p:txBody>
          <a:bodyPr wrap="square">
            <a:spAutoFit/>
          </a:bodyPr>
          <a:lstStyle/>
          <a:p>
            <a:pPr algn="ctr" defTabSz="801688" fontAlgn="auto">
              <a:spcBef>
                <a:spcPct val="20000"/>
              </a:spcBef>
              <a:spcAft>
                <a:spcPts val="0"/>
              </a:spcAft>
              <a:defRPr/>
            </a:pPr>
            <a:r>
              <a:rPr lang="da-DK" sz="1400" b="1" kern="0" noProof="1">
                <a:solidFill>
                  <a:srgbClr val="080808"/>
                </a:solidFill>
                <a:latin typeface="Calibri" pitchFamily="34" charset="0"/>
                <a:cs typeface="Arial" pitchFamily="34" charset="0"/>
              </a:rPr>
              <a:t>Food Contact Materials</a:t>
            </a:r>
          </a:p>
        </p:txBody>
      </p:sp>
      <p:sp>
        <p:nvSpPr>
          <p:cNvPr id="75" name="Rektangel 55"/>
          <p:cNvSpPr>
            <a:spLocks noChangeArrowheads="1"/>
          </p:cNvSpPr>
          <p:nvPr/>
        </p:nvSpPr>
        <p:spPr bwMode="auto">
          <a:xfrm>
            <a:off x="321998" y="1195912"/>
            <a:ext cx="1938778" cy="2206889"/>
          </a:xfrm>
          <a:prstGeom prst="rect">
            <a:avLst/>
          </a:prstGeom>
          <a:solidFill>
            <a:srgbClr val="FFFFFF"/>
          </a:solidFill>
          <a:ln w="9525">
            <a:solidFill>
              <a:srgbClr val="E1E1E1"/>
            </a:solidFill>
            <a:miter lim="800000"/>
            <a:headEnd/>
            <a:tailEnd/>
          </a:ln>
          <a:effectLst>
            <a:outerShdw blurRad="400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76" name="Rektangel 56"/>
          <p:cNvSpPr/>
          <p:nvPr/>
        </p:nvSpPr>
        <p:spPr bwMode="auto">
          <a:xfrm>
            <a:off x="263367" y="1253146"/>
            <a:ext cx="1972750" cy="523220"/>
          </a:xfrm>
          <a:prstGeom prst="rect">
            <a:avLst/>
          </a:prstGeom>
        </p:spPr>
        <p:txBody>
          <a:bodyPr wrap="square">
            <a:spAutoFit/>
          </a:bodyPr>
          <a:lstStyle/>
          <a:p>
            <a:pPr algn="ctr" defTabSz="801688" fontAlgn="auto">
              <a:spcBef>
                <a:spcPct val="20000"/>
              </a:spcBef>
              <a:spcAft>
                <a:spcPts val="0"/>
              </a:spcAft>
              <a:defRPr/>
            </a:pPr>
            <a:r>
              <a:rPr lang="da-DK" sz="1400" b="1" kern="0" noProof="1">
                <a:solidFill>
                  <a:srgbClr val="080808"/>
                </a:solidFill>
                <a:latin typeface="Calibri" pitchFamily="34" charset="0"/>
                <a:cs typeface="Arial" pitchFamily="34" charset="0"/>
              </a:rPr>
              <a:t>Ethics in the                  Food Industry</a:t>
            </a:r>
          </a:p>
        </p:txBody>
      </p:sp>
      <p:sp>
        <p:nvSpPr>
          <p:cNvPr id="78" name="Rektangel 55"/>
          <p:cNvSpPr>
            <a:spLocks noChangeArrowheads="1"/>
          </p:cNvSpPr>
          <p:nvPr/>
        </p:nvSpPr>
        <p:spPr bwMode="auto">
          <a:xfrm>
            <a:off x="2508796" y="1175706"/>
            <a:ext cx="1938778" cy="2223669"/>
          </a:xfrm>
          <a:prstGeom prst="rect">
            <a:avLst/>
          </a:prstGeom>
          <a:solidFill>
            <a:srgbClr val="FFFFFF"/>
          </a:solidFill>
          <a:ln w="9525">
            <a:solidFill>
              <a:srgbClr val="E1E1E1"/>
            </a:solidFill>
            <a:miter lim="800000"/>
            <a:headEnd/>
            <a:tailEnd/>
          </a:ln>
          <a:effectLst>
            <a:outerShdw blurRad="400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79" name="Rektangel 56"/>
          <p:cNvSpPr/>
          <p:nvPr/>
        </p:nvSpPr>
        <p:spPr bwMode="auto">
          <a:xfrm>
            <a:off x="2450165" y="1245269"/>
            <a:ext cx="1972750" cy="523220"/>
          </a:xfrm>
          <a:prstGeom prst="rect">
            <a:avLst/>
          </a:prstGeom>
        </p:spPr>
        <p:txBody>
          <a:bodyPr wrap="square">
            <a:spAutoFit/>
          </a:bodyPr>
          <a:lstStyle/>
          <a:p>
            <a:pPr algn="ctr" defTabSz="801688" fontAlgn="auto">
              <a:spcBef>
                <a:spcPct val="20000"/>
              </a:spcBef>
              <a:spcAft>
                <a:spcPts val="0"/>
              </a:spcAft>
              <a:defRPr/>
            </a:pPr>
            <a:r>
              <a:rPr lang="da-DK" sz="1400" b="1" kern="0" noProof="1">
                <a:solidFill>
                  <a:srgbClr val="080808"/>
                </a:solidFill>
                <a:latin typeface="Calibri" pitchFamily="34" charset="0"/>
                <a:cs typeface="Arial" pitchFamily="34" charset="0"/>
              </a:rPr>
              <a:t>Nomenclature on Food Safety and Quality</a:t>
            </a:r>
          </a:p>
        </p:txBody>
      </p:sp>
      <p:sp>
        <p:nvSpPr>
          <p:cNvPr id="81" name="Rektangel 55"/>
          <p:cNvSpPr>
            <a:spLocks noChangeArrowheads="1"/>
          </p:cNvSpPr>
          <p:nvPr/>
        </p:nvSpPr>
        <p:spPr bwMode="auto">
          <a:xfrm>
            <a:off x="4686705" y="1195912"/>
            <a:ext cx="1938778" cy="2206889"/>
          </a:xfrm>
          <a:prstGeom prst="rect">
            <a:avLst/>
          </a:prstGeom>
          <a:solidFill>
            <a:srgbClr val="FFFFFF"/>
          </a:solidFill>
          <a:ln w="9525">
            <a:solidFill>
              <a:srgbClr val="E1E1E1"/>
            </a:solidFill>
            <a:miter lim="800000"/>
            <a:headEnd/>
            <a:tailEnd/>
          </a:ln>
          <a:effectLst>
            <a:outerShdw blurRad="400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82" name="Rektangel 56"/>
          <p:cNvSpPr/>
          <p:nvPr/>
        </p:nvSpPr>
        <p:spPr bwMode="auto">
          <a:xfrm>
            <a:off x="4640404" y="1253146"/>
            <a:ext cx="1972750" cy="523220"/>
          </a:xfrm>
          <a:prstGeom prst="rect">
            <a:avLst/>
          </a:prstGeom>
        </p:spPr>
        <p:txBody>
          <a:bodyPr wrap="square">
            <a:spAutoFit/>
          </a:bodyPr>
          <a:lstStyle/>
          <a:p>
            <a:pPr algn="ctr" defTabSz="801688" fontAlgn="auto">
              <a:spcBef>
                <a:spcPct val="20000"/>
              </a:spcBef>
              <a:spcAft>
                <a:spcPts val="0"/>
              </a:spcAft>
              <a:defRPr/>
            </a:pPr>
            <a:r>
              <a:rPr lang="da-DK" sz="1400" b="1" kern="0" noProof="1">
                <a:solidFill>
                  <a:srgbClr val="080808"/>
                </a:solidFill>
                <a:latin typeface="Calibri" pitchFamily="34" charset="0"/>
                <a:cs typeface="Arial" pitchFamily="34" charset="0"/>
              </a:rPr>
              <a:t>Principles of Process Validation</a:t>
            </a:r>
          </a:p>
        </p:txBody>
      </p:sp>
      <p:pic>
        <p:nvPicPr>
          <p:cNvPr id="3" name="Picture 2" descr="Ethic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773" y="1800032"/>
            <a:ext cx="1931541" cy="1590439"/>
          </a:xfrm>
          <a:prstGeom prst="rect">
            <a:avLst/>
          </a:prstGeom>
        </p:spPr>
      </p:pic>
      <p:pic>
        <p:nvPicPr>
          <p:cNvPr id="10" name="Picture 9" descr="PrinciplesofProcessValidati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5280" y="1960310"/>
            <a:ext cx="1935760" cy="1442492"/>
          </a:xfrm>
          <a:prstGeom prst="rect">
            <a:avLst/>
          </a:prstGeom>
        </p:spPr>
      </p:pic>
      <p:pic>
        <p:nvPicPr>
          <p:cNvPr id="12" name="Picture 11" descr="Production-Solutions_Packaging_Food-Packaging-Line-Relocations-Upgrade_F.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4372" y="1910993"/>
            <a:ext cx="2028340" cy="1479479"/>
          </a:xfrm>
          <a:prstGeom prst="rect">
            <a:avLst/>
          </a:prstGeom>
        </p:spPr>
      </p:pic>
      <p:pic>
        <p:nvPicPr>
          <p:cNvPr id="13" name="Picture 12" descr="ghi_Nomenclature.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76903" y="1747600"/>
            <a:ext cx="1812464" cy="1648654"/>
          </a:xfrm>
          <a:prstGeom prst="rect">
            <a:avLst/>
          </a:prstGeom>
        </p:spPr>
      </p:pic>
      <p:sp>
        <p:nvSpPr>
          <p:cNvPr id="33" name="Rektangel med afrundet, diagonalt hjørne 52"/>
          <p:cNvSpPr/>
          <p:nvPr/>
        </p:nvSpPr>
        <p:spPr>
          <a:xfrm>
            <a:off x="311894" y="4487751"/>
            <a:ext cx="5396748" cy="1960310"/>
          </a:xfrm>
          <a:prstGeom prst="round2DiagRect">
            <a:avLst>
              <a:gd name="adj1" fmla="val 20046"/>
              <a:gd name="adj2" fmla="val 0"/>
            </a:avLst>
          </a:prstGeom>
          <a:ln/>
        </p:spPr>
        <p:style>
          <a:lnRef idx="2">
            <a:schemeClr val="accent5"/>
          </a:lnRef>
          <a:fillRef idx="1">
            <a:schemeClr val="lt1"/>
          </a:fillRef>
          <a:effectRef idx="0">
            <a:schemeClr val="accent5"/>
          </a:effectRef>
          <a:fontRef idx="minor">
            <a:schemeClr val="dk1"/>
          </a:fontRef>
        </p:style>
        <p:txBody>
          <a:bodyPr anchor="ctr"/>
          <a:lstStyle/>
          <a:p>
            <a:pPr fontAlgn="auto">
              <a:spcBef>
                <a:spcPts val="0"/>
              </a:spcBef>
              <a:spcAft>
                <a:spcPts val="0"/>
              </a:spcAft>
              <a:defRPr/>
            </a:pPr>
            <a:r>
              <a:rPr lang="en-US"/>
              <a:t>GHI has accepted proposals for a number of new Working Groups on topics of interest. </a:t>
            </a:r>
          </a:p>
          <a:p>
            <a:pPr fontAlgn="auto">
              <a:spcBef>
                <a:spcPts val="0"/>
              </a:spcBef>
              <a:spcAft>
                <a:spcPts val="0"/>
              </a:spcAft>
              <a:defRPr/>
            </a:pPr>
            <a:endParaRPr lang="en-US"/>
          </a:p>
          <a:p>
            <a:pPr fontAlgn="auto">
              <a:spcBef>
                <a:spcPts val="0"/>
              </a:spcBef>
              <a:spcAft>
                <a:spcPts val="0"/>
              </a:spcAft>
              <a:defRPr/>
            </a:pPr>
            <a:r>
              <a:rPr lang="en-US"/>
              <a:t>If you would like to contribute as a member in any of these groups now forming, visit the Working Group area on GHI’s website.</a:t>
            </a:r>
            <a:endParaRPr lang="da-DK" kern="0">
              <a:solidFill>
                <a:sysClr val="window" lastClr="FFFFFF"/>
              </a:solidFill>
              <a:latin typeface="Calibri"/>
              <a:ea typeface="+mn-ea"/>
            </a:endParaRPr>
          </a:p>
        </p:txBody>
      </p:sp>
    </p:spTree>
    <p:extLst>
      <p:ext uri="{BB962C8B-B14F-4D97-AF65-F5344CB8AC3E}">
        <p14:creationId xmlns:p14="http://schemas.microsoft.com/office/powerpoint/2010/main" val="1789536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ktangel 64"/>
          <p:cNvSpPr>
            <a:spLocks noChangeArrowheads="1"/>
          </p:cNvSpPr>
          <p:nvPr/>
        </p:nvSpPr>
        <p:spPr bwMode="auto">
          <a:xfrm rot="10800000" flipV="1">
            <a:off x="0" y="0"/>
            <a:ext cx="9144000" cy="4065588"/>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28" name="Freeform 233"/>
          <p:cNvSpPr>
            <a:spLocks/>
          </p:cNvSpPr>
          <p:nvPr/>
        </p:nvSpPr>
        <p:spPr bwMode="auto">
          <a:xfrm>
            <a:off x="6084888" y="2954338"/>
            <a:ext cx="71437" cy="12700"/>
          </a:xfrm>
          <a:custGeom>
            <a:avLst/>
            <a:gdLst>
              <a:gd name="T0" fmla="*/ 90724984 w 45"/>
              <a:gd name="T1" fmla="*/ 20161247 h 8"/>
              <a:gd name="T2" fmla="*/ 113405455 w 45"/>
              <a:gd name="T3" fmla="*/ 0 h 8"/>
              <a:gd name="T4" fmla="*/ 113405455 w 45"/>
              <a:gd name="T5" fmla="*/ 0 h 8"/>
              <a:gd name="T6" fmla="*/ 83163777 w 45"/>
              <a:gd name="T7" fmla="*/ 0 h 8"/>
              <a:gd name="T8" fmla="*/ 83163777 w 45"/>
              <a:gd name="T9" fmla="*/ 0 h 8"/>
              <a:gd name="T10" fmla="*/ 15120833 w 45"/>
              <a:gd name="T11" fmla="*/ 2520950 h 8"/>
              <a:gd name="T12" fmla="*/ 0 w 45"/>
              <a:gd name="T13" fmla="*/ 15120936 h 8"/>
              <a:gd name="T14" fmla="*/ 90724984 w 45"/>
              <a:gd name="T15" fmla="*/ 20161247 h 8"/>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8"/>
              <a:gd name="T26" fmla="*/ 45 w 4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8">
                <a:moveTo>
                  <a:pt x="36" y="8"/>
                </a:moveTo>
                <a:lnTo>
                  <a:pt x="45" y="0"/>
                </a:lnTo>
                <a:lnTo>
                  <a:pt x="33" y="0"/>
                </a:lnTo>
                <a:lnTo>
                  <a:pt x="6" y="1"/>
                </a:lnTo>
                <a:lnTo>
                  <a:pt x="0" y="6"/>
                </a:lnTo>
                <a:lnTo>
                  <a:pt x="36" y="8"/>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29" name="Freeform 234"/>
          <p:cNvSpPr>
            <a:spLocks/>
          </p:cNvSpPr>
          <p:nvPr/>
        </p:nvSpPr>
        <p:spPr bwMode="auto">
          <a:xfrm>
            <a:off x="6135688" y="2128838"/>
            <a:ext cx="63500" cy="9525"/>
          </a:xfrm>
          <a:custGeom>
            <a:avLst/>
            <a:gdLst>
              <a:gd name="T0" fmla="*/ 88206254 w 40"/>
              <a:gd name="T1" fmla="*/ 2520950 h 6"/>
              <a:gd name="T2" fmla="*/ 0 w 40"/>
              <a:gd name="T3" fmla="*/ 0 h 6"/>
              <a:gd name="T4" fmla="*/ 12601573 w 40"/>
              <a:gd name="T5" fmla="*/ 15120939 h 6"/>
              <a:gd name="T6" fmla="*/ 12601573 w 40"/>
              <a:gd name="T7" fmla="*/ 15120939 h 6"/>
              <a:gd name="T8" fmla="*/ 100806236 w 40"/>
              <a:gd name="T9" fmla="*/ 15120939 h 6"/>
              <a:gd name="T10" fmla="*/ 88206254 w 40"/>
              <a:gd name="T11" fmla="*/ 2520950 h 6"/>
              <a:gd name="T12" fmla="*/ 0 60000 65536"/>
              <a:gd name="T13" fmla="*/ 0 60000 65536"/>
              <a:gd name="T14" fmla="*/ 0 60000 65536"/>
              <a:gd name="T15" fmla="*/ 0 60000 65536"/>
              <a:gd name="T16" fmla="*/ 0 60000 65536"/>
              <a:gd name="T17" fmla="*/ 0 60000 65536"/>
              <a:gd name="T18" fmla="*/ 0 w 40"/>
              <a:gd name="T19" fmla="*/ 0 h 6"/>
              <a:gd name="T20" fmla="*/ 40 w 40"/>
              <a:gd name="T21" fmla="*/ 6 h 6"/>
            </a:gdLst>
            <a:ahLst/>
            <a:cxnLst>
              <a:cxn ang="T12">
                <a:pos x="T0" y="T1"/>
              </a:cxn>
              <a:cxn ang="T13">
                <a:pos x="T2" y="T3"/>
              </a:cxn>
              <a:cxn ang="T14">
                <a:pos x="T4" y="T5"/>
              </a:cxn>
              <a:cxn ang="T15">
                <a:pos x="T6" y="T7"/>
              </a:cxn>
              <a:cxn ang="T16">
                <a:pos x="T8" y="T9"/>
              </a:cxn>
              <a:cxn ang="T17">
                <a:pos x="T10" y="T11"/>
              </a:cxn>
            </a:cxnLst>
            <a:rect l="T18" t="T19" r="T20" b="T21"/>
            <a:pathLst>
              <a:path w="40" h="6">
                <a:moveTo>
                  <a:pt x="35" y="1"/>
                </a:moveTo>
                <a:lnTo>
                  <a:pt x="0" y="0"/>
                </a:lnTo>
                <a:lnTo>
                  <a:pt x="5" y="6"/>
                </a:lnTo>
                <a:lnTo>
                  <a:pt x="40" y="6"/>
                </a:lnTo>
                <a:lnTo>
                  <a:pt x="35" y="1"/>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1" name="Freeform 237"/>
          <p:cNvSpPr>
            <a:spLocks/>
          </p:cNvSpPr>
          <p:nvPr/>
        </p:nvSpPr>
        <p:spPr bwMode="auto">
          <a:xfrm>
            <a:off x="6135688" y="4600575"/>
            <a:ext cx="88900" cy="33338"/>
          </a:xfrm>
          <a:custGeom>
            <a:avLst/>
            <a:gdLst>
              <a:gd name="T0" fmla="*/ 90725625 w 56"/>
              <a:gd name="T1" fmla="*/ 0 h 21"/>
              <a:gd name="T2" fmla="*/ 90725625 w 56"/>
              <a:gd name="T3" fmla="*/ 0 h 21"/>
              <a:gd name="T4" fmla="*/ 2520950 w 56"/>
              <a:gd name="T5" fmla="*/ 2520988 h 21"/>
              <a:gd name="T6" fmla="*/ 2520950 w 56"/>
              <a:gd name="T7" fmla="*/ 2520988 h 21"/>
              <a:gd name="T8" fmla="*/ 0 w 56"/>
              <a:gd name="T9" fmla="*/ 2520988 h 21"/>
              <a:gd name="T10" fmla="*/ 50403124 w 56"/>
              <a:gd name="T11" fmla="*/ 42844089 h 21"/>
              <a:gd name="T12" fmla="*/ 40322501 w 56"/>
              <a:gd name="T13" fmla="*/ 52924874 h 21"/>
              <a:gd name="T14" fmla="*/ 40322501 w 56"/>
              <a:gd name="T15" fmla="*/ 52924874 h 21"/>
              <a:gd name="T16" fmla="*/ 128528777 w 56"/>
              <a:gd name="T17" fmla="*/ 50403875 h 21"/>
              <a:gd name="T18" fmla="*/ 141128761 w 56"/>
              <a:gd name="T19" fmla="*/ 40323103 h 21"/>
              <a:gd name="T20" fmla="*/ 90725625 w 56"/>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21"/>
              <a:gd name="T35" fmla="*/ 56 w 56"/>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21">
                <a:moveTo>
                  <a:pt x="36" y="0"/>
                </a:moveTo>
                <a:lnTo>
                  <a:pt x="36" y="0"/>
                </a:lnTo>
                <a:lnTo>
                  <a:pt x="1" y="1"/>
                </a:lnTo>
                <a:lnTo>
                  <a:pt x="0" y="1"/>
                </a:lnTo>
                <a:lnTo>
                  <a:pt x="20" y="17"/>
                </a:lnTo>
                <a:lnTo>
                  <a:pt x="16" y="21"/>
                </a:lnTo>
                <a:lnTo>
                  <a:pt x="51" y="20"/>
                </a:lnTo>
                <a:lnTo>
                  <a:pt x="56" y="16"/>
                </a:lnTo>
                <a:lnTo>
                  <a:pt x="36" y="0"/>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2" name="Freeform 238"/>
          <p:cNvSpPr>
            <a:spLocks/>
          </p:cNvSpPr>
          <p:nvPr/>
        </p:nvSpPr>
        <p:spPr bwMode="auto">
          <a:xfrm>
            <a:off x="6111875" y="4205288"/>
            <a:ext cx="60325" cy="11112"/>
          </a:xfrm>
          <a:custGeom>
            <a:avLst/>
            <a:gdLst>
              <a:gd name="T0" fmla="*/ 83165941 w 38"/>
              <a:gd name="T1" fmla="*/ 17639508 h 7"/>
              <a:gd name="T2" fmla="*/ 95765924 w 38"/>
              <a:gd name="T3" fmla="*/ 0 h 7"/>
              <a:gd name="T4" fmla="*/ 7559675 w 38"/>
              <a:gd name="T5" fmla="*/ 7559336 h 7"/>
              <a:gd name="T6" fmla="*/ 0 w 38"/>
              <a:gd name="T7" fmla="*/ 17639508 h 7"/>
              <a:gd name="T8" fmla="*/ 0 w 38"/>
              <a:gd name="T9" fmla="*/ 17639508 h 7"/>
              <a:gd name="T10" fmla="*/ 40322496 w 38"/>
              <a:gd name="T11" fmla="*/ 17639508 h 7"/>
              <a:gd name="T12" fmla="*/ 40322496 w 38"/>
              <a:gd name="T13" fmla="*/ 17639508 h 7"/>
              <a:gd name="T14" fmla="*/ 83165941 w 38"/>
              <a:gd name="T15" fmla="*/ 17639508 h 7"/>
              <a:gd name="T16" fmla="*/ 83165941 w 38"/>
              <a:gd name="T17" fmla="*/ 17639508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7"/>
              <a:gd name="T29" fmla="*/ 38 w 3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7">
                <a:moveTo>
                  <a:pt x="33" y="7"/>
                </a:moveTo>
                <a:lnTo>
                  <a:pt x="38" y="0"/>
                </a:lnTo>
                <a:lnTo>
                  <a:pt x="3" y="3"/>
                </a:lnTo>
                <a:lnTo>
                  <a:pt x="0" y="7"/>
                </a:lnTo>
                <a:lnTo>
                  <a:pt x="16" y="7"/>
                </a:lnTo>
                <a:lnTo>
                  <a:pt x="33" y="7"/>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53" name="Rektangel med afrundet, diagonalt hjørne 52"/>
          <p:cNvSpPr/>
          <p:nvPr/>
        </p:nvSpPr>
        <p:spPr>
          <a:xfrm>
            <a:off x="373543" y="1152769"/>
            <a:ext cx="8305086" cy="4173353"/>
          </a:xfrm>
          <a:prstGeom prst="round2DiagRect">
            <a:avLst>
              <a:gd name="adj1" fmla="val 20046"/>
              <a:gd name="adj2" fmla="val 0"/>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61" name="Text Box 52"/>
          <p:cNvSpPr txBox="1">
            <a:spLocks noChangeArrowheads="1"/>
          </p:cNvSpPr>
          <p:nvPr/>
        </p:nvSpPr>
        <p:spPr bwMode="gray">
          <a:xfrm>
            <a:off x="2675541" y="1268763"/>
            <a:ext cx="6004553" cy="3947234"/>
          </a:xfrm>
          <a:prstGeom prst="rect">
            <a:avLst/>
          </a:prstGeom>
          <a:noFill/>
          <a:ln w="9525">
            <a:noFill/>
            <a:miter lim="800000"/>
            <a:headEnd/>
            <a:tailEnd/>
          </a:ln>
        </p:spPr>
        <p:txBody>
          <a:bodyPr wrap="square">
            <a:spAutoFit/>
          </a:bodyPr>
          <a:lstStyle/>
          <a:p>
            <a:r>
              <a:rPr lang="en-US" sz="2000" b="1">
                <a:latin typeface="+mn-lt"/>
              </a:rPr>
              <a:t>GHI Ambassadors </a:t>
            </a:r>
            <a:r>
              <a:rPr lang="en-US" sz="2000">
                <a:latin typeface="+mn-lt"/>
              </a:rPr>
              <a:t>are members selected to serve as front‐line representatives of the association on local, regional and national levels. </a:t>
            </a:r>
          </a:p>
          <a:p>
            <a:endParaRPr lang="en-US" sz="1050">
              <a:latin typeface="+mn-lt"/>
            </a:endParaRPr>
          </a:p>
          <a:p>
            <a:r>
              <a:rPr lang="en-US" sz="2000">
                <a:latin typeface="+mn-lt"/>
              </a:rPr>
              <a:t>Ambassadors: </a:t>
            </a:r>
          </a:p>
          <a:p>
            <a:pPr marL="342900" indent="-342900">
              <a:buFont typeface="Arial"/>
              <a:buChar char="•"/>
            </a:pPr>
            <a:r>
              <a:rPr lang="en-US" sz="2000" b="1">
                <a:latin typeface="+mn-lt"/>
              </a:rPr>
              <a:t>Invite</a:t>
            </a:r>
            <a:r>
              <a:rPr lang="en-US" sz="2000">
                <a:latin typeface="+mn-lt"/>
              </a:rPr>
              <a:t> scientists in their regions/countries to join GHI</a:t>
            </a:r>
          </a:p>
          <a:p>
            <a:pPr marL="342900" indent="-342900">
              <a:buFont typeface="Arial"/>
              <a:buChar char="•"/>
            </a:pPr>
            <a:r>
              <a:rPr lang="en-US" sz="2000" b="1">
                <a:latin typeface="+mn-lt"/>
              </a:rPr>
              <a:t>Foster</a:t>
            </a:r>
            <a:r>
              <a:rPr lang="en-US" sz="2000">
                <a:latin typeface="+mn-lt"/>
              </a:rPr>
              <a:t> new opportunities for information-sharing</a:t>
            </a:r>
          </a:p>
          <a:p>
            <a:pPr marL="342900" indent="-342900">
              <a:buFont typeface="Arial"/>
              <a:buChar char="•"/>
            </a:pPr>
            <a:r>
              <a:rPr lang="en-US" sz="2000" b="1">
                <a:latin typeface="+mn-lt"/>
              </a:rPr>
              <a:t>Share and translate </a:t>
            </a:r>
            <a:r>
              <a:rPr lang="en-US" sz="2000">
                <a:latin typeface="+mn-lt"/>
              </a:rPr>
              <a:t>GHI communications materials and messaging</a:t>
            </a:r>
          </a:p>
          <a:p>
            <a:pPr marL="342900" indent="-342900">
              <a:buFont typeface="Arial"/>
              <a:buChar char="•"/>
            </a:pPr>
            <a:r>
              <a:rPr lang="en-US" sz="2000" b="1">
                <a:latin typeface="+mn-lt"/>
              </a:rPr>
              <a:t>Identify </a:t>
            </a:r>
            <a:r>
              <a:rPr lang="en-US" sz="2000">
                <a:latin typeface="+mn-lt"/>
              </a:rPr>
              <a:t>specialists to review position papers and GHI science-based communications</a:t>
            </a:r>
          </a:p>
          <a:p>
            <a:pPr marL="342900" indent="-342900">
              <a:buFont typeface="Arial"/>
              <a:buChar char="•"/>
            </a:pPr>
            <a:r>
              <a:rPr lang="en-US" sz="2000" b="1" kern="0" noProof="1">
                <a:latin typeface="+mn-lt"/>
                <a:ea typeface="+mn-ea"/>
                <a:cs typeface="Arial" pitchFamily="34" charset="0"/>
              </a:rPr>
              <a:t>Encourage</a:t>
            </a:r>
            <a:r>
              <a:rPr lang="en-US" sz="2000" kern="0" noProof="1">
                <a:latin typeface="+mn-lt"/>
                <a:ea typeface="+mn-ea"/>
                <a:cs typeface="Arial" pitchFamily="34" charset="0"/>
              </a:rPr>
              <a:t> colleagues and experts to participate in GHI Working Groups</a:t>
            </a:r>
            <a:endParaRPr lang="da-DK" sz="1200" kern="0" noProof="1">
              <a:latin typeface="Calibri" pitchFamily="34" charset="0"/>
              <a:ea typeface="+mn-ea"/>
              <a:cs typeface="Arial" pitchFamily="34" charset="0"/>
            </a:endParaRPr>
          </a:p>
        </p:txBody>
      </p:sp>
      <p:sp>
        <p:nvSpPr>
          <p:cNvPr id="2070" name="Rectangle 8"/>
          <p:cNvSpPr>
            <a:spLocks noChangeArrowheads="1"/>
          </p:cNvSpPr>
          <p:nvPr/>
        </p:nvSpPr>
        <p:spPr bwMode="gray">
          <a:xfrm>
            <a:off x="314325" y="195263"/>
            <a:ext cx="85201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p>
            <a:r>
              <a:rPr lang="de-DE" sz="2600" b="1">
                <a:latin typeface="Calibri" charset="0"/>
              </a:rPr>
              <a:t>AMBASSADOR </a:t>
            </a:r>
            <a:r>
              <a:rPr lang="de-DE" sz="2600">
                <a:latin typeface="Calibri" charset="0"/>
              </a:rPr>
              <a:t>PROGRAMME</a:t>
            </a:r>
            <a:endParaRPr lang="de-DE" sz="2800">
              <a:latin typeface="Calibri" charset="0"/>
            </a:endParaRPr>
          </a:p>
        </p:txBody>
      </p:sp>
      <p:sp>
        <p:nvSpPr>
          <p:cNvPr id="2071" name="Tekstboks 19"/>
          <p:cNvSpPr txBox="1">
            <a:spLocks noChangeArrowheads="1"/>
          </p:cNvSpPr>
          <p:nvPr/>
        </p:nvSpPr>
        <p:spPr bwMode="auto">
          <a:xfrm>
            <a:off x="252413" y="612775"/>
            <a:ext cx="21742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da-DK" sz="1600">
                <a:latin typeface="Calibri" charset="0"/>
              </a:rPr>
              <a:t>EMPOWERING CHANGE</a:t>
            </a:r>
          </a:p>
        </p:txBody>
      </p:sp>
      <p:pic>
        <p:nvPicPr>
          <p:cNvPr id="4" name="Picture 3" descr="image_AmbassadorProgramme.jpg"/>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353582" y="1146596"/>
            <a:ext cx="2235651" cy="4179527"/>
          </a:xfrm>
          <a:prstGeom prst="rect">
            <a:avLst/>
          </a:prstGeom>
        </p:spPr>
      </p:pic>
      <p:sp>
        <p:nvSpPr>
          <p:cNvPr id="14" name="Rektangel 99"/>
          <p:cNvSpPr/>
          <p:nvPr/>
        </p:nvSpPr>
        <p:spPr bwMode="auto">
          <a:xfrm>
            <a:off x="387714" y="5598934"/>
            <a:ext cx="5419565" cy="954107"/>
          </a:xfrm>
          <a:prstGeom prst="rect">
            <a:avLst/>
          </a:prstGeom>
        </p:spPr>
        <p:txBody>
          <a:bodyPr wrap="square">
            <a:spAutoFit/>
          </a:bodyPr>
          <a:lstStyle/>
          <a:p>
            <a:pPr fontAlgn="auto">
              <a:spcBef>
                <a:spcPts val="0"/>
              </a:spcBef>
              <a:spcAft>
                <a:spcPts val="0"/>
              </a:spcAft>
              <a:defRPr/>
            </a:pPr>
            <a:endParaRPr lang="da-DK" sz="800" b="1" kern="0" noProof="1">
              <a:solidFill>
                <a:schemeClr val="bg2">
                  <a:lumMod val="10000"/>
                </a:schemeClr>
              </a:solidFill>
              <a:latin typeface="Calibri" pitchFamily="34" charset="0"/>
              <a:ea typeface="+mn-ea"/>
              <a:cs typeface="Arial" charset="0"/>
            </a:endParaRPr>
          </a:p>
          <a:p>
            <a:r>
              <a:rPr lang="en-US" sz="1600">
                <a:latin typeface="+mn-lt"/>
              </a:rPr>
              <a:t>Please visit </a:t>
            </a:r>
            <a:r>
              <a:rPr lang="en-US" sz="1600" b="1">
                <a:latin typeface="+mn-lt"/>
              </a:rPr>
              <a:t>www.globalharmonization.net</a:t>
            </a:r>
            <a:r>
              <a:rPr lang="en-US" sz="1600">
                <a:latin typeface="+mn-lt"/>
              </a:rPr>
              <a:t> for more details about the Ambassador Programme, responsibilities and benefits, and how to apply.</a:t>
            </a:r>
          </a:p>
        </p:txBody>
      </p:sp>
    </p:spTree>
    <p:extLst>
      <p:ext uri="{BB962C8B-B14F-4D97-AF65-F5344CB8AC3E}">
        <p14:creationId xmlns:p14="http://schemas.microsoft.com/office/powerpoint/2010/main" val="30951484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ktangel 138"/>
          <p:cNvSpPr>
            <a:spLocks noChangeArrowheads="1"/>
          </p:cNvSpPr>
          <p:nvPr/>
        </p:nvSpPr>
        <p:spPr bwMode="auto">
          <a:xfrm rot="10800000" flipV="1">
            <a:off x="0" y="0"/>
            <a:ext cx="9144000" cy="4065588"/>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cxnSp>
        <p:nvCxnSpPr>
          <p:cNvPr id="60" name="Lige forbindelse 59"/>
          <p:cNvCxnSpPr/>
          <p:nvPr/>
        </p:nvCxnSpPr>
        <p:spPr>
          <a:xfrm rot="5400000">
            <a:off x="3762852" y="4532231"/>
            <a:ext cx="446088" cy="1587"/>
          </a:xfrm>
          <a:prstGeom prst="line">
            <a:avLst/>
          </a:prstGeom>
          <a:ln>
            <a:solidFill>
              <a:srgbClr val="007E39"/>
            </a:solidFill>
            <a:prstDash val="sysDash"/>
          </a:ln>
        </p:spPr>
        <p:style>
          <a:lnRef idx="1">
            <a:schemeClr val="accent1"/>
          </a:lnRef>
          <a:fillRef idx="0">
            <a:schemeClr val="accent1"/>
          </a:fillRef>
          <a:effectRef idx="0">
            <a:schemeClr val="accent1"/>
          </a:effectRef>
          <a:fontRef idx="minor">
            <a:schemeClr val="tx1"/>
          </a:fontRef>
        </p:style>
      </p:cxnSp>
      <p:cxnSp>
        <p:nvCxnSpPr>
          <p:cNvPr id="41" name="Lige forbindelse 40"/>
          <p:cNvCxnSpPr/>
          <p:nvPr/>
        </p:nvCxnSpPr>
        <p:spPr>
          <a:xfrm rot="5400000">
            <a:off x="700671" y="3525589"/>
            <a:ext cx="446088" cy="1587"/>
          </a:xfrm>
          <a:prstGeom prst="line">
            <a:avLst/>
          </a:prstGeom>
          <a:ln>
            <a:solidFill>
              <a:srgbClr val="007E39"/>
            </a:solidFill>
            <a:prstDash val="sysDash"/>
          </a:ln>
        </p:spPr>
        <p:style>
          <a:lnRef idx="1">
            <a:schemeClr val="accent1"/>
          </a:lnRef>
          <a:fillRef idx="0">
            <a:schemeClr val="accent1"/>
          </a:fillRef>
          <a:effectRef idx="0">
            <a:schemeClr val="accent1"/>
          </a:effectRef>
          <a:fontRef idx="minor">
            <a:schemeClr val="tx1"/>
          </a:fontRef>
        </p:style>
      </p:cxnSp>
      <p:grpSp>
        <p:nvGrpSpPr>
          <p:cNvPr id="9222" name="Gruppe 136"/>
          <p:cNvGrpSpPr>
            <a:grpSpLocks/>
          </p:cNvGrpSpPr>
          <p:nvPr/>
        </p:nvGrpSpPr>
        <p:grpSpPr bwMode="auto">
          <a:xfrm>
            <a:off x="346553" y="3751919"/>
            <a:ext cx="8528050" cy="617538"/>
            <a:chOff x="309563" y="4635499"/>
            <a:chExt cx="8528050" cy="617539"/>
          </a:xfrm>
        </p:grpSpPr>
        <p:sp>
          <p:nvSpPr>
            <p:cNvPr id="4" name="Rectangle 135"/>
            <p:cNvSpPr>
              <a:spLocks noChangeArrowheads="1"/>
            </p:cNvSpPr>
            <p:nvPr/>
          </p:nvSpPr>
          <p:spPr bwMode="auto">
            <a:xfrm>
              <a:off x="309563" y="4932362"/>
              <a:ext cx="8358187" cy="320676"/>
            </a:xfrm>
            <a:prstGeom prst="rect">
              <a:avLst/>
            </a:prstGeom>
            <a:gradFill rotWithShape="1">
              <a:gsLst>
                <a:gs pos="0">
                  <a:schemeClr val="accent1">
                    <a:lumMod val="10000"/>
                  </a:schemeClr>
                </a:gs>
                <a:gs pos="100000">
                  <a:schemeClr val="tx2">
                    <a:alpha val="0"/>
                  </a:schemeClr>
                </a:gs>
              </a:gsLst>
              <a:lin ang="5400000" scaled="1"/>
            </a:gradFill>
            <a:ln w="9525">
              <a:noFill/>
              <a:miter lim="800000"/>
              <a:headEnd/>
              <a:tailEnd/>
            </a:ln>
          </p:spPr>
          <p:txBody>
            <a:bodyPr wrap="none" anchor="ctr"/>
            <a:lstStyle/>
            <a:p>
              <a:pPr fontAlgn="auto">
                <a:spcBef>
                  <a:spcPts val="0"/>
                </a:spcBef>
                <a:spcAft>
                  <a:spcPts val="0"/>
                </a:spcAft>
                <a:defRPr/>
              </a:pPr>
              <a:endParaRPr lang="da-DK" sz="1600">
                <a:latin typeface="+mj-lt"/>
                <a:ea typeface="+mn-ea"/>
              </a:endParaRPr>
            </a:p>
          </p:txBody>
        </p:sp>
        <p:grpSp>
          <p:nvGrpSpPr>
            <p:cNvPr id="9256" name="Gruppe 134"/>
            <p:cNvGrpSpPr>
              <a:grpSpLocks/>
            </p:cNvGrpSpPr>
            <p:nvPr/>
          </p:nvGrpSpPr>
          <p:grpSpPr bwMode="auto">
            <a:xfrm>
              <a:off x="311150" y="4635499"/>
              <a:ext cx="8526463" cy="463551"/>
              <a:chOff x="311150" y="4635499"/>
              <a:chExt cx="8526463" cy="463551"/>
            </a:xfrm>
          </p:grpSpPr>
          <p:sp>
            <p:nvSpPr>
              <p:cNvPr id="10" name="Pentagon 9"/>
              <p:cNvSpPr/>
              <p:nvPr/>
            </p:nvSpPr>
            <p:spPr>
              <a:xfrm>
                <a:off x="7772400" y="4641849"/>
                <a:ext cx="1065213" cy="457201"/>
              </a:xfrm>
              <a:prstGeom prst="homePlate">
                <a:avLst>
                  <a:gd name="adj" fmla="val 40322"/>
                </a:avLst>
              </a:prstGeom>
              <a:gradFill flip="none" rotWithShape="1">
                <a:gsLst>
                  <a:gs pos="0">
                    <a:srgbClr val="A4D329"/>
                  </a:gs>
                  <a:gs pos="100000">
                    <a:srgbClr val="C0FF4D"/>
                  </a:gs>
                </a:gsLst>
                <a:lin ang="16200000" scaled="1"/>
                <a:tileRect/>
              </a:gradFill>
              <a:ln w="19050" cap="flat" cmpd="sng">
                <a:solidFill>
                  <a:srgbClr val="92D050"/>
                </a:solidFill>
                <a:prstDash val="solid"/>
                <a:round/>
                <a:headEnd type="none" w="med" len="med"/>
                <a:tailEnd type="none" w="med" len="med"/>
              </a:ln>
              <a:effectLst/>
            </p:spPr>
            <p:txBody>
              <a:bodyPr/>
              <a:lstStyle/>
              <a:p>
                <a:pPr indent="-342900" fontAlgn="auto">
                  <a:spcBef>
                    <a:spcPts val="0"/>
                  </a:spcBef>
                  <a:spcAft>
                    <a:spcPts val="0"/>
                  </a:spcAft>
                  <a:buFont typeface="+mj-lt"/>
                  <a:buAutoNum type="arabicPeriod"/>
                  <a:defRPr/>
                </a:pPr>
                <a:endParaRPr lang="da-DK" kern="0" noProof="1">
                  <a:solidFill>
                    <a:sysClr val="windowText" lastClr="000000">
                      <a:lumMod val="95000"/>
                      <a:lumOff val="5000"/>
                    </a:sysClr>
                  </a:solidFill>
                  <a:latin typeface="Calibri"/>
                  <a:ea typeface="+mn-ea"/>
                </a:endParaRPr>
              </a:p>
            </p:txBody>
          </p:sp>
          <p:grpSp>
            <p:nvGrpSpPr>
              <p:cNvPr id="9258" name="Gruppe 84"/>
              <p:cNvGrpSpPr>
                <a:grpSpLocks/>
              </p:cNvGrpSpPr>
              <p:nvPr/>
            </p:nvGrpSpPr>
            <p:grpSpPr bwMode="auto">
              <a:xfrm>
                <a:off x="311150" y="4635499"/>
                <a:ext cx="7454900" cy="457197"/>
                <a:chOff x="348615" y="2235200"/>
                <a:chExt cx="8478481" cy="360542"/>
              </a:xfrm>
            </p:grpSpPr>
            <p:grpSp>
              <p:nvGrpSpPr>
                <p:cNvPr id="9259" name="Gruppe 82"/>
                <p:cNvGrpSpPr>
                  <a:grpSpLocks/>
                </p:cNvGrpSpPr>
                <p:nvPr/>
              </p:nvGrpSpPr>
              <p:grpSpPr bwMode="auto">
                <a:xfrm>
                  <a:off x="348615" y="2235200"/>
                  <a:ext cx="7263401" cy="360542"/>
                  <a:chOff x="348615" y="2235200"/>
                  <a:chExt cx="7263401" cy="360542"/>
                </a:xfrm>
              </p:grpSpPr>
              <p:sp>
                <p:nvSpPr>
                  <p:cNvPr id="18" name="Rectangle 138"/>
                  <p:cNvSpPr>
                    <a:spLocks noChangeArrowheads="1"/>
                  </p:cNvSpPr>
                  <p:nvPr/>
                </p:nvSpPr>
                <p:spPr bwMode="auto">
                  <a:xfrm>
                    <a:off x="348615" y="2235200"/>
                    <a:ext cx="1211470" cy="360545"/>
                  </a:xfrm>
                  <a:prstGeom prst="rect">
                    <a:avLst/>
                  </a:prstGeom>
                  <a:gradFill flip="none" rotWithShape="1">
                    <a:gsLst>
                      <a:gs pos="0">
                        <a:srgbClr val="A4D329"/>
                      </a:gs>
                      <a:gs pos="100000">
                        <a:srgbClr val="C0FF4D"/>
                      </a:gs>
                    </a:gsLst>
                    <a:lin ang="16200000" scaled="1"/>
                    <a:tileRect/>
                  </a:gradFill>
                  <a:ln w="19050" cap="flat" cmpd="sng">
                    <a:solidFill>
                      <a:srgbClr val="92D050"/>
                    </a:solidFill>
                    <a:prstDash val="solid"/>
                    <a:round/>
                    <a:headEnd type="none" w="med" len="med"/>
                    <a:tailEnd type="none" w="med" len="med"/>
                  </a:ln>
                  <a:effectLst/>
                </p:spPr>
                <p:txBody>
                  <a:bodyPr/>
                  <a:lstStyle/>
                  <a:p>
                    <a:pPr indent="-342900" fontAlgn="auto">
                      <a:spcBef>
                        <a:spcPts val="0"/>
                      </a:spcBef>
                      <a:spcAft>
                        <a:spcPts val="0"/>
                      </a:spcAft>
                      <a:buFont typeface="+mj-lt"/>
                      <a:buAutoNum type="arabicPeriod"/>
                      <a:defRPr/>
                    </a:pPr>
                    <a:endParaRPr lang="da-DK" kern="0" noProof="1">
                      <a:solidFill>
                        <a:sysClr val="windowText" lastClr="000000">
                          <a:lumMod val="95000"/>
                          <a:lumOff val="5000"/>
                        </a:sysClr>
                      </a:solidFill>
                      <a:latin typeface="Calibri"/>
                      <a:ea typeface="+mn-ea"/>
                    </a:endParaRPr>
                  </a:p>
                </p:txBody>
              </p:sp>
              <p:sp>
                <p:nvSpPr>
                  <p:cNvPr id="19" name="Rectangle 139"/>
                  <p:cNvSpPr>
                    <a:spLocks noChangeArrowheads="1"/>
                  </p:cNvSpPr>
                  <p:nvPr/>
                </p:nvSpPr>
                <p:spPr bwMode="auto">
                  <a:xfrm>
                    <a:off x="1547446" y="2235200"/>
                    <a:ext cx="1213275" cy="360545"/>
                  </a:xfrm>
                  <a:prstGeom prst="rect">
                    <a:avLst/>
                  </a:prstGeom>
                  <a:gradFill flip="none" rotWithShape="1">
                    <a:gsLst>
                      <a:gs pos="0">
                        <a:srgbClr val="A4D329"/>
                      </a:gs>
                      <a:gs pos="100000">
                        <a:srgbClr val="C0FF4D"/>
                      </a:gs>
                    </a:gsLst>
                    <a:lin ang="16200000" scaled="1"/>
                    <a:tileRect/>
                  </a:gradFill>
                  <a:ln w="19050" cap="flat" cmpd="sng">
                    <a:solidFill>
                      <a:srgbClr val="92D050"/>
                    </a:solidFill>
                    <a:prstDash val="solid"/>
                    <a:round/>
                    <a:headEnd type="none" w="med" len="med"/>
                    <a:tailEnd type="none" w="med" len="med"/>
                  </a:ln>
                  <a:effectLst/>
                </p:spPr>
                <p:txBody>
                  <a:bodyPr/>
                  <a:lstStyle/>
                  <a:p>
                    <a:pPr indent="-342900" fontAlgn="auto">
                      <a:spcBef>
                        <a:spcPts val="0"/>
                      </a:spcBef>
                      <a:spcAft>
                        <a:spcPts val="0"/>
                      </a:spcAft>
                      <a:buFont typeface="+mj-lt"/>
                      <a:buAutoNum type="arabicPeriod"/>
                      <a:defRPr/>
                    </a:pPr>
                    <a:endParaRPr lang="da-DK" kern="0" noProof="1">
                      <a:solidFill>
                        <a:sysClr val="windowText" lastClr="000000">
                          <a:lumMod val="95000"/>
                          <a:lumOff val="5000"/>
                        </a:sysClr>
                      </a:solidFill>
                      <a:latin typeface="Calibri"/>
                      <a:ea typeface="+mn-ea"/>
                    </a:endParaRPr>
                  </a:p>
                </p:txBody>
              </p:sp>
              <p:sp>
                <p:nvSpPr>
                  <p:cNvPr id="20" name="Rectangle 140"/>
                  <p:cNvSpPr>
                    <a:spLocks noChangeArrowheads="1"/>
                  </p:cNvSpPr>
                  <p:nvPr/>
                </p:nvSpPr>
                <p:spPr bwMode="auto">
                  <a:xfrm>
                    <a:off x="2764332" y="2235200"/>
                    <a:ext cx="1213275" cy="360545"/>
                  </a:xfrm>
                  <a:prstGeom prst="rect">
                    <a:avLst/>
                  </a:prstGeom>
                  <a:gradFill flip="none" rotWithShape="1">
                    <a:gsLst>
                      <a:gs pos="0">
                        <a:srgbClr val="A4D329"/>
                      </a:gs>
                      <a:gs pos="100000">
                        <a:srgbClr val="C0FF4D"/>
                      </a:gs>
                    </a:gsLst>
                    <a:lin ang="16200000" scaled="1"/>
                    <a:tileRect/>
                  </a:gradFill>
                  <a:ln w="19050" cap="flat" cmpd="sng">
                    <a:solidFill>
                      <a:srgbClr val="92D050"/>
                    </a:solidFill>
                    <a:prstDash val="solid"/>
                    <a:round/>
                    <a:headEnd type="none" w="med" len="med"/>
                    <a:tailEnd type="none" w="med" len="med"/>
                  </a:ln>
                  <a:effectLst/>
                </p:spPr>
                <p:txBody>
                  <a:bodyPr/>
                  <a:lstStyle/>
                  <a:p>
                    <a:pPr indent="-342900" fontAlgn="auto">
                      <a:spcBef>
                        <a:spcPts val="0"/>
                      </a:spcBef>
                      <a:spcAft>
                        <a:spcPts val="0"/>
                      </a:spcAft>
                      <a:buFont typeface="+mj-lt"/>
                      <a:buAutoNum type="arabicPeriod"/>
                      <a:defRPr/>
                    </a:pPr>
                    <a:endParaRPr lang="da-DK" kern="0" noProof="1">
                      <a:solidFill>
                        <a:sysClr val="windowText" lastClr="000000">
                          <a:lumMod val="95000"/>
                          <a:lumOff val="5000"/>
                        </a:sysClr>
                      </a:solidFill>
                      <a:latin typeface="Calibri"/>
                      <a:ea typeface="+mn-ea"/>
                    </a:endParaRPr>
                  </a:p>
                </p:txBody>
              </p:sp>
              <p:sp>
                <p:nvSpPr>
                  <p:cNvPr id="21" name="Rectangle 141"/>
                  <p:cNvSpPr>
                    <a:spLocks noChangeArrowheads="1"/>
                  </p:cNvSpPr>
                  <p:nvPr/>
                </p:nvSpPr>
                <p:spPr bwMode="auto">
                  <a:xfrm>
                    <a:off x="3979413" y="2235200"/>
                    <a:ext cx="1211469" cy="360545"/>
                  </a:xfrm>
                  <a:prstGeom prst="rect">
                    <a:avLst/>
                  </a:prstGeom>
                  <a:gradFill flip="none" rotWithShape="1">
                    <a:gsLst>
                      <a:gs pos="0">
                        <a:srgbClr val="A4D329"/>
                      </a:gs>
                      <a:gs pos="100000">
                        <a:srgbClr val="C0FF4D"/>
                      </a:gs>
                    </a:gsLst>
                    <a:lin ang="16200000" scaled="1"/>
                    <a:tileRect/>
                  </a:gradFill>
                  <a:ln w="19050" cap="flat" cmpd="sng">
                    <a:solidFill>
                      <a:srgbClr val="92D050"/>
                    </a:solidFill>
                    <a:prstDash val="solid"/>
                    <a:round/>
                    <a:headEnd type="none" w="med" len="med"/>
                    <a:tailEnd type="none" w="med" len="med"/>
                  </a:ln>
                  <a:effectLst/>
                </p:spPr>
                <p:txBody>
                  <a:bodyPr/>
                  <a:lstStyle/>
                  <a:p>
                    <a:pPr indent="-342900" fontAlgn="auto">
                      <a:spcBef>
                        <a:spcPts val="0"/>
                      </a:spcBef>
                      <a:spcAft>
                        <a:spcPts val="0"/>
                      </a:spcAft>
                      <a:buFont typeface="+mj-lt"/>
                      <a:buAutoNum type="arabicPeriod"/>
                      <a:defRPr/>
                    </a:pPr>
                    <a:endParaRPr lang="da-DK" kern="0" noProof="1">
                      <a:solidFill>
                        <a:sysClr val="windowText" lastClr="000000">
                          <a:lumMod val="95000"/>
                          <a:lumOff val="5000"/>
                        </a:sysClr>
                      </a:solidFill>
                      <a:latin typeface="Calibri"/>
                      <a:ea typeface="+mn-ea"/>
                    </a:endParaRPr>
                  </a:p>
                </p:txBody>
              </p:sp>
              <p:sp>
                <p:nvSpPr>
                  <p:cNvPr id="22" name="Rectangle 142"/>
                  <p:cNvSpPr>
                    <a:spLocks noChangeArrowheads="1"/>
                  </p:cNvSpPr>
                  <p:nvPr/>
                </p:nvSpPr>
                <p:spPr bwMode="auto">
                  <a:xfrm>
                    <a:off x="5194493" y="2235200"/>
                    <a:ext cx="1211470" cy="360545"/>
                  </a:xfrm>
                  <a:prstGeom prst="rect">
                    <a:avLst/>
                  </a:prstGeom>
                  <a:gradFill flip="none" rotWithShape="1">
                    <a:gsLst>
                      <a:gs pos="0">
                        <a:srgbClr val="A4D329"/>
                      </a:gs>
                      <a:gs pos="100000">
                        <a:srgbClr val="C0FF4D"/>
                      </a:gs>
                    </a:gsLst>
                    <a:lin ang="16200000" scaled="1"/>
                    <a:tileRect/>
                  </a:gradFill>
                  <a:ln w="19050" cap="flat" cmpd="sng">
                    <a:solidFill>
                      <a:srgbClr val="92D050"/>
                    </a:solidFill>
                    <a:prstDash val="solid"/>
                    <a:round/>
                    <a:headEnd type="none" w="med" len="med"/>
                    <a:tailEnd type="none" w="med" len="med"/>
                  </a:ln>
                  <a:effectLst/>
                </p:spPr>
                <p:txBody>
                  <a:bodyPr/>
                  <a:lstStyle/>
                  <a:p>
                    <a:pPr indent="-342900" fontAlgn="auto">
                      <a:spcBef>
                        <a:spcPts val="0"/>
                      </a:spcBef>
                      <a:spcAft>
                        <a:spcPts val="0"/>
                      </a:spcAft>
                      <a:buFont typeface="+mj-lt"/>
                      <a:buAutoNum type="arabicPeriod"/>
                      <a:defRPr/>
                    </a:pPr>
                    <a:endParaRPr lang="da-DK" kern="0" noProof="1">
                      <a:solidFill>
                        <a:sysClr val="windowText" lastClr="000000">
                          <a:lumMod val="95000"/>
                          <a:lumOff val="5000"/>
                        </a:sysClr>
                      </a:solidFill>
                      <a:latin typeface="Calibri"/>
                      <a:ea typeface="+mn-ea"/>
                    </a:endParaRPr>
                  </a:p>
                </p:txBody>
              </p:sp>
              <p:sp>
                <p:nvSpPr>
                  <p:cNvPr id="23" name="Rectangle 143"/>
                  <p:cNvSpPr>
                    <a:spLocks noChangeArrowheads="1"/>
                  </p:cNvSpPr>
                  <p:nvPr/>
                </p:nvSpPr>
                <p:spPr bwMode="auto">
                  <a:xfrm>
                    <a:off x="6393324" y="2235200"/>
                    <a:ext cx="1218692" cy="360545"/>
                  </a:xfrm>
                  <a:prstGeom prst="rect">
                    <a:avLst/>
                  </a:prstGeom>
                  <a:gradFill flip="none" rotWithShape="1">
                    <a:gsLst>
                      <a:gs pos="0">
                        <a:srgbClr val="A4D329"/>
                      </a:gs>
                      <a:gs pos="100000">
                        <a:srgbClr val="C0FF4D"/>
                      </a:gs>
                    </a:gsLst>
                    <a:lin ang="16200000" scaled="1"/>
                    <a:tileRect/>
                  </a:gradFill>
                  <a:ln w="19050" cap="flat" cmpd="sng">
                    <a:solidFill>
                      <a:srgbClr val="92D050"/>
                    </a:solidFill>
                    <a:prstDash val="solid"/>
                    <a:round/>
                    <a:headEnd type="none" w="med" len="med"/>
                    <a:tailEnd type="none" w="med" len="med"/>
                  </a:ln>
                  <a:effectLst/>
                </p:spPr>
                <p:txBody>
                  <a:bodyPr/>
                  <a:lstStyle/>
                  <a:p>
                    <a:pPr indent="-342900" fontAlgn="auto">
                      <a:spcBef>
                        <a:spcPts val="0"/>
                      </a:spcBef>
                      <a:spcAft>
                        <a:spcPts val="0"/>
                      </a:spcAft>
                      <a:buFont typeface="+mj-lt"/>
                      <a:buAutoNum type="arabicPeriod"/>
                      <a:defRPr/>
                    </a:pPr>
                    <a:endParaRPr lang="da-DK" kern="0" noProof="1">
                      <a:solidFill>
                        <a:sysClr val="windowText" lastClr="000000">
                          <a:lumMod val="95000"/>
                          <a:lumOff val="5000"/>
                        </a:sysClr>
                      </a:solidFill>
                      <a:latin typeface="Calibri"/>
                      <a:ea typeface="+mn-ea"/>
                    </a:endParaRPr>
                  </a:p>
                </p:txBody>
              </p:sp>
            </p:grpSp>
            <p:sp>
              <p:nvSpPr>
                <p:cNvPr id="17" name="Rectangle 144"/>
                <p:cNvSpPr>
                  <a:spLocks noChangeArrowheads="1"/>
                </p:cNvSpPr>
                <p:nvPr/>
              </p:nvSpPr>
              <p:spPr bwMode="auto">
                <a:xfrm>
                  <a:off x="7615627" y="2235200"/>
                  <a:ext cx="1211469" cy="360545"/>
                </a:xfrm>
                <a:prstGeom prst="rect">
                  <a:avLst/>
                </a:prstGeom>
                <a:gradFill flip="none" rotWithShape="1">
                  <a:gsLst>
                    <a:gs pos="0">
                      <a:srgbClr val="A4D329"/>
                    </a:gs>
                    <a:gs pos="100000">
                      <a:srgbClr val="C0FF4D"/>
                    </a:gs>
                  </a:gsLst>
                  <a:lin ang="16200000" scaled="1"/>
                  <a:tileRect/>
                </a:gradFill>
                <a:ln w="19050" cap="flat" cmpd="sng">
                  <a:solidFill>
                    <a:srgbClr val="92D050"/>
                  </a:solidFill>
                  <a:prstDash val="solid"/>
                  <a:round/>
                  <a:headEnd type="none" w="med" len="med"/>
                  <a:tailEnd type="none" w="med" len="med"/>
                </a:ln>
                <a:effectLst/>
              </p:spPr>
              <p:txBody>
                <a:bodyPr/>
                <a:lstStyle/>
                <a:p>
                  <a:pPr indent="-342900" fontAlgn="auto">
                    <a:spcBef>
                      <a:spcPts val="0"/>
                    </a:spcBef>
                    <a:spcAft>
                      <a:spcPts val="0"/>
                    </a:spcAft>
                    <a:buFont typeface="+mj-lt"/>
                    <a:buAutoNum type="arabicPeriod"/>
                    <a:defRPr/>
                  </a:pPr>
                  <a:endParaRPr lang="da-DK" kern="0" noProof="1">
                    <a:solidFill>
                      <a:sysClr val="windowText" lastClr="000000">
                        <a:lumMod val="95000"/>
                        <a:lumOff val="5000"/>
                      </a:sysClr>
                    </a:solidFill>
                    <a:latin typeface="Calibri"/>
                    <a:ea typeface="+mn-ea"/>
                  </a:endParaRPr>
                </a:p>
              </p:txBody>
            </p:sp>
          </p:grpSp>
        </p:grpSp>
      </p:grpSp>
      <p:sp>
        <p:nvSpPr>
          <p:cNvPr id="25" name="Rektangel 24"/>
          <p:cNvSpPr/>
          <p:nvPr/>
        </p:nvSpPr>
        <p:spPr bwMode="auto">
          <a:xfrm>
            <a:off x="4821715" y="3837644"/>
            <a:ext cx="550863" cy="306388"/>
          </a:xfrm>
          <a:prstGeom prst="rect">
            <a:avLst/>
          </a:prstGeom>
        </p:spPr>
        <p:txBody>
          <a:bodyPr wrap="none">
            <a:spAutoFit/>
          </a:bodyPr>
          <a:lstStyle/>
          <a:p>
            <a:pPr indent="-342900" algn="ctr" fontAlgn="auto">
              <a:spcBef>
                <a:spcPts val="0"/>
              </a:spcBef>
              <a:spcAft>
                <a:spcPts val="0"/>
              </a:spcAft>
              <a:defRPr/>
            </a:pPr>
            <a:r>
              <a:rPr lang="da-DK" sz="1400" kern="0" noProof="1">
                <a:solidFill>
                  <a:srgbClr val="007E39"/>
                </a:solidFill>
                <a:latin typeface="+mj-lt"/>
                <a:ea typeface="+mn-ea"/>
              </a:rPr>
              <a:t>2014</a:t>
            </a:r>
          </a:p>
        </p:txBody>
      </p:sp>
      <p:sp>
        <p:nvSpPr>
          <p:cNvPr id="26" name="Rektangel 25"/>
          <p:cNvSpPr/>
          <p:nvPr/>
        </p:nvSpPr>
        <p:spPr bwMode="auto">
          <a:xfrm>
            <a:off x="6981822" y="3828119"/>
            <a:ext cx="548648" cy="307777"/>
          </a:xfrm>
          <a:prstGeom prst="rect">
            <a:avLst/>
          </a:prstGeom>
        </p:spPr>
        <p:txBody>
          <a:bodyPr wrap="none">
            <a:spAutoFit/>
          </a:bodyPr>
          <a:lstStyle/>
          <a:p>
            <a:pPr indent="-342900" algn="ctr" fontAlgn="auto">
              <a:spcBef>
                <a:spcPts val="0"/>
              </a:spcBef>
              <a:spcAft>
                <a:spcPts val="0"/>
              </a:spcAft>
              <a:defRPr/>
            </a:pPr>
            <a:r>
              <a:rPr lang="da-DK" sz="1400" kern="0" noProof="1">
                <a:solidFill>
                  <a:srgbClr val="007E39"/>
                </a:solidFill>
                <a:latin typeface="+mj-lt"/>
                <a:ea typeface="+mn-ea"/>
              </a:rPr>
              <a:t>2015</a:t>
            </a:r>
          </a:p>
        </p:txBody>
      </p:sp>
      <p:sp>
        <p:nvSpPr>
          <p:cNvPr id="28" name="Rektangel 27"/>
          <p:cNvSpPr/>
          <p:nvPr/>
        </p:nvSpPr>
        <p:spPr bwMode="auto">
          <a:xfrm>
            <a:off x="1692272" y="3837644"/>
            <a:ext cx="548648" cy="307777"/>
          </a:xfrm>
          <a:prstGeom prst="rect">
            <a:avLst/>
          </a:prstGeom>
        </p:spPr>
        <p:txBody>
          <a:bodyPr wrap="none">
            <a:spAutoFit/>
          </a:bodyPr>
          <a:lstStyle/>
          <a:p>
            <a:pPr indent="-342900" algn="ctr" fontAlgn="auto">
              <a:spcBef>
                <a:spcPts val="0"/>
              </a:spcBef>
              <a:spcAft>
                <a:spcPts val="0"/>
              </a:spcAft>
              <a:defRPr/>
            </a:pPr>
            <a:r>
              <a:rPr lang="da-DK" sz="1400" kern="0" noProof="1">
                <a:solidFill>
                  <a:srgbClr val="007E39"/>
                </a:solidFill>
                <a:latin typeface="+mj-lt"/>
                <a:ea typeface="+mn-ea"/>
              </a:rPr>
              <a:t>2013</a:t>
            </a:r>
          </a:p>
        </p:txBody>
      </p:sp>
      <p:sp>
        <p:nvSpPr>
          <p:cNvPr id="29" name="Rektangel 28"/>
          <p:cNvSpPr/>
          <p:nvPr/>
        </p:nvSpPr>
        <p:spPr bwMode="auto">
          <a:xfrm>
            <a:off x="584780" y="3847169"/>
            <a:ext cx="548648" cy="307777"/>
          </a:xfrm>
          <a:prstGeom prst="rect">
            <a:avLst/>
          </a:prstGeom>
        </p:spPr>
        <p:txBody>
          <a:bodyPr wrap="none">
            <a:spAutoFit/>
          </a:bodyPr>
          <a:lstStyle/>
          <a:p>
            <a:pPr indent="-342900" algn="ctr" fontAlgn="auto">
              <a:spcBef>
                <a:spcPts val="0"/>
              </a:spcBef>
              <a:spcAft>
                <a:spcPts val="0"/>
              </a:spcAft>
              <a:defRPr/>
            </a:pPr>
            <a:r>
              <a:rPr lang="da-DK" sz="1400" kern="0" noProof="1">
                <a:solidFill>
                  <a:srgbClr val="007E39"/>
                </a:solidFill>
                <a:latin typeface="+mj-lt"/>
                <a:ea typeface="+mn-ea"/>
              </a:rPr>
              <a:t>2009</a:t>
            </a:r>
          </a:p>
        </p:txBody>
      </p:sp>
      <p:sp>
        <p:nvSpPr>
          <p:cNvPr id="30" name="Rektangel 29"/>
          <p:cNvSpPr/>
          <p:nvPr/>
        </p:nvSpPr>
        <p:spPr bwMode="auto">
          <a:xfrm>
            <a:off x="2708272" y="3837644"/>
            <a:ext cx="548648" cy="307777"/>
          </a:xfrm>
          <a:prstGeom prst="rect">
            <a:avLst/>
          </a:prstGeom>
        </p:spPr>
        <p:txBody>
          <a:bodyPr wrap="none">
            <a:spAutoFit/>
          </a:bodyPr>
          <a:lstStyle/>
          <a:p>
            <a:pPr indent="-342900" algn="ctr" fontAlgn="auto">
              <a:spcBef>
                <a:spcPts val="0"/>
              </a:spcBef>
              <a:spcAft>
                <a:spcPts val="0"/>
              </a:spcAft>
              <a:defRPr/>
            </a:pPr>
            <a:r>
              <a:rPr lang="da-DK" sz="1400" kern="0" noProof="1">
                <a:solidFill>
                  <a:srgbClr val="007E39"/>
                </a:solidFill>
                <a:latin typeface="+mj-lt"/>
                <a:ea typeface="+mn-ea"/>
              </a:rPr>
              <a:t>2014</a:t>
            </a:r>
          </a:p>
        </p:txBody>
      </p:sp>
      <p:sp>
        <p:nvSpPr>
          <p:cNvPr id="31" name="Rektangel 30"/>
          <p:cNvSpPr/>
          <p:nvPr/>
        </p:nvSpPr>
        <p:spPr bwMode="auto">
          <a:xfrm>
            <a:off x="3708397" y="3837644"/>
            <a:ext cx="548648" cy="307777"/>
          </a:xfrm>
          <a:prstGeom prst="rect">
            <a:avLst/>
          </a:prstGeom>
        </p:spPr>
        <p:txBody>
          <a:bodyPr wrap="none">
            <a:spAutoFit/>
          </a:bodyPr>
          <a:lstStyle/>
          <a:p>
            <a:pPr indent="-342900" algn="ctr" fontAlgn="auto">
              <a:spcBef>
                <a:spcPts val="0"/>
              </a:spcBef>
              <a:spcAft>
                <a:spcPts val="0"/>
              </a:spcAft>
              <a:defRPr/>
            </a:pPr>
            <a:r>
              <a:rPr lang="da-DK" sz="1400" kern="0" noProof="1">
                <a:solidFill>
                  <a:srgbClr val="007E39"/>
                </a:solidFill>
                <a:latin typeface="+mj-lt"/>
                <a:ea typeface="+mn-ea"/>
              </a:rPr>
              <a:t>2014</a:t>
            </a:r>
          </a:p>
        </p:txBody>
      </p:sp>
      <p:sp>
        <p:nvSpPr>
          <p:cNvPr id="9231" name="Rectangle 8"/>
          <p:cNvSpPr>
            <a:spLocks noChangeArrowheads="1"/>
          </p:cNvSpPr>
          <p:nvPr/>
        </p:nvSpPr>
        <p:spPr bwMode="gray">
          <a:xfrm>
            <a:off x="314325" y="195263"/>
            <a:ext cx="85201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p>
            <a:r>
              <a:rPr lang="de-DE" sz="2600" b="1">
                <a:latin typeface="Calibri" charset="0"/>
              </a:rPr>
              <a:t>GHI </a:t>
            </a:r>
            <a:r>
              <a:rPr lang="de-DE" sz="2600">
                <a:latin typeface="Calibri" charset="0"/>
              </a:rPr>
              <a:t>PUBLICATIONS</a:t>
            </a:r>
            <a:endParaRPr lang="de-DE" sz="2800">
              <a:latin typeface="Calibri" charset="0"/>
            </a:endParaRPr>
          </a:p>
        </p:txBody>
      </p:sp>
      <p:sp>
        <p:nvSpPr>
          <p:cNvPr id="9232" name="Tekstboks 19"/>
          <p:cNvSpPr txBox="1">
            <a:spLocks noChangeArrowheads="1"/>
          </p:cNvSpPr>
          <p:nvPr/>
        </p:nvSpPr>
        <p:spPr bwMode="auto">
          <a:xfrm>
            <a:off x="252413" y="612775"/>
            <a:ext cx="18819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da-DK" sz="1600">
                <a:latin typeface="Calibri" charset="0"/>
              </a:rPr>
              <a:t>BOOKS OF INTEREST</a:t>
            </a:r>
          </a:p>
        </p:txBody>
      </p:sp>
      <p:sp>
        <p:nvSpPr>
          <p:cNvPr id="36" name="Rektangel 35"/>
          <p:cNvSpPr>
            <a:spLocks noChangeArrowheads="1"/>
          </p:cNvSpPr>
          <p:nvPr/>
        </p:nvSpPr>
        <p:spPr bwMode="auto">
          <a:xfrm>
            <a:off x="318930" y="1220201"/>
            <a:ext cx="1703138" cy="2083967"/>
          </a:xfrm>
          <a:prstGeom prst="rect">
            <a:avLst/>
          </a:prstGeom>
          <a:solidFill>
            <a:srgbClr val="FFFFFF"/>
          </a:solidFill>
          <a:ln w="9525">
            <a:solidFill>
              <a:srgbClr val="E1E1E1"/>
            </a:solidFill>
            <a:miter lim="800000"/>
            <a:headEnd/>
            <a:tailEnd/>
          </a:ln>
          <a:effectLst>
            <a:outerShdw blurRad="400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cxnSp>
        <p:nvCxnSpPr>
          <p:cNvPr id="46" name="Lige forbindelse 45"/>
          <p:cNvCxnSpPr/>
          <p:nvPr/>
        </p:nvCxnSpPr>
        <p:spPr>
          <a:xfrm rot="5400000">
            <a:off x="1743182" y="4544558"/>
            <a:ext cx="446088" cy="1587"/>
          </a:xfrm>
          <a:prstGeom prst="line">
            <a:avLst/>
          </a:prstGeom>
          <a:ln>
            <a:solidFill>
              <a:srgbClr val="007E39"/>
            </a:solidFill>
            <a:prstDash val="sysDash"/>
          </a:ln>
        </p:spPr>
        <p:style>
          <a:lnRef idx="1">
            <a:schemeClr val="accent1"/>
          </a:lnRef>
          <a:fillRef idx="0">
            <a:schemeClr val="accent1"/>
          </a:fillRef>
          <a:effectRef idx="0">
            <a:schemeClr val="accent1"/>
          </a:effectRef>
          <a:fontRef idx="minor">
            <a:schemeClr val="tx1"/>
          </a:fontRef>
        </p:style>
      </p:cxnSp>
      <p:cxnSp>
        <p:nvCxnSpPr>
          <p:cNvPr id="49" name="Lige forbindelse 48"/>
          <p:cNvCxnSpPr/>
          <p:nvPr/>
        </p:nvCxnSpPr>
        <p:spPr>
          <a:xfrm rot="5400000">
            <a:off x="2832050" y="3537918"/>
            <a:ext cx="446088" cy="1587"/>
          </a:xfrm>
          <a:prstGeom prst="line">
            <a:avLst/>
          </a:prstGeom>
          <a:ln>
            <a:solidFill>
              <a:srgbClr val="007E39"/>
            </a:solidFill>
            <a:prstDash val="sysDash"/>
          </a:ln>
        </p:spPr>
        <p:style>
          <a:lnRef idx="1">
            <a:schemeClr val="accent1"/>
          </a:lnRef>
          <a:fillRef idx="0">
            <a:schemeClr val="accent1"/>
          </a:fillRef>
          <a:effectRef idx="0">
            <a:schemeClr val="accent1"/>
          </a:effectRef>
          <a:fontRef idx="minor">
            <a:schemeClr val="tx1"/>
          </a:fontRef>
        </p:style>
      </p:cxnSp>
      <p:cxnSp>
        <p:nvCxnSpPr>
          <p:cNvPr id="52" name="Lige forbindelse 51"/>
          <p:cNvCxnSpPr/>
          <p:nvPr/>
        </p:nvCxnSpPr>
        <p:spPr>
          <a:xfrm rot="5400000">
            <a:off x="5052698" y="3574905"/>
            <a:ext cx="446088" cy="1587"/>
          </a:xfrm>
          <a:prstGeom prst="line">
            <a:avLst/>
          </a:prstGeom>
          <a:ln>
            <a:solidFill>
              <a:srgbClr val="007E39"/>
            </a:solidFill>
            <a:prstDash val="sysDash"/>
          </a:ln>
        </p:spPr>
        <p:style>
          <a:lnRef idx="1">
            <a:schemeClr val="accent1"/>
          </a:lnRef>
          <a:fillRef idx="0">
            <a:schemeClr val="accent1"/>
          </a:fillRef>
          <a:effectRef idx="0">
            <a:schemeClr val="accent1"/>
          </a:effectRef>
          <a:fontRef idx="minor">
            <a:schemeClr val="tx1"/>
          </a:fontRef>
        </p:style>
      </p:cxnSp>
      <p:cxnSp>
        <p:nvCxnSpPr>
          <p:cNvPr id="55" name="Lige forbindelse 54"/>
          <p:cNvCxnSpPr/>
          <p:nvPr/>
        </p:nvCxnSpPr>
        <p:spPr>
          <a:xfrm rot="5400000">
            <a:off x="7258054" y="3513260"/>
            <a:ext cx="446088" cy="1587"/>
          </a:xfrm>
          <a:prstGeom prst="line">
            <a:avLst/>
          </a:prstGeom>
          <a:ln>
            <a:solidFill>
              <a:srgbClr val="007E39"/>
            </a:solidFill>
            <a:prstDash val="sysDash"/>
          </a:ln>
        </p:spPr>
        <p:style>
          <a:lnRef idx="1">
            <a:schemeClr val="accent1"/>
          </a:lnRef>
          <a:fillRef idx="0">
            <a:schemeClr val="accent1"/>
          </a:fillRef>
          <a:effectRef idx="0">
            <a:schemeClr val="accent1"/>
          </a:effectRef>
          <a:fontRef idx="minor">
            <a:schemeClr val="tx1"/>
          </a:fontRef>
        </p:style>
      </p:cxnSp>
      <p:pic>
        <p:nvPicPr>
          <p:cNvPr id="2" name="Picture 1" descr="GHIBook_EnsuringFoodSafety_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249" y="1338466"/>
            <a:ext cx="1517666" cy="1879400"/>
          </a:xfrm>
          <a:prstGeom prst="rect">
            <a:avLst/>
          </a:prstGeom>
        </p:spPr>
      </p:pic>
      <p:sp>
        <p:nvSpPr>
          <p:cNvPr id="67" name="Rektangel 35"/>
          <p:cNvSpPr>
            <a:spLocks noChangeArrowheads="1"/>
          </p:cNvSpPr>
          <p:nvPr/>
        </p:nvSpPr>
        <p:spPr bwMode="auto">
          <a:xfrm>
            <a:off x="2271464" y="1224653"/>
            <a:ext cx="1703138" cy="2083967"/>
          </a:xfrm>
          <a:prstGeom prst="rect">
            <a:avLst/>
          </a:prstGeom>
          <a:solidFill>
            <a:srgbClr val="FFFFFF"/>
          </a:solidFill>
          <a:ln w="9525">
            <a:solidFill>
              <a:srgbClr val="E1E1E1"/>
            </a:solidFill>
            <a:miter lim="800000"/>
            <a:headEnd/>
            <a:tailEnd/>
          </a:ln>
          <a:effectLst>
            <a:outerShdw blurRad="400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69" name="Rektangel 35"/>
          <p:cNvSpPr>
            <a:spLocks noChangeArrowheads="1"/>
          </p:cNvSpPr>
          <p:nvPr/>
        </p:nvSpPr>
        <p:spPr bwMode="auto">
          <a:xfrm>
            <a:off x="4268872" y="1236982"/>
            <a:ext cx="1703138" cy="2083967"/>
          </a:xfrm>
          <a:prstGeom prst="rect">
            <a:avLst/>
          </a:prstGeom>
          <a:solidFill>
            <a:srgbClr val="FFFFFF"/>
          </a:solidFill>
          <a:ln w="9525">
            <a:solidFill>
              <a:srgbClr val="E1E1E1"/>
            </a:solidFill>
            <a:miter lim="800000"/>
            <a:headEnd/>
            <a:tailEnd/>
          </a:ln>
          <a:effectLst>
            <a:outerShdw blurRad="400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71" name="Rektangel 35"/>
          <p:cNvSpPr>
            <a:spLocks noChangeArrowheads="1"/>
          </p:cNvSpPr>
          <p:nvPr/>
        </p:nvSpPr>
        <p:spPr bwMode="auto">
          <a:xfrm>
            <a:off x="6463556" y="1236982"/>
            <a:ext cx="1703138" cy="2083967"/>
          </a:xfrm>
          <a:prstGeom prst="rect">
            <a:avLst/>
          </a:prstGeom>
          <a:solidFill>
            <a:srgbClr val="FFFFFF"/>
          </a:solidFill>
          <a:ln w="9525">
            <a:solidFill>
              <a:srgbClr val="E1E1E1"/>
            </a:solidFill>
            <a:miter lim="800000"/>
            <a:headEnd/>
            <a:tailEnd/>
          </a:ln>
          <a:effectLst>
            <a:outerShdw blurRad="400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pic>
        <p:nvPicPr>
          <p:cNvPr id="3" name="Picture 2" descr="GHIBook_TraditionalFoods_201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0164" y="1343859"/>
            <a:ext cx="1548244" cy="1898664"/>
          </a:xfrm>
          <a:prstGeom prst="rect">
            <a:avLst/>
          </a:prstGeom>
        </p:spPr>
      </p:pic>
      <p:sp>
        <p:nvSpPr>
          <p:cNvPr id="73" name="Rektangel 35"/>
          <p:cNvSpPr>
            <a:spLocks noChangeArrowheads="1"/>
          </p:cNvSpPr>
          <p:nvPr/>
        </p:nvSpPr>
        <p:spPr bwMode="auto">
          <a:xfrm>
            <a:off x="865880" y="4527453"/>
            <a:ext cx="1703138" cy="2083967"/>
          </a:xfrm>
          <a:prstGeom prst="rect">
            <a:avLst/>
          </a:prstGeom>
          <a:solidFill>
            <a:srgbClr val="FFFFFF"/>
          </a:solidFill>
          <a:ln w="9525">
            <a:solidFill>
              <a:srgbClr val="E1E1E1"/>
            </a:solidFill>
            <a:miter lim="800000"/>
            <a:headEnd/>
            <a:tailEnd/>
          </a:ln>
          <a:effectLst>
            <a:outerShdw blurRad="400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75" name="Rektangel 35"/>
          <p:cNvSpPr>
            <a:spLocks noChangeArrowheads="1"/>
          </p:cNvSpPr>
          <p:nvPr/>
        </p:nvSpPr>
        <p:spPr bwMode="auto">
          <a:xfrm>
            <a:off x="3533535" y="4494918"/>
            <a:ext cx="1703138" cy="2083967"/>
          </a:xfrm>
          <a:prstGeom prst="rect">
            <a:avLst/>
          </a:prstGeom>
          <a:solidFill>
            <a:srgbClr val="FFFFFF"/>
          </a:solidFill>
          <a:ln w="9525">
            <a:solidFill>
              <a:srgbClr val="E1E1E1"/>
            </a:solidFill>
            <a:miter lim="800000"/>
            <a:headEnd/>
            <a:tailEnd/>
          </a:ln>
          <a:effectLst>
            <a:outerShdw blurRad="400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pic>
        <p:nvPicPr>
          <p:cNvPr id="5" name="Picture 4" descr="FoodSafetyManagement_cove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0081" y="4623371"/>
            <a:ext cx="1532712" cy="1886336"/>
          </a:xfrm>
          <a:prstGeom prst="rect">
            <a:avLst/>
          </a:prstGeom>
        </p:spPr>
      </p:pic>
      <p:pic>
        <p:nvPicPr>
          <p:cNvPr id="6" name="Picture 5" descr="GlobalLegislation_Wile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4578" y="1320430"/>
            <a:ext cx="1324320" cy="1885108"/>
          </a:xfrm>
          <a:prstGeom prst="rect">
            <a:avLst/>
          </a:prstGeom>
        </p:spPr>
      </p:pic>
      <p:pic>
        <p:nvPicPr>
          <p:cNvPr id="7" name="Picture 6" descr="EUFoodLawHandbook_vanderMeulen_cover.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4945" y="4557502"/>
            <a:ext cx="1412778" cy="1989191"/>
          </a:xfrm>
          <a:prstGeom prst="rect">
            <a:avLst/>
          </a:prstGeom>
        </p:spPr>
      </p:pic>
      <p:pic>
        <p:nvPicPr>
          <p:cNvPr id="8" name="Picture 7" descr="bookcover_GeneticModFdQuality_BlairRegenstein.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57116" y="1359642"/>
            <a:ext cx="1319173" cy="189521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ktangel 64"/>
          <p:cNvSpPr>
            <a:spLocks noChangeArrowheads="1"/>
          </p:cNvSpPr>
          <p:nvPr/>
        </p:nvSpPr>
        <p:spPr bwMode="auto">
          <a:xfrm rot="10800000" flipV="1">
            <a:off x="0" y="0"/>
            <a:ext cx="9144000" cy="4065588"/>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28" name="Freeform 233"/>
          <p:cNvSpPr>
            <a:spLocks/>
          </p:cNvSpPr>
          <p:nvPr/>
        </p:nvSpPr>
        <p:spPr bwMode="auto">
          <a:xfrm>
            <a:off x="6084888" y="2954338"/>
            <a:ext cx="71437" cy="12700"/>
          </a:xfrm>
          <a:custGeom>
            <a:avLst/>
            <a:gdLst>
              <a:gd name="T0" fmla="*/ 90724984 w 45"/>
              <a:gd name="T1" fmla="*/ 20161247 h 8"/>
              <a:gd name="T2" fmla="*/ 113405455 w 45"/>
              <a:gd name="T3" fmla="*/ 0 h 8"/>
              <a:gd name="T4" fmla="*/ 113405455 w 45"/>
              <a:gd name="T5" fmla="*/ 0 h 8"/>
              <a:gd name="T6" fmla="*/ 83163777 w 45"/>
              <a:gd name="T7" fmla="*/ 0 h 8"/>
              <a:gd name="T8" fmla="*/ 83163777 w 45"/>
              <a:gd name="T9" fmla="*/ 0 h 8"/>
              <a:gd name="T10" fmla="*/ 15120833 w 45"/>
              <a:gd name="T11" fmla="*/ 2520950 h 8"/>
              <a:gd name="T12" fmla="*/ 0 w 45"/>
              <a:gd name="T13" fmla="*/ 15120936 h 8"/>
              <a:gd name="T14" fmla="*/ 90724984 w 45"/>
              <a:gd name="T15" fmla="*/ 20161247 h 8"/>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8"/>
              <a:gd name="T26" fmla="*/ 45 w 4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8">
                <a:moveTo>
                  <a:pt x="36" y="8"/>
                </a:moveTo>
                <a:lnTo>
                  <a:pt x="45" y="0"/>
                </a:lnTo>
                <a:lnTo>
                  <a:pt x="33" y="0"/>
                </a:lnTo>
                <a:lnTo>
                  <a:pt x="6" y="1"/>
                </a:lnTo>
                <a:lnTo>
                  <a:pt x="0" y="6"/>
                </a:lnTo>
                <a:lnTo>
                  <a:pt x="36" y="8"/>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29" name="Freeform 234"/>
          <p:cNvSpPr>
            <a:spLocks/>
          </p:cNvSpPr>
          <p:nvPr/>
        </p:nvSpPr>
        <p:spPr bwMode="auto">
          <a:xfrm>
            <a:off x="6135688" y="2128838"/>
            <a:ext cx="63500" cy="9525"/>
          </a:xfrm>
          <a:custGeom>
            <a:avLst/>
            <a:gdLst>
              <a:gd name="T0" fmla="*/ 88206254 w 40"/>
              <a:gd name="T1" fmla="*/ 2520950 h 6"/>
              <a:gd name="T2" fmla="*/ 0 w 40"/>
              <a:gd name="T3" fmla="*/ 0 h 6"/>
              <a:gd name="T4" fmla="*/ 12601573 w 40"/>
              <a:gd name="T5" fmla="*/ 15120939 h 6"/>
              <a:gd name="T6" fmla="*/ 12601573 w 40"/>
              <a:gd name="T7" fmla="*/ 15120939 h 6"/>
              <a:gd name="T8" fmla="*/ 100806236 w 40"/>
              <a:gd name="T9" fmla="*/ 15120939 h 6"/>
              <a:gd name="T10" fmla="*/ 88206254 w 40"/>
              <a:gd name="T11" fmla="*/ 2520950 h 6"/>
              <a:gd name="T12" fmla="*/ 0 60000 65536"/>
              <a:gd name="T13" fmla="*/ 0 60000 65536"/>
              <a:gd name="T14" fmla="*/ 0 60000 65536"/>
              <a:gd name="T15" fmla="*/ 0 60000 65536"/>
              <a:gd name="T16" fmla="*/ 0 60000 65536"/>
              <a:gd name="T17" fmla="*/ 0 60000 65536"/>
              <a:gd name="T18" fmla="*/ 0 w 40"/>
              <a:gd name="T19" fmla="*/ 0 h 6"/>
              <a:gd name="T20" fmla="*/ 40 w 40"/>
              <a:gd name="T21" fmla="*/ 6 h 6"/>
            </a:gdLst>
            <a:ahLst/>
            <a:cxnLst>
              <a:cxn ang="T12">
                <a:pos x="T0" y="T1"/>
              </a:cxn>
              <a:cxn ang="T13">
                <a:pos x="T2" y="T3"/>
              </a:cxn>
              <a:cxn ang="T14">
                <a:pos x="T4" y="T5"/>
              </a:cxn>
              <a:cxn ang="T15">
                <a:pos x="T6" y="T7"/>
              </a:cxn>
              <a:cxn ang="T16">
                <a:pos x="T8" y="T9"/>
              </a:cxn>
              <a:cxn ang="T17">
                <a:pos x="T10" y="T11"/>
              </a:cxn>
            </a:cxnLst>
            <a:rect l="T18" t="T19" r="T20" b="T21"/>
            <a:pathLst>
              <a:path w="40" h="6">
                <a:moveTo>
                  <a:pt x="35" y="1"/>
                </a:moveTo>
                <a:lnTo>
                  <a:pt x="0" y="0"/>
                </a:lnTo>
                <a:lnTo>
                  <a:pt x="5" y="6"/>
                </a:lnTo>
                <a:lnTo>
                  <a:pt x="40" y="6"/>
                </a:lnTo>
                <a:lnTo>
                  <a:pt x="35" y="1"/>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1" name="Freeform 237"/>
          <p:cNvSpPr>
            <a:spLocks/>
          </p:cNvSpPr>
          <p:nvPr/>
        </p:nvSpPr>
        <p:spPr bwMode="auto">
          <a:xfrm>
            <a:off x="6135688" y="4600575"/>
            <a:ext cx="88900" cy="33338"/>
          </a:xfrm>
          <a:custGeom>
            <a:avLst/>
            <a:gdLst>
              <a:gd name="T0" fmla="*/ 90725625 w 56"/>
              <a:gd name="T1" fmla="*/ 0 h 21"/>
              <a:gd name="T2" fmla="*/ 90725625 w 56"/>
              <a:gd name="T3" fmla="*/ 0 h 21"/>
              <a:gd name="T4" fmla="*/ 2520950 w 56"/>
              <a:gd name="T5" fmla="*/ 2520988 h 21"/>
              <a:gd name="T6" fmla="*/ 2520950 w 56"/>
              <a:gd name="T7" fmla="*/ 2520988 h 21"/>
              <a:gd name="T8" fmla="*/ 0 w 56"/>
              <a:gd name="T9" fmla="*/ 2520988 h 21"/>
              <a:gd name="T10" fmla="*/ 50403124 w 56"/>
              <a:gd name="T11" fmla="*/ 42844089 h 21"/>
              <a:gd name="T12" fmla="*/ 40322501 w 56"/>
              <a:gd name="T13" fmla="*/ 52924874 h 21"/>
              <a:gd name="T14" fmla="*/ 40322501 w 56"/>
              <a:gd name="T15" fmla="*/ 52924874 h 21"/>
              <a:gd name="T16" fmla="*/ 128528777 w 56"/>
              <a:gd name="T17" fmla="*/ 50403875 h 21"/>
              <a:gd name="T18" fmla="*/ 141128761 w 56"/>
              <a:gd name="T19" fmla="*/ 40323103 h 21"/>
              <a:gd name="T20" fmla="*/ 90725625 w 56"/>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21"/>
              <a:gd name="T35" fmla="*/ 56 w 56"/>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21">
                <a:moveTo>
                  <a:pt x="36" y="0"/>
                </a:moveTo>
                <a:lnTo>
                  <a:pt x="36" y="0"/>
                </a:lnTo>
                <a:lnTo>
                  <a:pt x="1" y="1"/>
                </a:lnTo>
                <a:lnTo>
                  <a:pt x="0" y="1"/>
                </a:lnTo>
                <a:lnTo>
                  <a:pt x="20" y="17"/>
                </a:lnTo>
                <a:lnTo>
                  <a:pt x="16" y="21"/>
                </a:lnTo>
                <a:lnTo>
                  <a:pt x="51" y="20"/>
                </a:lnTo>
                <a:lnTo>
                  <a:pt x="56" y="16"/>
                </a:lnTo>
                <a:lnTo>
                  <a:pt x="36" y="0"/>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2" name="Freeform 238"/>
          <p:cNvSpPr>
            <a:spLocks/>
          </p:cNvSpPr>
          <p:nvPr/>
        </p:nvSpPr>
        <p:spPr bwMode="auto">
          <a:xfrm>
            <a:off x="6111875" y="4205288"/>
            <a:ext cx="60325" cy="11112"/>
          </a:xfrm>
          <a:custGeom>
            <a:avLst/>
            <a:gdLst>
              <a:gd name="T0" fmla="*/ 83165941 w 38"/>
              <a:gd name="T1" fmla="*/ 17639508 h 7"/>
              <a:gd name="T2" fmla="*/ 95765924 w 38"/>
              <a:gd name="T3" fmla="*/ 0 h 7"/>
              <a:gd name="T4" fmla="*/ 7559675 w 38"/>
              <a:gd name="T5" fmla="*/ 7559336 h 7"/>
              <a:gd name="T6" fmla="*/ 0 w 38"/>
              <a:gd name="T7" fmla="*/ 17639508 h 7"/>
              <a:gd name="T8" fmla="*/ 0 w 38"/>
              <a:gd name="T9" fmla="*/ 17639508 h 7"/>
              <a:gd name="T10" fmla="*/ 40322496 w 38"/>
              <a:gd name="T11" fmla="*/ 17639508 h 7"/>
              <a:gd name="T12" fmla="*/ 40322496 w 38"/>
              <a:gd name="T13" fmla="*/ 17639508 h 7"/>
              <a:gd name="T14" fmla="*/ 83165941 w 38"/>
              <a:gd name="T15" fmla="*/ 17639508 h 7"/>
              <a:gd name="T16" fmla="*/ 83165941 w 38"/>
              <a:gd name="T17" fmla="*/ 17639508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7"/>
              <a:gd name="T29" fmla="*/ 38 w 3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7">
                <a:moveTo>
                  <a:pt x="33" y="7"/>
                </a:moveTo>
                <a:lnTo>
                  <a:pt x="38" y="0"/>
                </a:lnTo>
                <a:lnTo>
                  <a:pt x="3" y="3"/>
                </a:lnTo>
                <a:lnTo>
                  <a:pt x="0" y="7"/>
                </a:lnTo>
                <a:lnTo>
                  <a:pt x="16" y="7"/>
                </a:lnTo>
                <a:lnTo>
                  <a:pt x="33" y="7"/>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53" name="Rektangel med afrundet, diagonalt hjørne 52"/>
          <p:cNvSpPr/>
          <p:nvPr/>
        </p:nvSpPr>
        <p:spPr>
          <a:xfrm>
            <a:off x="373543" y="1152769"/>
            <a:ext cx="8305086" cy="4126927"/>
          </a:xfrm>
          <a:prstGeom prst="round2DiagRect">
            <a:avLst>
              <a:gd name="adj1" fmla="val 20046"/>
              <a:gd name="adj2" fmla="val 0"/>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61" name="Text Box 52"/>
          <p:cNvSpPr txBox="1">
            <a:spLocks noChangeArrowheads="1"/>
          </p:cNvSpPr>
          <p:nvPr/>
        </p:nvSpPr>
        <p:spPr bwMode="gray">
          <a:xfrm>
            <a:off x="722181" y="1416711"/>
            <a:ext cx="7508197" cy="3637919"/>
          </a:xfrm>
          <a:prstGeom prst="rect">
            <a:avLst/>
          </a:prstGeom>
          <a:noFill/>
          <a:ln w="9525">
            <a:noFill/>
            <a:miter lim="800000"/>
            <a:headEnd/>
            <a:tailEnd/>
          </a:ln>
        </p:spPr>
        <p:txBody>
          <a:bodyPr wrap="square">
            <a:spAutoFit/>
          </a:bodyPr>
          <a:lstStyle/>
          <a:p>
            <a:pPr marL="342900" indent="-342900" eaLnBrk="1" hangingPunct="1">
              <a:lnSpc>
                <a:spcPct val="90000"/>
              </a:lnSpc>
              <a:buFont typeface="Arial"/>
              <a:buChar char="•"/>
            </a:pPr>
            <a:r>
              <a:rPr lang="en-US" sz="2000">
                <a:latin typeface="+mn-lt"/>
                <a:cs typeface="ＭＳ Ｐゴシック" charset="0"/>
              </a:rPr>
              <a:t>In order to ensure GHI’s impartiality, a separate organization,     </a:t>
            </a:r>
            <a:r>
              <a:rPr lang="en-US" sz="2000" b="1">
                <a:latin typeface="+mn-lt"/>
                <a:cs typeface="ＭＳ Ｐゴシック" charset="0"/>
              </a:rPr>
              <a:t>GHI-Financials</a:t>
            </a:r>
            <a:r>
              <a:rPr lang="en-US" sz="2000">
                <a:latin typeface="+mn-lt"/>
                <a:cs typeface="ＭＳ Ｐゴシック" charset="0"/>
              </a:rPr>
              <a:t>, has been established to raise funds from industry and governments for the specific support of GHI activities. </a:t>
            </a:r>
          </a:p>
          <a:p>
            <a:pPr marL="342900" indent="-342900" eaLnBrk="1" hangingPunct="1">
              <a:lnSpc>
                <a:spcPct val="90000"/>
              </a:lnSpc>
              <a:buFont typeface="Arial"/>
              <a:buChar char="•"/>
            </a:pPr>
            <a:endParaRPr lang="en-US" sz="2000">
              <a:latin typeface="+mn-lt"/>
              <a:cs typeface="ＭＳ Ｐゴシック" charset="0"/>
            </a:endParaRPr>
          </a:p>
          <a:p>
            <a:pPr marL="342900" indent="-342900" eaLnBrk="1" hangingPunct="1">
              <a:lnSpc>
                <a:spcPct val="90000"/>
              </a:lnSpc>
              <a:buFont typeface="Arial"/>
              <a:buChar char="•"/>
            </a:pPr>
            <a:r>
              <a:rPr lang="en-US" sz="2000">
                <a:latin typeface="+mn-lt"/>
                <a:cs typeface="ＭＳ Ｐゴシック" charset="0"/>
              </a:rPr>
              <a:t>GHI-Financials is </a:t>
            </a:r>
            <a:r>
              <a:rPr lang="en-US" sz="2000" b="1">
                <a:latin typeface="+mn-lt"/>
                <a:cs typeface="ＭＳ Ｐゴシック" charset="0"/>
              </a:rPr>
              <a:t>a non-profit foundation </a:t>
            </a:r>
            <a:r>
              <a:rPr lang="en-US" sz="2000">
                <a:solidFill>
                  <a:srgbClr val="000000"/>
                </a:solidFill>
                <a:latin typeface="+mn-lt"/>
                <a:cs typeface="ＭＳ Ｐゴシック" charset="0"/>
              </a:rPr>
              <a:t>with a constitution established under Dutch law and a board of advisors unrelated to the management of GHI.</a:t>
            </a:r>
          </a:p>
          <a:p>
            <a:pPr marL="342900" indent="-342900" eaLnBrk="1" hangingPunct="1">
              <a:lnSpc>
                <a:spcPct val="90000"/>
              </a:lnSpc>
              <a:buFont typeface="Arial"/>
              <a:buChar char="•"/>
            </a:pPr>
            <a:endParaRPr lang="en-US" sz="2000">
              <a:solidFill>
                <a:srgbClr val="000000"/>
              </a:solidFill>
              <a:latin typeface="+mn-lt"/>
              <a:cs typeface="ＭＳ Ｐゴシック" charset="0"/>
            </a:endParaRPr>
          </a:p>
          <a:p>
            <a:pPr marL="342900" indent="-342900" eaLnBrk="1" hangingPunct="1">
              <a:lnSpc>
                <a:spcPct val="90000"/>
              </a:lnSpc>
              <a:buFont typeface="Arial"/>
              <a:buChar char="•"/>
            </a:pPr>
            <a:r>
              <a:rPr lang="en-US" sz="2000">
                <a:latin typeface="+mn-lt"/>
                <a:cs typeface="ＭＳ Ｐゴシック" charset="0"/>
              </a:rPr>
              <a:t>Both GHI and GHI-Financials have </a:t>
            </a:r>
            <a:r>
              <a:rPr lang="en-US" sz="2000" b="1">
                <a:latin typeface="+mn-lt"/>
                <a:cs typeface="ＭＳ Ｐゴシック" charset="0"/>
              </a:rPr>
              <a:t>ANBI status </a:t>
            </a:r>
            <a:r>
              <a:rPr lang="en-US" sz="2000">
                <a:latin typeface="+mn-lt"/>
                <a:cs typeface="ＭＳ Ｐゴシック" charset="0"/>
              </a:rPr>
              <a:t>in The Netherlands. The designation — which translates to “Institutions Aimed at the Common Good” — allows gifts from private donors to GHI-Financials to be deducted from income tax.</a:t>
            </a:r>
          </a:p>
          <a:p>
            <a:pPr defTabSz="801688" fontAlgn="auto">
              <a:spcBef>
                <a:spcPct val="20000"/>
              </a:spcBef>
              <a:spcAft>
                <a:spcPts val="0"/>
              </a:spcAft>
              <a:buFont typeface="Arial" pitchFamily="34" charset="0"/>
              <a:buChar char="•"/>
              <a:defRPr/>
            </a:pPr>
            <a:endParaRPr lang="da-DK" sz="1200" kern="0" noProof="1">
              <a:latin typeface="Calibri" pitchFamily="34" charset="0"/>
              <a:ea typeface="+mn-ea"/>
              <a:cs typeface="Arial" pitchFamily="34" charset="0"/>
            </a:endParaRPr>
          </a:p>
        </p:txBody>
      </p:sp>
      <p:sp>
        <p:nvSpPr>
          <p:cNvPr id="2070" name="Rectangle 8"/>
          <p:cNvSpPr>
            <a:spLocks noChangeArrowheads="1"/>
          </p:cNvSpPr>
          <p:nvPr/>
        </p:nvSpPr>
        <p:spPr bwMode="gray">
          <a:xfrm>
            <a:off x="314325" y="195263"/>
            <a:ext cx="85201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p>
            <a:r>
              <a:rPr lang="de-DE" sz="2600" b="1">
                <a:latin typeface="Calibri" charset="0"/>
              </a:rPr>
              <a:t>GHI-</a:t>
            </a:r>
            <a:r>
              <a:rPr lang="de-DE" sz="2600">
                <a:latin typeface="Calibri" charset="0"/>
              </a:rPr>
              <a:t>FINANCIALS</a:t>
            </a:r>
            <a:endParaRPr lang="de-DE" sz="2800">
              <a:latin typeface="Calibri" charset="0"/>
            </a:endParaRPr>
          </a:p>
        </p:txBody>
      </p:sp>
      <p:sp>
        <p:nvSpPr>
          <p:cNvPr id="2071" name="Tekstboks 19"/>
          <p:cNvSpPr txBox="1">
            <a:spLocks noChangeArrowheads="1"/>
          </p:cNvSpPr>
          <p:nvPr/>
        </p:nvSpPr>
        <p:spPr bwMode="auto">
          <a:xfrm>
            <a:off x="252413" y="612775"/>
            <a:ext cx="30526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da-DK" sz="1600">
                <a:latin typeface="Calibri" charset="0"/>
              </a:rPr>
              <a:t>OUR FUND-RAISING FOUNDATION</a:t>
            </a:r>
          </a:p>
        </p:txBody>
      </p:sp>
      <p:pic>
        <p:nvPicPr>
          <p:cNvPr id="2" name="Picture 1" descr="ANBI_logo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09" y="4943231"/>
            <a:ext cx="1738922" cy="1738922"/>
          </a:xfrm>
          <a:prstGeom prst="rect">
            <a:avLst/>
          </a:prstGeom>
        </p:spPr>
      </p:pic>
    </p:spTree>
    <p:extLst>
      <p:ext uri="{BB962C8B-B14F-4D97-AF65-F5344CB8AC3E}">
        <p14:creationId xmlns:p14="http://schemas.microsoft.com/office/powerpoint/2010/main" val="14199411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ktangel 64"/>
          <p:cNvSpPr>
            <a:spLocks noChangeArrowheads="1"/>
          </p:cNvSpPr>
          <p:nvPr/>
        </p:nvSpPr>
        <p:spPr bwMode="auto">
          <a:xfrm rot="10800000" flipV="1">
            <a:off x="0" y="0"/>
            <a:ext cx="9144000" cy="4065588"/>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28" name="Freeform 233"/>
          <p:cNvSpPr>
            <a:spLocks/>
          </p:cNvSpPr>
          <p:nvPr/>
        </p:nvSpPr>
        <p:spPr bwMode="auto">
          <a:xfrm>
            <a:off x="6084888" y="2954338"/>
            <a:ext cx="71437" cy="12700"/>
          </a:xfrm>
          <a:custGeom>
            <a:avLst/>
            <a:gdLst>
              <a:gd name="T0" fmla="*/ 90724984 w 45"/>
              <a:gd name="T1" fmla="*/ 20161247 h 8"/>
              <a:gd name="T2" fmla="*/ 113405455 w 45"/>
              <a:gd name="T3" fmla="*/ 0 h 8"/>
              <a:gd name="T4" fmla="*/ 113405455 w 45"/>
              <a:gd name="T5" fmla="*/ 0 h 8"/>
              <a:gd name="T6" fmla="*/ 83163777 w 45"/>
              <a:gd name="T7" fmla="*/ 0 h 8"/>
              <a:gd name="T8" fmla="*/ 83163777 w 45"/>
              <a:gd name="T9" fmla="*/ 0 h 8"/>
              <a:gd name="T10" fmla="*/ 15120833 w 45"/>
              <a:gd name="T11" fmla="*/ 2520950 h 8"/>
              <a:gd name="T12" fmla="*/ 0 w 45"/>
              <a:gd name="T13" fmla="*/ 15120936 h 8"/>
              <a:gd name="T14" fmla="*/ 90724984 w 45"/>
              <a:gd name="T15" fmla="*/ 20161247 h 8"/>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8"/>
              <a:gd name="T26" fmla="*/ 45 w 4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8">
                <a:moveTo>
                  <a:pt x="36" y="8"/>
                </a:moveTo>
                <a:lnTo>
                  <a:pt x="45" y="0"/>
                </a:lnTo>
                <a:lnTo>
                  <a:pt x="33" y="0"/>
                </a:lnTo>
                <a:lnTo>
                  <a:pt x="6" y="1"/>
                </a:lnTo>
                <a:lnTo>
                  <a:pt x="0" y="6"/>
                </a:lnTo>
                <a:lnTo>
                  <a:pt x="36" y="8"/>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29" name="Freeform 234"/>
          <p:cNvSpPr>
            <a:spLocks/>
          </p:cNvSpPr>
          <p:nvPr/>
        </p:nvSpPr>
        <p:spPr bwMode="auto">
          <a:xfrm>
            <a:off x="6135688" y="2128838"/>
            <a:ext cx="63500" cy="9525"/>
          </a:xfrm>
          <a:custGeom>
            <a:avLst/>
            <a:gdLst>
              <a:gd name="T0" fmla="*/ 88206254 w 40"/>
              <a:gd name="T1" fmla="*/ 2520950 h 6"/>
              <a:gd name="T2" fmla="*/ 0 w 40"/>
              <a:gd name="T3" fmla="*/ 0 h 6"/>
              <a:gd name="T4" fmla="*/ 12601573 w 40"/>
              <a:gd name="T5" fmla="*/ 15120939 h 6"/>
              <a:gd name="T6" fmla="*/ 12601573 w 40"/>
              <a:gd name="T7" fmla="*/ 15120939 h 6"/>
              <a:gd name="T8" fmla="*/ 100806236 w 40"/>
              <a:gd name="T9" fmla="*/ 15120939 h 6"/>
              <a:gd name="T10" fmla="*/ 88206254 w 40"/>
              <a:gd name="T11" fmla="*/ 2520950 h 6"/>
              <a:gd name="T12" fmla="*/ 0 60000 65536"/>
              <a:gd name="T13" fmla="*/ 0 60000 65536"/>
              <a:gd name="T14" fmla="*/ 0 60000 65536"/>
              <a:gd name="T15" fmla="*/ 0 60000 65536"/>
              <a:gd name="T16" fmla="*/ 0 60000 65536"/>
              <a:gd name="T17" fmla="*/ 0 60000 65536"/>
              <a:gd name="T18" fmla="*/ 0 w 40"/>
              <a:gd name="T19" fmla="*/ 0 h 6"/>
              <a:gd name="T20" fmla="*/ 40 w 40"/>
              <a:gd name="T21" fmla="*/ 6 h 6"/>
            </a:gdLst>
            <a:ahLst/>
            <a:cxnLst>
              <a:cxn ang="T12">
                <a:pos x="T0" y="T1"/>
              </a:cxn>
              <a:cxn ang="T13">
                <a:pos x="T2" y="T3"/>
              </a:cxn>
              <a:cxn ang="T14">
                <a:pos x="T4" y="T5"/>
              </a:cxn>
              <a:cxn ang="T15">
                <a:pos x="T6" y="T7"/>
              </a:cxn>
              <a:cxn ang="T16">
                <a:pos x="T8" y="T9"/>
              </a:cxn>
              <a:cxn ang="T17">
                <a:pos x="T10" y="T11"/>
              </a:cxn>
            </a:cxnLst>
            <a:rect l="T18" t="T19" r="T20" b="T21"/>
            <a:pathLst>
              <a:path w="40" h="6">
                <a:moveTo>
                  <a:pt x="35" y="1"/>
                </a:moveTo>
                <a:lnTo>
                  <a:pt x="0" y="0"/>
                </a:lnTo>
                <a:lnTo>
                  <a:pt x="5" y="6"/>
                </a:lnTo>
                <a:lnTo>
                  <a:pt x="40" y="6"/>
                </a:lnTo>
                <a:lnTo>
                  <a:pt x="35" y="1"/>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1" name="Freeform 237"/>
          <p:cNvSpPr>
            <a:spLocks/>
          </p:cNvSpPr>
          <p:nvPr/>
        </p:nvSpPr>
        <p:spPr bwMode="auto">
          <a:xfrm>
            <a:off x="6135688" y="4600575"/>
            <a:ext cx="88900" cy="33338"/>
          </a:xfrm>
          <a:custGeom>
            <a:avLst/>
            <a:gdLst>
              <a:gd name="T0" fmla="*/ 90725625 w 56"/>
              <a:gd name="T1" fmla="*/ 0 h 21"/>
              <a:gd name="T2" fmla="*/ 90725625 w 56"/>
              <a:gd name="T3" fmla="*/ 0 h 21"/>
              <a:gd name="T4" fmla="*/ 2520950 w 56"/>
              <a:gd name="T5" fmla="*/ 2520988 h 21"/>
              <a:gd name="T6" fmla="*/ 2520950 w 56"/>
              <a:gd name="T7" fmla="*/ 2520988 h 21"/>
              <a:gd name="T8" fmla="*/ 0 w 56"/>
              <a:gd name="T9" fmla="*/ 2520988 h 21"/>
              <a:gd name="T10" fmla="*/ 50403124 w 56"/>
              <a:gd name="T11" fmla="*/ 42844089 h 21"/>
              <a:gd name="T12" fmla="*/ 40322501 w 56"/>
              <a:gd name="T13" fmla="*/ 52924874 h 21"/>
              <a:gd name="T14" fmla="*/ 40322501 w 56"/>
              <a:gd name="T15" fmla="*/ 52924874 h 21"/>
              <a:gd name="T16" fmla="*/ 128528777 w 56"/>
              <a:gd name="T17" fmla="*/ 50403875 h 21"/>
              <a:gd name="T18" fmla="*/ 141128761 w 56"/>
              <a:gd name="T19" fmla="*/ 40323103 h 21"/>
              <a:gd name="T20" fmla="*/ 90725625 w 56"/>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21"/>
              <a:gd name="T35" fmla="*/ 56 w 56"/>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21">
                <a:moveTo>
                  <a:pt x="36" y="0"/>
                </a:moveTo>
                <a:lnTo>
                  <a:pt x="36" y="0"/>
                </a:lnTo>
                <a:lnTo>
                  <a:pt x="1" y="1"/>
                </a:lnTo>
                <a:lnTo>
                  <a:pt x="0" y="1"/>
                </a:lnTo>
                <a:lnTo>
                  <a:pt x="20" y="17"/>
                </a:lnTo>
                <a:lnTo>
                  <a:pt x="16" y="21"/>
                </a:lnTo>
                <a:lnTo>
                  <a:pt x="51" y="20"/>
                </a:lnTo>
                <a:lnTo>
                  <a:pt x="56" y="16"/>
                </a:lnTo>
                <a:lnTo>
                  <a:pt x="36" y="0"/>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2" name="Freeform 238"/>
          <p:cNvSpPr>
            <a:spLocks/>
          </p:cNvSpPr>
          <p:nvPr/>
        </p:nvSpPr>
        <p:spPr bwMode="auto">
          <a:xfrm>
            <a:off x="6111875" y="4205288"/>
            <a:ext cx="60325" cy="11112"/>
          </a:xfrm>
          <a:custGeom>
            <a:avLst/>
            <a:gdLst>
              <a:gd name="T0" fmla="*/ 83165941 w 38"/>
              <a:gd name="T1" fmla="*/ 17639508 h 7"/>
              <a:gd name="T2" fmla="*/ 95765924 w 38"/>
              <a:gd name="T3" fmla="*/ 0 h 7"/>
              <a:gd name="T4" fmla="*/ 7559675 w 38"/>
              <a:gd name="T5" fmla="*/ 7559336 h 7"/>
              <a:gd name="T6" fmla="*/ 0 w 38"/>
              <a:gd name="T7" fmla="*/ 17639508 h 7"/>
              <a:gd name="T8" fmla="*/ 0 w 38"/>
              <a:gd name="T9" fmla="*/ 17639508 h 7"/>
              <a:gd name="T10" fmla="*/ 40322496 w 38"/>
              <a:gd name="T11" fmla="*/ 17639508 h 7"/>
              <a:gd name="T12" fmla="*/ 40322496 w 38"/>
              <a:gd name="T13" fmla="*/ 17639508 h 7"/>
              <a:gd name="T14" fmla="*/ 83165941 w 38"/>
              <a:gd name="T15" fmla="*/ 17639508 h 7"/>
              <a:gd name="T16" fmla="*/ 83165941 w 38"/>
              <a:gd name="T17" fmla="*/ 17639508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7"/>
              <a:gd name="T29" fmla="*/ 38 w 3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7">
                <a:moveTo>
                  <a:pt x="33" y="7"/>
                </a:moveTo>
                <a:lnTo>
                  <a:pt x="38" y="0"/>
                </a:lnTo>
                <a:lnTo>
                  <a:pt x="3" y="3"/>
                </a:lnTo>
                <a:lnTo>
                  <a:pt x="0" y="7"/>
                </a:lnTo>
                <a:lnTo>
                  <a:pt x="16" y="7"/>
                </a:lnTo>
                <a:lnTo>
                  <a:pt x="33" y="7"/>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53" name="Rektangel med afrundet, diagonalt hjørne 52"/>
          <p:cNvSpPr/>
          <p:nvPr/>
        </p:nvSpPr>
        <p:spPr>
          <a:xfrm>
            <a:off x="373543" y="1152769"/>
            <a:ext cx="8305086" cy="4126927"/>
          </a:xfrm>
          <a:prstGeom prst="round2DiagRect">
            <a:avLst>
              <a:gd name="adj1" fmla="val 20046"/>
              <a:gd name="adj2" fmla="val 0"/>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61" name="Text Box 52"/>
          <p:cNvSpPr txBox="1">
            <a:spLocks noChangeArrowheads="1"/>
          </p:cNvSpPr>
          <p:nvPr/>
        </p:nvSpPr>
        <p:spPr bwMode="gray">
          <a:xfrm>
            <a:off x="764442" y="1663290"/>
            <a:ext cx="7712531" cy="3144451"/>
          </a:xfrm>
          <a:prstGeom prst="rect">
            <a:avLst/>
          </a:prstGeom>
          <a:noFill/>
          <a:ln w="9525">
            <a:noFill/>
            <a:miter lim="800000"/>
            <a:headEnd/>
            <a:tailEnd/>
          </a:ln>
        </p:spPr>
        <p:txBody>
          <a:bodyPr wrap="square">
            <a:spAutoFit/>
          </a:bodyPr>
          <a:lstStyle/>
          <a:p>
            <a:pPr>
              <a:lnSpc>
                <a:spcPct val="90000"/>
              </a:lnSpc>
            </a:pPr>
            <a:r>
              <a:rPr lang="en-US" sz="2000" b="1">
                <a:latin typeface="+mn-lt"/>
              </a:rPr>
              <a:t>Join our global community of food scientists </a:t>
            </a:r>
            <a:r>
              <a:rPr lang="en-US" sz="2000">
                <a:latin typeface="+mn-lt"/>
              </a:rPr>
              <a:t>united in a shared vision that harmonized science-based food safety regulations and legislation will foster trade, fuel innovation and feed people around the world.</a:t>
            </a:r>
          </a:p>
          <a:p>
            <a:pPr>
              <a:lnSpc>
                <a:spcPct val="90000"/>
              </a:lnSpc>
            </a:pPr>
            <a:endParaRPr lang="en-US" sz="2000">
              <a:latin typeface="+mn-lt"/>
              <a:cs typeface="ＭＳ Ｐゴシック" charset="0"/>
            </a:endParaRPr>
          </a:p>
          <a:p>
            <a:pPr>
              <a:lnSpc>
                <a:spcPct val="90000"/>
              </a:lnSpc>
            </a:pPr>
            <a:r>
              <a:rPr lang="en-US" sz="2000" b="1">
                <a:latin typeface="+mn-lt"/>
              </a:rPr>
              <a:t>GHI membership is free </a:t>
            </a:r>
            <a:r>
              <a:rPr lang="en-US" sz="2000">
                <a:latin typeface="+mn-lt"/>
              </a:rPr>
              <a:t>to scientists and experts from industry, government and academia with expertise in food safety, nutrition, regulation, law and trade.</a:t>
            </a:r>
            <a:endParaRPr lang="en-US" sz="2000">
              <a:latin typeface="+mn-lt"/>
              <a:cs typeface="ＭＳ Ｐゴシック" charset="0"/>
            </a:endParaRPr>
          </a:p>
          <a:p>
            <a:pPr eaLnBrk="1" hangingPunct="1">
              <a:lnSpc>
                <a:spcPct val="90000"/>
              </a:lnSpc>
            </a:pPr>
            <a:endParaRPr lang="en-US" sz="2000">
              <a:latin typeface="+mn-lt"/>
              <a:cs typeface="ＭＳ Ｐゴシック" charset="0"/>
            </a:endParaRPr>
          </a:p>
          <a:p>
            <a:pPr eaLnBrk="1" hangingPunct="1">
              <a:lnSpc>
                <a:spcPct val="90000"/>
              </a:lnSpc>
            </a:pPr>
            <a:r>
              <a:rPr lang="en-US" sz="2000">
                <a:latin typeface="+mn-lt"/>
                <a:cs typeface="ＭＳ Ｐゴシック" charset="0"/>
              </a:rPr>
              <a:t>Visit our website at </a:t>
            </a:r>
            <a:r>
              <a:rPr lang="en-US" sz="2000" b="1">
                <a:solidFill>
                  <a:srgbClr val="00B050"/>
                </a:solidFill>
                <a:latin typeface="+mn-lt"/>
                <a:cs typeface="ＭＳ Ｐゴシック" charset="0"/>
              </a:rPr>
              <a:t>www.globalharmonization.net</a:t>
            </a:r>
            <a:r>
              <a:rPr lang="en-US" sz="2000">
                <a:latin typeface="+mn-lt"/>
                <a:cs typeface="ＭＳ Ｐゴシック" charset="0"/>
              </a:rPr>
              <a:t> for details on the benefits of membership and to apply.</a:t>
            </a:r>
          </a:p>
          <a:p>
            <a:pPr eaLnBrk="1" hangingPunct="1">
              <a:lnSpc>
                <a:spcPct val="90000"/>
              </a:lnSpc>
            </a:pPr>
            <a:endParaRPr lang="en-US" sz="2000">
              <a:latin typeface="+mn-lt"/>
              <a:cs typeface="ＭＳ Ｐゴシック" charset="0"/>
            </a:endParaRPr>
          </a:p>
        </p:txBody>
      </p:sp>
      <p:sp>
        <p:nvSpPr>
          <p:cNvPr id="2070" name="Rectangle 8"/>
          <p:cNvSpPr>
            <a:spLocks noChangeArrowheads="1"/>
          </p:cNvSpPr>
          <p:nvPr/>
        </p:nvSpPr>
        <p:spPr bwMode="gray">
          <a:xfrm>
            <a:off x="314325" y="195263"/>
            <a:ext cx="85201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p>
            <a:r>
              <a:rPr lang="de-DE" sz="2600" b="1">
                <a:latin typeface="Calibri" charset="0"/>
              </a:rPr>
              <a:t>GET INVOLVED </a:t>
            </a:r>
            <a:r>
              <a:rPr lang="de-DE" sz="2600">
                <a:latin typeface="Calibri" charset="0"/>
              </a:rPr>
              <a:t>WITH GHI</a:t>
            </a:r>
            <a:endParaRPr lang="de-DE" sz="2800">
              <a:latin typeface="Calibri" charset="0"/>
            </a:endParaRPr>
          </a:p>
        </p:txBody>
      </p:sp>
      <p:sp>
        <p:nvSpPr>
          <p:cNvPr id="2071" name="Tekstboks 19"/>
          <p:cNvSpPr txBox="1">
            <a:spLocks noChangeArrowheads="1"/>
          </p:cNvSpPr>
          <p:nvPr/>
        </p:nvSpPr>
        <p:spPr bwMode="auto">
          <a:xfrm>
            <a:off x="252413" y="612775"/>
            <a:ext cx="2179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da-DK" sz="1600">
                <a:latin typeface="Calibri" charset="0"/>
              </a:rPr>
              <a:t>SHARE YOUR EXPERTISE</a:t>
            </a:r>
          </a:p>
        </p:txBody>
      </p:sp>
      <p:pic>
        <p:nvPicPr>
          <p:cNvPr id="4" name="Picture 3" descr="ghiweb_Participate200x200_HOMEPage.jpg"/>
          <p:cNvPicPr>
            <a:picLocks noChangeAspect="1"/>
          </p:cNvPicPr>
          <p:nvPr/>
        </p:nvPicPr>
        <p:blipFill rotWithShape="1">
          <a:blip r:embed="rId3">
            <a:extLst>
              <a:ext uri="{28A0092B-C50C-407E-A947-70E740481C1C}">
                <a14:useLocalDpi xmlns:a14="http://schemas.microsoft.com/office/drawing/2010/main" val="0"/>
              </a:ext>
            </a:extLst>
          </a:blip>
          <a:srcRect t="14081" b="7285"/>
          <a:stretch/>
        </p:blipFill>
        <p:spPr>
          <a:xfrm>
            <a:off x="480815" y="4842807"/>
            <a:ext cx="2355012" cy="1851834"/>
          </a:xfrm>
          <a:prstGeom prst="rect">
            <a:avLst/>
          </a:prstGeom>
        </p:spPr>
      </p:pic>
    </p:spTree>
    <p:extLst>
      <p:ext uri="{BB962C8B-B14F-4D97-AF65-F5344CB8AC3E}">
        <p14:creationId xmlns:p14="http://schemas.microsoft.com/office/powerpoint/2010/main" val="35088909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ktangel 105"/>
          <p:cNvSpPr>
            <a:spLocks noChangeArrowheads="1"/>
          </p:cNvSpPr>
          <p:nvPr/>
        </p:nvSpPr>
        <p:spPr bwMode="auto">
          <a:xfrm rot="10800000" flipV="1">
            <a:off x="0" y="0"/>
            <a:ext cx="9144000" cy="4065588"/>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grpSp>
        <p:nvGrpSpPr>
          <p:cNvPr id="7171" name="Gruppe 94"/>
          <p:cNvGrpSpPr>
            <a:grpSpLocks/>
          </p:cNvGrpSpPr>
          <p:nvPr/>
        </p:nvGrpSpPr>
        <p:grpSpPr bwMode="auto">
          <a:xfrm>
            <a:off x="258724" y="1377697"/>
            <a:ext cx="8630976" cy="3368964"/>
            <a:chOff x="4830331" y="1406858"/>
            <a:chExt cx="3788383" cy="4809112"/>
          </a:xfrm>
        </p:grpSpPr>
        <p:sp>
          <p:nvSpPr>
            <p:cNvPr id="87" name="Rektangel med enkelt afrundet hjørne 86"/>
            <p:cNvSpPr>
              <a:spLocks/>
            </p:cNvSpPr>
            <p:nvPr/>
          </p:nvSpPr>
          <p:spPr bwMode="auto">
            <a:xfrm rot="10800000" flipH="1">
              <a:off x="4830331" y="1406858"/>
              <a:ext cx="3785207" cy="4809112"/>
            </a:xfrm>
            <a:custGeom>
              <a:avLst/>
              <a:gdLst>
                <a:gd name="T0" fmla="*/ 0 w 3785207"/>
                <a:gd name="T1" fmla="*/ 0 h 4809112"/>
                <a:gd name="T2" fmla="*/ 3154327 w 3785207"/>
                <a:gd name="T3" fmla="*/ 0 h 4809112"/>
                <a:gd name="T4" fmla="*/ 3785207 w 3785207"/>
                <a:gd name="T5" fmla="*/ 630880 h 4809112"/>
                <a:gd name="T6" fmla="*/ 3785207 w 3785207"/>
                <a:gd name="T7" fmla="*/ 4809112 h 4809112"/>
                <a:gd name="T8" fmla="*/ 0 w 3785207"/>
                <a:gd name="T9" fmla="*/ 4809112 h 4809112"/>
                <a:gd name="T10" fmla="*/ 0 w 3785207"/>
                <a:gd name="T11" fmla="*/ 0 h 4809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85207" h="4809112">
                  <a:moveTo>
                    <a:pt x="0" y="0"/>
                  </a:moveTo>
                  <a:lnTo>
                    <a:pt x="3154327" y="0"/>
                  </a:lnTo>
                  <a:cubicBezTo>
                    <a:pt x="3502752" y="0"/>
                    <a:pt x="3785207" y="282455"/>
                    <a:pt x="3785207" y="630880"/>
                  </a:cubicBezTo>
                  <a:lnTo>
                    <a:pt x="3785207" y="4809112"/>
                  </a:lnTo>
                  <a:lnTo>
                    <a:pt x="0" y="4809112"/>
                  </a:lnTo>
                  <a:lnTo>
                    <a:pt x="0" y="0"/>
                  </a:lnTo>
                  <a:close/>
                </a:path>
              </a:pathLst>
            </a:custGeom>
            <a:solidFill>
              <a:schemeClr val="bg1"/>
            </a:solidFill>
            <a:ln w="3175" cap="flat" cmpd="sng">
              <a:solidFill>
                <a:srgbClr val="BFBFBF"/>
              </a:solidFill>
              <a:prstDash val="solid"/>
              <a:round/>
              <a:headEnd/>
              <a:tailEnd/>
            </a:ln>
            <a:effectLst>
              <a:outerShdw blurRad="50800" dist="38100" dir="2700000" algn="tl" rotWithShape="0">
                <a:srgbClr val="000000">
                  <a:alpha val="39999"/>
                </a:srgbClr>
              </a:outerShdw>
            </a:effectLst>
          </p:spPr>
          <p:txBody>
            <a:bodyPr anchor="ctr"/>
            <a:lstStyle/>
            <a:p>
              <a:endParaRPr lang="en-US"/>
            </a:p>
          </p:txBody>
        </p:sp>
        <p:sp>
          <p:nvSpPr>
            <p:cNvPr id="90" name="Rektangel 89"/>
            <p:cNvSpPr/>
            <p:nvPr/>
          </p:nvSpPr>
          <p:spPr>
            <a:xfrm>
              <a:off x="4830331" y="1421143"/>
              <a:ext cx="3788383" cy="130148"/>
            </a:xfrm>
            <a:prstGeom prst="rect">
              <a:avLst/>
            </a:prstGeom>
            <a:solidFill>
              <a:schemeClr val="accent1"/>
            </a:solidFill>
            <a:ln w="19050" cap="flat" cmpd="sng">
              <a:solidFill>
                <a:srgbClr val="92D050"/>
              </a:solidFill>
              <a:prstDash val="solid"/>
              <a:round/>
              <a:headEnd type="none" w="med" len="med"/>
              <a:tailEnd type="none" w="med" len="med"/>
            </a:ln>
            <a:effectLst/>
          </p:spPr>
          <p:txBody>
            <a:bodyPr/>
            <a:lstStyle/>
            <a:p>
              <a:pPr fontAlgn="auto">
                <a:spcBef>
                  <a:spcPts val="0"/>
                </a:spcBef>
                <a:spcAft>
                  <a:spcPts val="0"/>
                </a:spcAft>
                <a:defRPr/>
              </a:pPr>
              <a:endParaRPr lang="da-DK" kern="0">
                <a:solidFill>
                  <a:schemeClr val="tx1">
                    <a:lumMod val="95000"/>
                    <a:lumOff val="5000"/>
                  </a:schemeClr>
                </a:solidFill>
                <a:latin typeface="Calibri"/>
                <a:ea typeface="+mn-ea"/>
              </a:endParaRPr>
            </a:p>
          </p:txBody>
        </p:sp>
      </p:grpSp>
      <p:sp>
        <p:nvSpPr>
          <p:cNvPr id="89" name="Rektangel 88"/>
          <p:cNvSpPr/>
          <p:nvPr/>
        </p:nvSpPr>
        <p:spPr bwMode="auto">
          <a:xfrm>
            <a:off x="3728469" y="1724531"/>
            <a:ext cx="5415531" cy="553998"/>
          </a:xfrm>
          <a:prstGeom prst="rect">
            <a:avLst/>
          </a:prstGeom>
          <a:ln>
            <a:noFill/>
          </a:ln>
        </p:spPr>
        <p:txBody>
          <a:bodyPr wrap="square">
            <a:spAutoFit/>
          </a:bodyPr>
          <a:lstStyle/>
          <a:p>
            <a:pPr fontAlgn="auto">
              <a:spcBef>
                <a:spcPts val="0"/>
              </a:spcBef>
              <a:spcAft>
                <a:spcPts val="0"/>
              </a:spcAft>
              <a:defRPr/>
            </a:pPr>
            <a:r>
              <a:rPr lang="da-DK" sz="1600" b="1" kern="0" noProof="1">
                <a:solidFill>
                  <a:schemeClr val="bg2">
                    <a:lumMod val="10000"/>
                  </a:schemeClr>
                </a:solidFill>
                <a:latin typeface="Calibri" pitchFamily="34" charset="0"/>
                <a:ea typeface="+mn-ea"/>
                <a:cs typeface="Arial" charset="0"/>
              </a:rPr>
              <a:t>LINKEDin</a:t>
            </a:r>
          </a:p>
          <a:p>
            <a:pPr fontAlgn="auto">
              <a:spcBef>
                <a:spcPts val="0"/>
              </a:spcBef>
              <a:spcAft>
                <a:spcPts val="0"/>
              </a:spcAft>
              <a:defRPr/>
            </a:pPr>
            <a:r>
              <a:rPr lang="en-US" sz="1400" b="1">
                <a:solidFill>
                  <a:srgbClr val="008080"/>
                </a:solidFill>
              </a:rPr>
              <a:t>www.linkedin.com/company/global-harmonization-initiative</a:t>
            </a:r>
            <a:r>
              <a:rPr lang="en-US" sz="1400" b="1">
                <a:solidFill>
                  <a:srgbClr val="008080"/>
                </a:solidFill>
                <a:effectLst/>
              </a:rPr>
              <a:t> </a:t>
            </a:r>
            <a:endParaRPr lang="da-DK" b="1" kern="0" dirty="0">
              <a:solidFill>
                <a:srgbClr val="008080"/>
              </a:solidFill>
              <a:latin typeface="Arial" pitchFamily="34" charset="0"/>
              <a:ea typeface="+mn-ea"/>
            </a:endParaRPr>
          </a:p>
        </p:txBody>
      </p:sp>
      <p:sp>
        <p:nvSpPr>
          <p:cNvPr id="96" name="Rektangel 95"/>
          <p:cNvSpPr/>
          <p:nvPr/>
        </p:nvSpPr>
        <p:spPr bwMode="auto">
          <a:xfrm>
            <a:off x="3732014" y="2436509"/>
            <a:ext cx="4539235" cy="830997"/>
          </a:xfrm>
          <a:prstGeom prst="rect">
            <a:avLst/>
          </a:prstGeom>
        </p:spPr>
        <p:txBody>
          <a:bodyPr wrap="square">
            <a:spAutoFit/>
          </a:bodyPr>
          <a:lstStyle/>
          <a:p>
            <a:pPr fontAlgn="auto">
              <a:spcBef>
                <a:spcPts val="0"/>
              </a:spcBef>
              <a:spcAft>
                <a:spcPts val="0"/>
              </a:spcAft>
              <a:defRPr/>
            </a:pPr>
            <a:r>
              <a:rPr lang="da-DK" sz="1600" b="1" kern="0" noProof="1">
                <a:solidFill>
                  <a:schemeClr val="bg2">
                    <a:lumMod val="10000"/>
                  </a:schemeClr>
                </a:solidFill>
                <a:latin typeface="Calibri" pitchFamily="34" charset="0"/>
                <a:ea typeface="+mn-ea"/>
                <a:cs typeface="Arial" charset="0"/>
              </a:rPr>
              <a:t>FACEBOOK</a:t>
            </a:r>
          </a:p>
          <a:p>
            <a:pPr fontAlgn="auto">
              <a:spcBef>
                <a:spcPts val="0"/>
              </a:spcBef>
              <a:spcAft>
                <a:spcPts val="0"/>
              </a:spcAft>
              <a:defRPr/>
            </a:pPr>
            <a:r>
              <a:rPr lang="en-US" sz="1400" b="1">
                <a:solidFill>
                  <a:srgbClr val="008080"/>
                </a:solidFill>
              </a:rPr>
              <a:t>www.facebook/GHI4FoodSafety</a:t>
            </a:r>
            <a:r>
              <a:rPr lang="en-US" sz="1400">
                <a:solidFill>
                  <a:srgbClr val="008080"/>
                </a:solidFill>
              </a:rPr>
              <a:t> </a:t>
            </a:r>
            <a:endParaRPr lang="da-DK" sz="1400" kern="0" dirty="0">
              <a:solidFill>
                <a:srgbClr val="008080"/>
              </a:solidFill>
              <a:latin typeface="Arial" pitchFamily="34" charset="0"/>
            </a:endParaRPr>
          </a:p>
          <a:p>
            <a:pPr fontAlgn="auto">
              <a:spcBef>
                <a:spcPts val="0"/>
              </a:spcBef>
              <a:spcAft>
                <a:spcPts val="0"/>
              </a:spcAft>
              <a:defRPr/>
            </a:pPr>
            <a:endParaRPr lang="da-DK" kern="0" dirty="0">
              <a:solidFill>
                <a:schemeClr val="bg2">
                  <a:lumMod val="10000"/>
                </a:schemeClr>
              </a:solidFill>
              <a:latin typeface="Arial" pitchFamily="34" charset="0"/>
              <a:ea typeface="+mn-ea"/>
            </a:endParaRPr>
          </a:p>
        </p:txBody>
      </p:sp>
      <p:sp>
        <p:nvSpPr>
          <p:cNvPr id="100" name="Rektangel 99"/>
          <p:cNvSpPr/>
          <p:nvPr/>
        </p:nvSpPr>
        <p:spPr bwMode="auto">
          <a:xfrm>
            <a:off x="3732501" y="3173548"/>
            <a:ext cx="3598862" cy="830997"/>
          </a:xfrm>
          <a:prstGeom prst="rect">
            <a:avLst/>
          </a:prstGeom>
        </p:spPr>
        <p:txBody>
          <a:bodyPr>
            <a:spAutoFit/>
          </a:bodyPr>
          <a:lstStyle/>
          <a:p>
            <a:pPr fontAlgn="auto">
              <a:spcBef>
                <a:spcPts val="0"/>
              </a:spcBef>
              <a:spcAft>
                <a:spcPts val="0"/>
              </a:spcAft>
              <a:defRPr/>
            </a:pPr>
            <a:r>
              <a:rPr lang="da-DK" sz="1600" b="1" kern="0" noProof="1">
                <a:solidFill>
                  <a:schemeClr val="bg2">
                    <a:lumMod val="10000"/>
                  </a:schemeClr>
                </a:solidFill>
                <a:latin typeface="Calibri" pitchFamily="34" charset="0"/>
                <a:ea typeface="+mn-ea"/>
                <a:cs typeface="Arial" charset="0"/>
              </a:rPr>
              <a:t>TWITTER</a:t>
            </a:r>
          </a:p>
          <a:p>
            <a:r>
              <a:rPr lang="en-US" sz="1400" b="1">
                <a:solidFill>
                  <a:srgbClr val="008080"/>
                </a:solidFill>
              </a:rPr>
              <a:t>@GHI4FoodSafety</a:t>
            </a:r>
          </a:p>
          <a:p>
            <a:pPr fontAlgn="auto">
              <a:spcBef>
                <a:spcPts val="0"/>
              </a:spcBef>
              <a:spcAft>
                <a:spcPts val="0"/>
              </a:spcAft>
              <a:defRPr/>
            </a:pPr>
            <a:endParaRPr lang="da-DK" kern="0" dirty="0">
              <a:solidFill>
                <a:schemeClr val="bg2">
                  <a:lumMod val="10000"/>
                </a:schemeClr>
              </a:solidFill>
              <a:latin typeface="Arial" pitchFamily="34" charset="0"/>
              <a:ea typeface="+mn-ea"/>
            </a:endParaRPr>
          </a:p>
        </p:txBody>
      </p:sp>
      <p:sp>
        <p:nvSpPr>
          <p:cNvPr id="7187" name="Rectangle 8"/>
          <p:cNvSpPr>
            <a:spLocks noChangeArrowheads="1"/>
          </p:cNvSpPr>
          <p:nvPr/>
        </p:nvSpPr>
        <p:spPr bwMode="gray">
          <a:xfrm>
            <a:off x="314325" y="195263"/>
            <a:ext cx="85201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p>
            <a:r>
              <a:rPr lang="de-DE" sz="2600" b="1">
                <a:latin typeface="Calibri" charset="0"/>
              </a:rPr>
              <a:t>CONNECT </a:t>
            </a:r>
            <a:r>
              <a:rPr lang="de-DE" sz="2600">
                <a:latin typeface="Calibri" charset="0"/>
              </a:rPr>
              <a:t>WITH US</a:t>
            </a:r>
            <a:endParaRPr lang="de-DE" sz="2800">
              <a:latin typeface="Calibri" charset="0"/>
            </a:endParaRPr>
          </a:p>
        </p:txBody>
      </p:sp>
      <p:sp>
        <p:nvSpPr>
          <p:cNvPr id="7188" name="Tekstboks 19"/>
          <p:cNvSpPr txBox="1">
            <a:spLocks noChangeArrowheads="1"/>
          </p:cNvSpPr>
          <p:nvPr/>
        </p:nvSpPr>
        <p:spPr bwMode="auto">
          <a:xfrm>
            <a:off x="252413" y="612775"/>
            <a:ext cx="27888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da-DK" sz="1600">
                <a:latin typeface="Calibri" charset="0"/>
              </a:rPr>
              <a:t>ONLINE &amp; SOCIAL MEDIA LINKS</a:t>
            </a:r>
          </a:p>
        </p:txBody>
      </p:sp>
      <p:sp>
        <p:nvSpPr>
          <p:cNvPr id="39" name="Rektangel 99"/>
          <p:cNvSpPr/>
          <p:nvPr/>
        </p:nvSpPr>
        <p:spPr bwMode="auto">
          <a:xfrm>
            <a:off x="3736946" y="3893081"/>
            <a:ext cx="3598862" cy="830997"/>
          </a:xfrm>
          <a:prstGeom prst="rect">
            <a:avLst/>
          </a:prstGeom>
        </p:spPr>
        <p:txBody>
          <a:bodyPr>
            <a:spAutoFit/>
          </a:bodyPr>
          <a:lstStyle/>
          <a:p>
            <a:pPr fontAlgn="auto">
              <a:spcBef>
                <a:spcPts val="0"/>
              </a:spcBef>
              <a:spcAft>
                <a:spcPts val="0"/>
              </a:spcAft>
              <a:defRPr/>
            </a:pPr>
            <a:r>
              <a:rPr lang="da-DK" sz="1600" b="1" kern="0" noProof="1">
                <a:solidFill>
                  <a:schemeClr val="bg2">
                    <a:lumMod val="10000"/>
                  </a:schemeClr>
                </a:solidFill>
                <a:latin typeface="Calibri" pitchFamily="34" charset="0"/>
                <a:ea typeface="+mn-ea"/>
                <a:cs typeface="Arial" charset="0"/>
              </a:rPr>
              <a:t>WEBSITE</a:t>
            </a:r>
          </a:p>
          <a:p>
            <a:r>
              <a:rPr lang="en-US" sz="1400" b="1">
                <a:solidFill>
                  <a:srgbClr val="008080"/>
                </a:solidFill>
              </a:rPr>
              <a:t>www.globalharmonization.net</a:t>
            </a:r>
          </a:p>
          <a:p>
            <a:pPr fontAlgn="auto">
              <a:spcBef>
                <a:spcPts val="0"/>
              </a:spcBef>
              <a:spcAft>
                <a:spcPts val="0"/>
              </a:spcAft>
              <a:defRPr/>
            </a:pPr>
            <a:endParaRPr lang="da-DK" kern="0" dirty="0">
              <a:solidFill>
                <a:schemeClr val="bg2">
                  <a:lumMod val="10000"/>
                </a:schemeClr>
              </a:solidFill>
              <a:latin typeface="Arial" pitchFamily="34" charset="0"/>
              <a:ea typeface="+mn-ea"/>
            </a:endParaRPr>
          </a:p>
        </p:txBody>
      </p:sp>
      <p:sp>
        <p:nvSpPr>
          <p:cNvPr id="40" name="Rektangel 99"/>
          <p:cNvSpPr/>
          <p:nvPr/>
        </p:nvSpPr>
        <p:spPr bwMode="auto">
          <a:xfrm>
            <a:off x="424703" y="5118103"/>
            <a:ext cx="5419565" cy="1600438"/>
          </a:xfrm>
          <a:prstGeom prst="rect">
            <a:avLst/>
          </a:prstGeom>
        </p:spPr>
        <p:txBody>
          <a:bodyPr wrap="square">
            <a:spAutoFit/>
          </a:bodyPr>
          <a:lstStyle/>
          <a:p>
            <a:pPr fontAlgn="auto">
              <a:spcBef>
                <a:spcPts val="0"/>
              </a:spcBef>
              <a:spcAft>
                <a:spcPts val="0"/>
              </a:spcAft>
              <a:defRPr/>
            </a:pPr>
            <a:r>
              <a:rPr lang="da-DK" sz="1600" b="1" kern="0" noProof="1">
                <a:solidFill>
                  <a:schemeClr val="bg2">
                    <a:lumMod val="10000"/>
                  </a:schemeClr>
                </a:solidFill>
                <a:latin typeface="Calibri" pitchFamily="34" charset="0"/>
                <a:ea typeface="+mn-ea"/>
                <a:cs typeface="Arial" charset="0"/>
              </a:rPr>
              <a:t>WEBSITE RE-LAUNCH</a:t>
            </a:r>
          </a:p>
          <a:p>
            <a:pPr fontAlgn="auto">
              <a:spcBef>
                <a:spcPts val="0"/>
              </a:spcBef>
              <a:spcAft>
                <a:spcPts val="0"/>
              </a:spcAft>
              <a:defRPr/>
            </a:pPr>
            <a:endParaRPr lang="da-DK" sz="800" b="1" kern="0" noProof="1">
              <a:solidFill>
                <a:schemeClr val="bg2">
                  <a:lumMod val="10000"/>
                </a:schemeClr>
              </a:solidFill>
              <a:latin typeface="Calibri" pitchFamily="34" charset="0"/>
              <a:ea typeface="+mn-ea"/>
              <a:cs typeface="Arial" charset="0"/>
            </a:endParaRPr>
          </a:p>
          <a:p>
            <a:r>
              <a:rPr lang="en-US" sz="1400"/>
              <a:t>In Spring 2016, GHI launched a newly redesigned and updated website. Please visit us at </a:t>
            </a:r>
            <a:r>
              <a:rPr lang="en-US" sz="1400" b="1"/>
              <a:t>www.globalharmonization.net</a:t>
            </a:r>
            <a:r>
              <a:rPr lang="en-US" sz="1400"/>
              <a:t> for the latest news, calendar of events, membership sign-up, working group and ambassador updates, and more</a:t>
            </a:r>
            <a:r>
              <a:rPr lang="is-IS" sz="1400"/>
              <a:t>…</a:t>
            </a:r>
            <a:endParaRPr lang="en-US" sz="1400"/>
          </a:p>
          <a:p>
            <a:pPr fontAlgn="auto">
              <a:spcBef>
                <a:spcPts val="0"/>
              </a:spcBef>
              <a:spcAft>
                <a:spcPts val="0"/>
              </a:spcAft>
              <a:defRPr/>
            </a:pPr>
            <a:endParaRPr lang="da-DK" kern="0" dirty="0">
              <a:solidFill>
                <a:schemeClr val="bg2">
                  <a:lumMod val="10000"/>
                </a:schemeClr>
              </a:solidFill>
              <a:latin typeface="Arial" pitchFamily="34" charset="0"/>
              <a:ea typeface="+mn-ea"/>
            </a:endParaRPr>
          </a:p>
        </p:txBody>
      </p:sp>
      <p:pic>
        <p:nvPicPr>
          <p:cNvPr id="4" name="Picture 3" descr="ghiweb_NewsEvents_Banner.jpg"/>
          <p:cNvPicPr>
            <a:picLocks noChangeAspect="1"/>
          </p:cNvPicPr>
          <p:nvPr/>
        </p:nvPicPr>
        <p:blipFill rotWithShape="1">
          <a:blip r:embed="rId2" cstate="print">
            <a:extLst>
              <a:ext uri="{28A0092B-C50C-407E-A947-70E740481C1C}">
                <a14:useLocalDpi xmlns:a14="http://schemas.microsoft.com/office/drawing/2010/main" val="0"/>
              </a:ext>
            </a:extLst>
          </a:blip>
          <a:srcRect l="29056" r="11659"/>
          <a:stretch/>
        </p:blipFill>
        <p:spPr>
          <a:xfrm>
            <a:off x="357561" y="1491807"/>
            <a:ext cx="3216892" cy="3254854"/>
          </a:xfrm>
          <a:prstGeom prst="rect">
            <a:avLst/>
          </a:prstGeom>
        </p:spPr>
      </p:pic>
    </p:spTree>
    <p:extLst>
      <p:ext uri="{BB962C8B-B14F-4D97-AF65-F5344CB8AC3E}">
        <p14:creationId xmlns:p14="http://schemas.microsoft.com/office/powerpoint/2010/main" val="15201448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ktangel 64"/>
          <p:cNvSpPr>
            <a:spLocks noChangeArrowheads="1"/>
          </p:cNvSpPr>
          <p:nvPr/>
        </p:nvSpPr>
        <p:spPr bwMode="auto">
          <a:xfrm rot="10800000" flipV="1">
            <a:off x="0" y="0"/>
            <a:ext cx="9144000" cy="4130211"/>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28" name="Freeform 233"/>
          <p:cNvSpPr>
            <a:spLocks/>
          </p:cNvSpPr>
          <p:nvPr/>
        </p:nvSpPr>
        <p:spPr bwMode="auto">
          <a:xfrm>
            <a:off x="4888909" y="5321504"/>
            <a:ext cx="71437" cy="12700"/>
          </a:xfrm>
          <a:custGeom>
            <a:avLst/>
            <a:gdLst>
              <a:gd name="T0" fmla="*/ 90724984 w 45"/>
              <a:gd name="T1" fmla="*/ 20161247 h 8"/>
              <a:gd name="T2" fmla="*/ 113405455 w 45"/>
              <a:gd name="T3" fmla="*/ 0 h 8"/>
              <a:gd name="T4" fmla="*/ 113405455 w 45"/>
              <a:gd name="T5" fmla="*/ 0 h 8"/>
              <a:gd name="T6" fmla="*/ 83163777 w 45"/>
              <a:gd name="T7" fmla="*/ 0 h 8"/>
              <a:gd name="T8" fmla="*/ 83163777 w 45"/>
              <a:gd name="T9" fmla="*/ 0 h 8"/>
              <a:gd name="T10" fmla="*/ 15120833 w 45"/>
              <a:gd name="T11" fmla="*/ 2520950 h 8"/>
              <a:gd name="T12" fmla="*/ 0 w 45"/>
              <a:gd name="T13" fmla="*/ 15120936 h 8"/>
              <a:gd name="T14" fmla="*/ 90724984 w 45"/>
              <a:gd name="T15" fmla="*/ 20161247 h 8"/>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8"/>
              <a:gd name="T26" fmla="*/ 45 w 4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8">
                <a:moveTo>
                  <a:pt x="36" y="8"/>
                </a:moveTo>
                <a:lnTo>
                  <a:pt x="45" y="0"/>
                </a:lnTo>
                <a:lnTo>
                  <a:pt x="33" y="0"/>
                </a:lnTo>
                <a:lnTo>
                  <a:pt x="6" y="1"/>
                </a:lnTo>
                <a:lnTo>
                  <a:pt x="0" y="6"/>
                </a:lnTo>
                <a:lnTo>
                  <a:pt x="36" y="8"/>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29" name="Freeform 234"/>
          <p:cNvSpPr>
            <a:spLocks/>
          </p:cNvSpPr>
          <p:nvPr/>
        </p:nvSpPr>
        <p:spPr bwMode="auto">
          <a:xfrm>
            <a:off x="4939709" y="4496004"/>
            <a:ext cx="63500" cy="9525"/>
          </a:xfrm>
          <a:custGeom>
            <a:avLst/>
            <a:gdLst>
              <a:gd name="T0" fmla="*/ 88206254 w 40"/>
              <a:gd name="T1" fmla="*/ 2520950 h 6"/>
              <a:gd name="T2" fmla="*/ 0 w 40"/>
              <a:gd name="T3" fmla="*/ 0 h 6"/>
              <a:gd name="T4" fmla="*/ 12601573 w 40"/>
              <a:gd name="T5" fmla="*/ 15120939 h 6"/>
              <a:gd name="T6" fmla="*/ 12601573 w 40"/>
              <a:gd name="T7" fmla="*/ 15120939 h 6"/>
              <a:gd name="T8" fmla="*/ 100806236 w 40"/>
              <a:gd name="T9" fmla="*/ 15120939 h 6"/>
              <a:gd name="T10" fmla="*/ 88206254 w 40"/>
              <a:gd name="T11" fmla="*/ 2520950 h 6"/>
              <a:gd name="T12" fmla="*/ 0 60000 65536"/>
              <a:gd name="T13" fmla="*/ 0 60000 65536"/>
              <a:gd name="T14" fmla="*/ 0 60000 65536"/>
              <a:gd name="T15" fmla="*/ 0 60000 65536"/>
              <a:gd name="T16" fmla="*/ 0 60000 65536"/>
              <a:gd name="T17" fmla="*/ 0 60000 65536"/>
              <a:gd name="T18" fmla="*/ 0 w 40"/>
              <a:gd name="T19" fmla="*/ 0 h 6"/>
              <a:gd name="T20" fmla="*/ 40 w 40"/>
              <a:gd name="T21" fmla="*/ 6 h 6"/>
            </a:gdLst>
            <a:ahLst/>
            <a:cxnLst>
              <a:cxn ang="T12">
                <a:pos x="T0" y="T1"/>
              </a:cxn>
              <a:cxn ang="T13">
                <a:pos x="T2" y="T3"/>
              </a:cxn>
              <a:cxn ang="T14">
                <a:pos x="T4" y="T5"/>
              </a:cxn>
              <a:cxn ang="T15">
                <a:pos x="T6" y="T7"/>
              </a:cxn>
              <a:cxn ang="T16">
                <a:pos x="T8" y="T9"/>
              </a:cxn>
              <a:cxn ang="T17">
                <a:pos x="T10" y="T11"/>
              </a:cxn>
            </a:cxnLst>
            <a:rect l="T18" t="T19" r="T20" b="T21"/>
            <a:pathLst>
              <a:path w="40" h="6">
                <a:moveTo>
                  <a:pt x="35" y="1"/>
                </a:moveTo>
                <a:lnTo>
                  <a:pt x="0" y="0"/>
                </a:lnTo>
                <a:lnTo>
                  <a:pt x="5" y="6"/>
                </a:lnTo>
                <a:lnTo>
                  <a:pt x="40" y="6"/>
                </a:lnTo>
                <a:lnTo>
                  <a:pt x="35" y="1"/>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1" name="Freeform 237"/>
          <p:cNvSpPr>
            <a:spLocks/>
          </p:cNvSpPr>
          <p:nvPr/>
        </p:nvSpPr>
        <p:spPr bwMode="auto">
          <a:xfrm>
            <a:off x="6234325" y="4464956"/>
            <a:ext cx="88900" cy="33338"/>
          </a:xfrm>
          <a:custGeom>
            <a:avLst/>
            <a:gdLst>
              <a:gd name="T0" fmla="*/ 90725625 w 56"/>
              <a:gd name="T1" fmla="*/ 0 h 21"/>
              <a:gd name="T2" fmla="*/ 90725625 w 56"/>
              <a:gd name="T3" fmla="*/ 0 h 21"/>
              <a:gd name="T4" fmla="*/ 2520950 w 56"/>
              <a:gd name="T5" fmla="*/ 2520988 h 21"/>
              <a:gd name="T6" fmla="*/ 2520950 w 56"/>
              <a:gd name="T7" fmla="*/ 2520988 h 21"/>
              <a:gd name="T8" fmla="*/ 0 w 56"/>
              <a:gd name="T9" fmla="*/ 2520988 h 21"/>
              <a:gd name="T10" fmla="*/ 50403124 w 56"/>
              <a:gd name="T11" fmla="*/ 42844089 h 21"/>
              <a:gd name="T12" fmla="*/ 40322501 w 56"/>
              <a:gd name="T13" fmla="*/ 52924874 h 21"/>
              <a:gd name="T14" fmla="*/ 40322501 w 56"/>
              <a:gd name="T15" fmla="*/ 52924874 h 21"/>
              <a:gd name="T16" fmla="*/ 128528777 w 56"/>
              <a:gd name="T17" fmla="*/ 50403875 h 21"/>
              <a:gd name="T18" fmla="*/ 141128761 w 56"/>
              <a:gd name="T19" fmla="*/ 40323103 h 21"/>
              <a:gd name="T20" fmla="*/ 90725625 w 56"/>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21"/>
              <a:gd name="T35" fmla="*/ 56 w 56"/>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21">
                <a:moveTo>
                  <a:pt x="36" y="0"/>
                </a:moveTo>
                <a:lnTo>
                  <a:pt x="36" y="0"/>
                </a:lnTo>
                <a:lnTo>
                  <a:pt x="1" y="1"/>
                </a:lnTo>
                <a:lnTo>
                  <a:pt x="0" y="1"/>
                </a:lnTo>
                <a:lnTo>
                  <a:pt x="20" y="17"/>
                </a:lnTo>
                <a:lnTo>
                  <a:pt x="16" y="21"/>
                </a:lnTo>
                <a:lnTo>
                  <a:pt x="51" y="20"/>
                </a:lnTo>
                <a:lnTo>
                  <a:pt x="56" y="16"/>
                </a:lnTo>
                <a:lnTo>
                  <a:pt x="36" y="0"/>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2" name="Freeform 238"/>
          <p:cNvSpPr>
            <a:spLocks/>
          </p:cNvSpPr>
          <p:nvPr/>
        </p:nvSpPr>
        <p:spPr bwMode="auto">
          <a:xfrm>
            <a:off x="6210512" y="4069669"/>
            <a:ext cx="60325" cy="11112"/>
          </a:xfrm>
          <a:custGeom>
            <a:avLst/>
            <a:gdLst>
              <a:gd name="T0" fmla="*/ 83165941 w 38"/>
              <a:gd name="T1" fmla="*/ 17639508 h 7"/>
              <a:gd name="T2" fmla="*/ 95765924 w 38"/>
              <a:gd name="T3" fmla="*/ 0 h 7"/>
              <a:gd name="T4" fmla="*/ 7559675 w 38"/>
              <a:gd name="T5" fmla="*/ 7559336 h 7"/>
              <a:gd name="T6" fmla="*/ 0 w 38"/>
              <a:gd name="T7" fmla="*/ 17639508 h 7"/>
              <a:gd name="T8" fmla="*/ 0 w 38"/>
              <a:gd name="T9" fmla="*/ 17639508 h 7"/>
              <a:gd name="T10" fmla="*/ 40322496 w 38"/>
              <a:gd name="T11" fmla="*/ 17639508 h 7"/>
              <a:gd name="T12" fmla="*/ 40322496 w 38"/>
              <a:gd name="T13" fmla="*/ 17639508 h 7"/>
              <a:gd name="T14" fmla="*/ 83165941 w 38"/>
              <a:gd name="T15" fmla="*/ 17639508 h 7"/>
              <a:gd name="T16" fmla="*/ 83165941 w 38"/>
              <a:gd name="T17" fmla="*/ 17639508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7"/>
              <a:gd name="T29" fmla="*/ 38 w 3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7">
                <a:moveTo>
                  <a:pt x="33" y="7"/>
                </a:moveTo>
                <a:lnTo>
                  <a:pt x="38" y="0"/>
                </a:lnTo>
                <a:lnTo>
                  <a:pt x="3" y="3"/>
                </a:lnTo>
                <a:lnTo>
                  <a:pt x="0" y="7"/>
                </a:lnTo>
                <a:lnTo>
                  <a:pt x="16" y="7"/>
                </a:lnTo>
                <a:lnTo>
                  <a:pt x="33" y="7"/>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15" name="Rectangle 8"/>
          <p:cNvSpPr>
            <a:spLocks noChangeArrowheads="1"/>
          </p:cNvSpPr>
          <p:nvPr/>
        </p:nvSpPr>
        <p:spPr bwMode="gray">
          <a:xfrm>
            <a:off x="3247149" y="4416861"/>
            <a:ext cx="2350526" cy="86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p>
            <a:endParaRPr lang="de-DE" sz="3200">
              <a:latin typeface="Calibri" charset="0"/>
            </a:endParaRPr>
          </a:p>
          <a:p>
            <a:pPr algn="ctr"/>
            <a:r>
              <a:rPr lang="de-DE" sz="2800" b="1">
                <a:latin typeface="Calibri" charset="0"/>
              </a:rPr>
              <a:t>QUESTIONS?</a:t>
            </a:r>
            <a:endParaRPr lang="de-DE" sz="2800">
              <a:latin typeface="Calibri" charset="0"/>
            </a:endParaRPr>
          </a:p>
          <a:p>
            <a:endParaRPr lang="de-DE" sz="3200">
              <a:latin typeface="Calibri" charset="0"/>
            </a:endParaRPr>
          </a:p>
        </p:txBody>
      </p:sp>
      <p:sp>
        <p:nvSpPr>
          <p:cNvPr id="16" name="Rectangle 8"/>
          <p:cNvSpPr>
            <a:spLocks noChangeArrowheads="1"/>
          </p:cNvSpPr>
          <p:nvPr/>
        </p:nvSpPr>
        <p:spPr bwMode="gray">
          <a:xfrm>
            <a:off x="314325" y="195263"/>
            <a:ext cx="85201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p>
            <a:r>
              <a:rPr lang="de-DE" sz="2600" b="1">
                <a:latin typeface="Calibri" charset="0"/>
              </a:rPr>
              <a:t>THANK </a:t>
            </a:r>
            <a:r>
              <a:rPr lang="de-DE" sz="2600">
                <a:latin typeface="Calibri" charset="0"/>
              </a:rPr>
              <a:t>YOU</a:t>
            </a:r>
            <a:endParaRPr lang="de-DE" sz="2800">
              <a:latin typeface="Calibri" charset="0"/>
            </a:endParaRPr>
          </a:p>
        </p:txBody>
      </p:sp>
      <p:sp>
        <p:nvSpPr>
          <p:cNvPr id="17" name="Tekstboks 19"/>
          <p:cNvSpPr txBox="1">
            <a:spLocks noChangeArrowheads="1"/>
          </p:cNvSpPr>
          <p:nvPr/>
        </p:nvSpPr>
        <p:spPr bwMode="auto">
          <a:xfrm>
            <a:off x="252413" y="612775"/>
            <a:ext cx="29666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da-DK" sz="1600">
                <a:latin typeface="Calibri" charset="0"/>
              </a:rPr>
              <a:t>FOR YOUR TIME AND ATTENTION</a:t>
            </a:r>
          </a:p>
        </p:txBody>
      </p:sp>
      <p:pic>
        <p:nvPicPr>
          <p:cNvPr id="6" name="Picture 5" descr="CROP_ghiweb_WorkingGroups_Banner.jpg"/>
          <p:cNvPicPr>
            <a:picLocks noChangeAspect="1"/>
          </p:cNvPicPr>
          <p:nvPr/>
        </p:nvPicPr>
        <p:blipFill rotWithShape="1">
          <a:blip r:embed="rId3" cstate="print">
            <a:alphaModFix amt="50000"/>
            <a:extLst>
              <a:ext uri="{28A0092B-C50C-407E-A947-70E740481C1C}">
                <a14:useLocalDpi xmlns:a14="http://schemas.microsoft.com/office/drawing/2010/main" val="0"/>
              </a:ext>
            </a:extLst>
          </a:blip>
          <a:srcRect t="20221"/>
          <a:stretch/>
        </p:blipFill>
        <p:spPr>
          <a:xfrm>
            <a:off x="0" y="1097281"/>
            <a:ext cx="9144000" cy="3057588"/>
          </a:xfrm>
          <a:prstGeom prst="rect">
            <a:avLst/>
          </a:prstGeom>
        </p:spPr>
      </p:pic>
    </p:spTree>
    <p:extLst>
      <p:ext uri="{BB962C8B-B14F-4D97-AF65-F5344CB8AC3E}">
        <p14:creationId xmlns:p14="http://schemas.microsoft.com/office/powerpoint/2010/main" val="10577086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ktangel 64"/>
          <p:cNvSpPr>
            <a:spLocks noChangeArrowheads="1"/>
          </p:cNvSpPr>
          <p:nvPr/>
        </p:nvSpPr>
        <p:spPr bwMode="auto">
          <a:xfrm rot="10800000" flipV="1">
            <a:off x="0" y="0"/>
            <a:ext cx="9144000" cy="4065588"/>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28" name="Freeform 233"/>
          <p:cNvSpPr>
            <a:spLocks/>
          </p:cNvSpPr>
          <p:nvPr/>
        </p:nvSpPr>
        <p:spPr bwMode="auto">
          <a:xfrm>
            <a:off x="6084888" y="2954338"/>
            <a:ext cx="71437" cy="12700"/>
          </a:xfrm>
          <a:custGeom>
            <a:avLst/>
            <a:gdLst>
              <a:gd name="T0" fmla="*/ 90724984 w 45"/>
              <a:gd name="T1" fmla="*/ 20161247 h 8"/>
              <a:gd name="T2" fmla="*/ 113405455 w 45"/>
              <a:gd name="T3" fmla="*/ 0 h 8"/>
              <a:gd name="T4" fmla="*/ 113405455 w 45"/>
              <a:gd name="T5" fmla="*/ 0 h 8"/>
              <a:gd name="T6" fmla="*/ 83163777 w 45"/>
              <a:gd name="T7" fmla="*/ 0 h 8"/>
              <a:gd name="T8" fmla="*/ 83163777 w 45"/>
              <a:gd name="T9" fmla="*/ 0 h 8"/>
              <a:gd name="T10" fmla="*/ 15120833 w 45"/>
              <a:gd name="T11" fmla="*/ 2520950 h 8"/>
              <a:gd name="T12" fmla="*/ 0 w 45"/>
              <a:gd name="T13" fmla="*/ 15120936 h 8"/>
              <a:gd name="T14" fmla="*/ 90724984 w 45"/>
              <a:gd name="T15" fmla="*/ 20161247 h 8"/>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8"/>
              <a:gd name="T26" fmla="*/ 45 w 4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8">
                <a:moveTo>
                  <a:pt x="36" y="8"/>
                </a:moveTo>
                <a:lnTo>
                  <a:pt x="45" y="0"/>
                </a:lnTo>
                <a:lnTo>
                  <a:pt x="33" y="0"/>
                </a:lnTo>
                <a:lnTo>
                  <a:pt x="6" y="1"/>
                </a:lnTo>
                <a:lnTo>
                  <a:pt x="0" y="6"/>
                </a:lnTo>
                <a:lnTo>
                  <a:pt x="36" y="8"/>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29" name="Freeform 234"/>
          <p:cNvSpPr>
            <a:spLocks/>
          </p:cNvSpPr>
          <p:nvPr/>
        </p:nvSpPr>
        <p:spPr bwMode="auto">
          <a:xfrm>
            <a:off x="6135688" y="2128838"/>
            <a:ext cx="63500" cy="9525"/>
          </a:xfrm>
          <a:custGeom>
            <a:avLst/>
            <a:gdLst>
              <a:gd name="T0" fmla="*/ 88206254 w 40"/>
              <a:gd name="T1" fmla="*/ 2520950 h 6"/>
              <a:gd name="T2" fmla="*/ 0 w 40"/>
              <a:gd name="T3" fmla="*/ 0 h 6"/>
              <a:gd name="T4" fmla="*/ 12601573 w 40"/>
              <a:gd name="T5" fmla="*/ 15120939 h 6"/>
              <a:gd name="T6" fmla="*/ 12601573 w 40"/>
              <a:gd name="T7" fmla="*/ 15120939 h 6"/>
              <a:gd name="T8" fmla="*/ 100806236 w 40"/>
              <a:gd name="T9" fmla="*/ 15120939 h 6"/>
              <a:gd name="T10" fmla="*/ 88206254 w 40"/>
              <a:gd name="T11" fmla="*/ 2520950 h 6"/>
              <a:gd name="T12" fmla="*/ 0 60000 65536"/>
              <a:gd name="T13" fmla="*/ 0 60000 65536"/>
              <a:gd name="T14" fmla="*/ 0 60000 65536"/>
              <a:gd name="T15" fmla="*/ 0 60000 65536"/>
              <a:gd name="T16" fmla="*/ 0 60000 65536"/>
              <a:gd name="T17" fmla="*/ 0 60000 65536"/>
              <a:gd name="T18" fmla="*/ 0 w 40"/>
              <a:gd name="T19" fmla="*/ 0 h 6"/>
              <a:gd name="T20" fmla="*/ 40 w 40"/>
              <a:gd name="T21" fmla="*/ 6 h 6"/>
            </a:gdLst>
            <a:ahLst/>
            <a:cxnLst>
              <a:cxn ang="T12">
                <a:pos x="T0" y="T1"/>
              </a:cxn>
              <a:cxn ang="T13">
                <a:pos x="T2" y="T3"/>
              </a:cxn>
              <a:cxn ang="T14">
                <a:pos x="T4" y="T5"/>
              </a:cxn>
              <a:cxn ang="T15">
                <a:pos x="T6" y="T7"/>
              </a:cxn>
              <a:cxn ang="T16">
                <a:pos x="T8" y="T9"/>
              </a:cxn>
              <a:cxn ang="T17">
                <a:pos x="T10" y="T11"/>
              </a:cxn>
            </a:cxnLst>
            <a:rect l="T18" t="T19" r="T20" b="T21"/>
            <a:pathLst>
              <a:path w="40" h="6">
                <a:moveTo>
                  <a:pt x="35" y="1"/>
                </a:moveTo>
                <a:lnTo>
                  <a:pt x="0" y="0"/>
                </a:lnTo>
                <a:lnTo>
                  <a:pt x="5" y="6"/>
                </a:lnTo>
                <a:lnTo>
                  <a:pt x="40" y="6"/>
                </a:lnTo>
                <a:lnTo>
                  <a:pt x="35" y="1"/>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1" name="Freeform 237"/>
          <p:cNvSpPr>
            <a:spLocks/>
          </p:cNvSpPr>
          <p:nvPr/>
        </p:nvSpPr>
        <p:spPr bwMode="auto">
          <a:xfrm>
            <a:off x="6135688" y="4600575"/>
            <a:ext cx="88900" cy="33338"/>
          </a:xfrm>
          <a:custGeom>
            <a:avLst/>
            <a:gdLst>
              <a:gd name="T0" fmla="*/ 90725625 w 56"/>
              <a:gd name="T1" fmla="*/ 0 h 21"/>
              <a:gd name="T2" fmla="*/ 90725625 w 56"/>
              <a:gd name="T3" fmla="*/ 0 h 21"/>
              <a:gd name="T4" fmla="*/ 2520950 w 56"/>
              <a:gd name="T5" fmla="*/ 2520988 h 21"/>
              <a:gd name="T6" fmla="*/ 2520950 w 56"/>
              <a:gd name="T7" fmla="*/ 2520988 h 21"/>
              <a:gd name="T8" fmla="*/ 0 w 56"/>
              <a:gd name="T9" fmla="*/ 2520988 h 21"/>
              <a:gd name="T10" fmla="*/ 50403124 w 56"/>
              <a:gd name="T11" fmla="*/ 42844089 h 21"/>
              <a:gd name="T12" fmla="*/ 40322501 w 56"/>
              <a:gd name="T13" fmla="*/ 52924874 h 21"/>
              <a:gd name="T14" fmla="*/ 40322501 w 56"/>
              <a:gd name="T15" fmla="*/ 52924874 h 21"/>
              <a:gd name="T16" fmla="*/ 128528777 w 56"/>
              <a:gd name="T17" fmla="*/ 50403875 h 21"/>
              <a:gd name="T18" fmla="*/ 141128761 w 56"/>
              <a:gd name="T19" fmla="*/ 40323103 h 21"/>
              <a:gd name="T20" fmla="*/ 90725625 w 56"/>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21"/>
              <a:gd name="T35" fmla="*/ 56 w 56"/>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21">
                <a:moveTo>
                  <a:pt x="36" y="0"/>
                </a:moveTo>
                <a:lnTo>
                  <a:pt x="36" y="0"/>
                </a:lnTo>
                <a:lnTo>
                  <a:pt x="1" y="1"/>
                </a:lnTo>
                <a:lnTo>
                  <a:pt x="0" y="1"/>
                </a:lnTo>
                <a:lnTo>
                  <a:pt x="20" y="17"/>
                </a:lnTo>
                <a:lnTo>
                  <a:pt x="16" y="21"/>
                </a:lnTo>
                <a:lnTo>
                  <a:pt x="51" y="20"/>
                </a:lnTo>
                <a:lnTo>
                  <a:pt x="56" y="16"/>
                </a:lnTo>
                <a:lnTo>
                  <a:pt x="36" y="0"/>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2" name="Freeform 238"/>
          <p:cNvSpPr>
            <a:spLocks/>
          </p:cNvSpPr>
          <p:nvPr/>
        </p:nvSpPr>
        <p:spPr bwMode="auto">
          <a:xfrm>
            <a:off x="6111875" y="4205288"/>
            <a:ext cx="60325" cy="11112"/>
          </a:xfrm>
          <a:custGeom>
            <a:avLst/>
            <a:gdLst>
              <a:gd name="T0" fmla="*/ 83165941 w 38"/>
              <a:gd name="T1" fmla="*/ 17639508 h 7"/>
              <a:gd name="T2" fmla="*/ 95765924 w 38"/>
              <a:gd name="T3" fmla="*/ 0 h 7"/>
              <a:gd name="T4" fmla="*/ 7559675 w 38"/>
              <a:gd name="T5" fmla="*/ 7559336 h 7"/>
              <a:gd name="T6" fmla="*/ 0 w 38"/>
              <a:gd name="T7" fmla="*/ 17639508 h 7"/>
              <a:gd name="T8" fmla="*/ 0 w 38"/>
              <a:gd name="T9" fmla="*/ 17639508 h 7"/>
              <a:gd name="T10" fmla="*/ 40322496 w 38"/>
              <a:gd name="T11" fmla="*/ 17639508 h 7"/>
              <a:gd name="T12" fmla="*/ 40322496 w 38"/>
              <a:gd name="T13" fmla="*/ 17639508 h 7"/>
              <a:gd name="T14" fmla="*/ 83165941 w 38"/>
              <a:gd name="T15" fmla="*/ 17639508 h 7"/>
              <a:gd name="T16" fmla="*/ 83165941 w 38"/>
              <a:gd name="T17" fmla="*/ 17639508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7"/>
              <a:gd name="T29" fmla="*/ 38 w 3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7">
                <a:moveTo>
                  <a:pt x="33" y="7"/>
                </a:moveTo>
                <a:lnTo>
                  <a:pt x="38" y="0"/>
                </a:lnTo>
                <a:lnTo>
                  <a:pt x="3" y="3"/>
                </a:lnTo>
                <a:lnTo>
                  <a:pt x="0" y="7"/>
                </a:lnTo>
                <a:lnTo>
                  <a:pt x="16" y="7"/>
                </a:lnTo>
                <a:lnTo>
                  <a:pt x="33" y="7"/>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53" name="Rektangel med afrundet, diagonalt hjørne 52"/>
          <p:cNvSpPr/>
          <p:nvPr/>
        </p:nvSpPr>
        <p:spPr>
          <a:xfrm>
            <a:off x="373543" y="1442404"/>
            <a:ext cx="8305086" cy="3837292"/>
          </a:xfrm>
          <a:prstGeom prst="round2DiagRect">
            <a:avLst>
              <a:gd name="adj1" fmla="val 20046"/>
              <a:gd name="adj2" fmla="val 0"/>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61" name="Text Box 52"/>
          <p:cNvSpPr txBox="1">
            <a:spLocks noChangeArrowheads="1"/>
          </p:cNvSpPr>
          <p:nvPr/>
        </p:nvSpPr>
        <p:spPr bwMode="gray">
          <a:xfrm>
            <a:off x="722181" y="1781883"/>
            <a:ext cx="7508197" cy="3083921"/>
          </a:xfrm>
          <a:prstGeom prst="rect">
            <a:avLst/>
          </a:prstGeom>
          <a:noFill/>
          <a:ln w="9525">
            <a:noFill/>
            <a:miter lim="800000"/>
            <a:headEnd/>
            <a:tailEnd/>
          </a:ln>
        </p:spPr>
        <p:txBody>
          <a:bodyPr wrap="square">
            <a:spAutoFit/>
          </a:bodyPr>
          <a:lstStyle/>
          <a:p>
            <a:pPr marL="342900" indent="-342900" eaLnBrk="1" hangingPunct="1">
              <a:lnSpc>
                <a:spcPct val="90000"/>
              </a:lnSpc>
              <a:buFont typeface="Arial"/>
              <a:buChar char="•"/>
            </a:pPr>
            <a:r>
              <a:rPr lang="en-US" sz="2000" b="1">
                <a:latin typeface="+mn-lt"/>
                <a:cs typeface="ＭＳ Ｐゴシック" charset="0"/>
              </a:rPr>
              <a:t>GHI is a network </a:t>
            </a:r>
            <a:r>
              <a:rPr lang="en-US" sz="2000">
                <a:latin typeface="+mn-lt"/>
                <a:cs typeface="ＭＳ Ｐゴシック" charset="0"/>
              </a:rPr>
              <a:t>of individual scientists and scientific organizations working together to promote harmonization of global food safety regulations and legislation. </a:t>
            </a:r>
          </a:p>
          <a:p>
            <a:pPr marL="342900" indent="-342900" eaLnBrk="1" hangingPunct="1">
              <a:lnSpc>
                <a:spcPct val="90000"/>
              </a:lnSpc>
              <a:buFont typeface="Arial"/>
              <a:buChar char="•"/>
            </a:pPr>
            <a:endParaRPr lang="en-US" sz="2000">
              <a:latin typeface="+mn-lt"/>
              <a:cs typeface="ＭＳ Ｐゴシック" charset="0"/>
            </a:endParaRPr>
          </a:p>
          <a:p>
            <a:pPr marL="342900" indent="-342900" eaLnBrk="1" hangingPunct="1">
              <a:lnSpc>
                <a:spcPct val="90000"/>
              </a:lnSpc>
              <a:buFont typeface="Arial"/>
              <a:buChar char="•"/>
            </a:pPr>
            <a:r>
              <a:rPr lang="en-US" sz="2000" b="1">
                <a:latin typeface="+mn-lt"/>
                <a:cs typeface="ＭＳ Ｐゴシック" charset="0"/>
              </a:rPr>
              <a:t>Formed in 2004 </a:t>
            </a:r>
            <a:r>
              <a:rPr lang="en-US" sz="2000">
                <a:latin typeface="+mn-lt"/>
                <a:cs typeface="ＭＳ Ｐゴシック" charset="0"/>
              </a:rPr>
              <a:t>as a joint activity of the Institute of Food Technologists (IFT) International Division and </a:t>
            </a:r>
            <a:r>
              <a:rPr lang="en-US" sz="2000">
                <a:solidFill>
                  <a:srgbClr val="000000"/>
                </a:solidFill>
                <a:latin typeface="+mn-lt"/>
                <a:cs typeface="ＭＳ Ｐゴシック" charset="0"/>
              </a:rPr>
              <a:t>the European Federation of Food Science and Technology (EFFoST)</a:t>
            </a:r>
          </a:p>
          <a:p>
            <a:pPr marL="342900" indent="-342900" eaLnBrk="1" hangingPunct="1">
              <a:lnSpc>
                <a:spcPct val="90000"/>
              </a:lnSpc>
              <a:buFont typeface="Arial"/>
              <a:buChar char="•"/>
            </a:pPr>
            <a:endParaRPr lang="en-US" sz="2000">
              <a:solidFill>
                <a:srgbClr val="000000"/>
              </a:solidFill>
              <a:latin typeface="+mn-lt"/>
              <a:cs typeface="ＭＳ Ｐゴシック" charset="0"/>
            </a:endParaRPr>
          </a:p>
          <a:p>
            <a:pPr marL="342900" indent="-342900" eaLnBrk="1" hangingPunct="1">
              <a:lnSpc>
                <a:spcPct val="90000"/>
              </a:lnSpc>
              <a:buFont typeface="Arial"/>
              <a:buChar char="•"/>
            </a:pPr>
            <a:r>
              <a:rPr lang="en-US" sz="2000">
                <a:latin typeface="+mn-lt"/>
                <a:cs typeface="ＭＳ Ｐゴシック" charset="0"/>
              </a:rPr>
              <a:t>In 2007, GHI officially achieved the status of a </a:t>
            </a:r>
            <a:r>
              <a:rPr lang="en-US" sz="2000" b="1">
                <a:latin typeface="+mn-lt"/>
                <a:cs typeface="ＭＳ Ｐゴシック" charset="0"/>
              </a:rPr>
              <a:t>nonprofit, charitable association</a:t>
            </a:r>
            <a:r>
              <a:rPr lang="en-US" sz="2000">
                <a:latin typeface="+mn-lt"/>
                <a:cs typeface="ＭＳ Ｐゴシック" charset="0"/>
              </a:rPr>
              <a:t> and is registered in Vienna, Austria </a:t>
            </a:r>
            <a:r>
              <a:rPr lang="en-US" sz="2000" i="1">
                <a:latin typeface="+mn-lt"/>
                <a:cs typeface="ＭＳ Ｐゴシック" charset="0"/>
              </a:rPr>
              <a:t>(ZVR453446383)</a:t>
            </a:r>
            <a:endParaRPr lang="en-US" sz="2000">
              <a:latin typeface="+mn-lt"/>
              <a:cs typeface="ＭＳ Ｐゴシック" charset="0"/>
            </a:endParaRPr>
          </a:p>
          <a:p>
            <a:pPr defTabSz="801688" fontAlgn="auto">
              <a:spcBef>
                <a:spcPct val="20000"/>
              </a:spcBef>
              <a:spcAft>
                <a:spcPts val="0"/>
              </a:spcAft>
              <a:buFont typeface="Arial" pitchFamily="34" charset="0"/>
              <a:buChar char="•"/>
              <a:defRPr/>
            </a:pPr>
            <a:endParaRPr lang="da-DK" sz="1200" kern="0" noProof="1">
              <a:latin typeface="Calibri" pitchFamily="34" charset="0"/>
              <a:ea typeface="+mn-ea"/>
              <a:cs typeface="Arial" pitchFamily="34" charset="0"/>
            </a:endParaRPr>
          </a:p>
        </p:txBody>
      </p:sp>
      <p:sp>
        <p:nvSpPr>
          <p:cNvPr id="2070" name="Rectangle 8"/>
          <p:cNvSpPr>
            <a:spLocks noChangeArrowheads="1"/>
          </p:cNvSpPr>
          <p:nvPr/>
        </p:nvSpPr>
        <p:spPr bwMode="gray">
          <a:xfrm>
            <a:off x="314325" y="195263"/>
            <a:ext cx="85201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p>
            <a:r>
              <a:rPr lang="de-DE" sz="2600" b="1">
                <a:latin typeface="Calibri" charset="0"/>
              </a:rPr>
              <a:t>GLOBAL </a:t>
            </a:r>
            <a:r>
              <a:rPr lang="de-DE" sz="2600">
                <a:latin typeface="Calibri" charset="0"/>
              </a:rPr>
              <a:t>HARMONIZATION INITIATIVE</a:t>
            </a:r>
            <a:endParaRPr lang="de-DE" sz="2800">
              <a:latin typeface="Calibri" charset="0"/>
            </a:endParaRPr>
          </a:p>
        </p:txBody>
      </p:sp>
      <p:sp>
        <p:nvSpPr>
          <p:cNvPr id="2071" name="Tekstboks 19"/>
          <p:cNvSpPr txBox="1">
            <a:spLocks noChangeArrowheads="1"/>
          </p:cNvSpPr>
          <p:nvPr/>
        </p:nvSpPr>
        <p:spPr bwMode="auto">
          <a:xfrm>
            <a:off x="252413" y="612775"/>
            <a:ext cx="13367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da-DK" sz="1600">
                <a:latin typeface="Calibri" charset="0"/>
              </a:rPr>
              <a:t>WHO WE ARE </a:t>
            </a:r>
          </a:p>
        </p:txBody>
      </p:sp>
      <p:pic>
        <p:nvPicPr>
          <p:cNvPr id="2" name="Picture 1" descr="AboutGHI_GlobalGear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306" y="4831196"/>
            <a:ext cx="2065157" cy="202680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ktangel 64"/>
          <p:cNvSpPr>
            <a:spLocks noChangeArrowheads="1"/>
          </p:cNvSpPr>
          <p:nvPr/>
        </p:nvSpPr>
        <p:spPr bwMode="auto">
          <a:xfrm rot="10800000" flipV="1">
            <a:off x="0" y="0"/>
            <a:ext cx="9144000" cy="4065588"/>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28" name="Freeform 233"/>
          <p:cNvSpPr>
            <a:spLocks/>
          </p:cNvSpPr>
          <p:nvPr/>
        </p:nvSpPr>
        <p:spPr bwMode="auto">
          <a:xfrm>
            <a:off x="6084888" y="2954338"/>
            <a:ext cx="71437" cy="12700"/>
          </a:xfrm>
          <a:custGeom>
            <a:avLst/>
            <a:gdLst>
              <a:gd name="T0" fmla="*/ 90724984 w 45"/>
              <a:gd name="T1" fmla="*/ 20161247 h 8"/>
              <a:gd name="T2" fmla="*/ 113405455 w 45"/>
              <a:gd name="T3" fmla="*/ 0 h 8"/>
              <a:gd name="T4" fmla="*/ 113405455 w 45"/>
              <a:gd name="T5" fmla="*/ 0 h 8"/>
              <a:gd name="T6" fmla="*/ 83163777 w 45"/>
              <a:gd name="T7" fmla="*/ 0 h 8"/>
              <a:gd name="T8" fmla="*/ 83163777 w 45"/>
              <a:gd name="T9" fmla="*/ 0 h 8"/>
              <a:gd name="T10" fmla="*/ 15120833 w 45"/>
              <a:gd name="T11" fmla="*/ 2520950 h 8"/>
              <a:gd name="T12" fmla="*/ 0 w 45"/>
              <a:gd name="T13" fmla="*/ 15120936 h 8"/>
              <a:gd name="T14" fmla="*/ 90724984 w 45"/>
              <a:gd name="T15" fmla="*/ 20161247 h 8"/>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8"/>
              <a:gd name="T26" fmla="*/ 45 w 4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8">
                <a:moveTo>
                  <a:pt x="36" y="8"/>
                </a:moveTo>
                <a:lnTo>
                  <a:pt x="45" y="0"/>
                </a:lnTo>
                <a:lnTo>
                  <a:pt x="33" y="0"/>
                </a:lnTo>
                <a:lnTo>
                  <a:pt x="6" y="1"/>
                </a:lnTo>
                <a:lnTo>
                  <a:pt x="0" y="6"/>
                </a:lnTo>
                <a:lnTo>
                  <a:pt x="36" y="8"/>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29" name="Freeform 234"/>
          <p:cNvSpPr>
            <a:spLocks/>
          </p:cNvSpPr>
          <p:nvPr/>
        </p:nvSpPr>
        <p:spPr bwMode="auto">
          <a:xfrm>
            <a:off x="6135688" y="2128838"/>
            <a:ext cx="63500" cy="9525"/>
          </a:xfrm>
          <a:custGeom>
            <a:avLst/>
            <a:gdLst>
              <a:gd name="T0" fmla="*/ 88206254 w 40"/>
              <a:gd name="T1" fmla="*/ 2520950 h 6"/>
              <a:gd name="T2" fmla="*/ 0 w 40"/>
              <a:gd name="T3" fmla="*/ 0 h 6"/>
              <a:gd name="T4" fmla="*/ 12601573 w 40"/>
              <a:gd name="T5" fmla="*/ 15120939 h 6"/>
              <a:gd name="T6" fmla="*/ 12601573 w 40"/>
              <a:gd name="T7" fmla="*/ 15120939 h 6"/>
              <a:gd name="T8" fmla="*/ 100806236 w 40"/>
              <a:gd name="T9" fmla="*/ 15120939 h 6"/>
              <a:gd name="T10" fmla="*/ 88206254 w 40"/>
              <a:gd name="T11" fmla="*/ 2520950 h 6"/>
              <a:gd name="T12" fmla="*/ 0 60000 65536"/>
              <a:gd name="T13" fmla="*/ 0 60000 65536"/>
              <a:gd name="T14" fmla="*/ 0 60000 65536"/>
              <a:gd name="T15" fmla="*/ 0 60000 65536"/>
              <a:gd name="T16" fmla="*/ 0 60000 65536"/>
              <a:gd name="T17" fmla="*/ 0 60000 65536"/>
              <a:gd name="T18" fmla="*/ 0 w 40"/>
              <a:gd name="T19" fmla="*/ 0 h 6"/>
              <a:gd name="T20" fmla="*/ 40 w 40"/>
              <a:gd name="T21" fmla="*/ 6 h 6"/>
            </a:gdLst>
            <a:ahLst/>
            <a:cxnLst>
              <a:cxn ang="T12">
                <a:pos x="T0" y="T1"/>
              </a:cxn>
              <a:cxn ang="T13">
                <a:pos x="T2" y="T3"/>
              </a:cxn>
              <a:cxn ang="T14">
                <a:pos x="T4" y="T5"/>
              </a:cxn>
              <a:cxn ang="T15">
                <a:pos x="T6" y="T7"/>
              </a:cxn>
              <a:cxn ang="T16">
                <a:pos x="T8" y="T9"/>
              </a:cxn>
              <a:cxn ang="T17">
                <a:pos x="T10" y="T11"/>
              </a:cxn>
            </a:cxnLst>
            <a:rect l="T18" t="T19" r="T20" b="T21"/>
            <a:pathLst>
              <a:path w="40" h="6">
                <a:moveTo>
                  <a:pt x="35" y="1"/>
                </a:moveTo>
                <a:lnTo>
                  <a:pt x="0" y="0"/>
                </a:lnTo>
                <a:lnTo>
                  <a:pt x="5" y="6"/>
                </a:lnTo>
                <a:lnTo>
                  <a:pt x="40" y="6"/>
                </a:lnTo>
                <a:lnTo>
                  <a:pt x="35" y="1"/>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1" name="Freeform 237"/>
          <p:cNvSpPr>
            <a:spLocks/>
          </p:cNvSpPr>
          <p:nvPr/>
        </p:nvSpPr>
        <p:spPr bwMode="auto">
          <a:xfrm>
            <a:off x="6135688" y="4600575"/>
            <a:ext cx="88900" cy="33338"/>
          </a:xfrm>
          <a:custGeom>
            <a:avLst/>
            <a:gdLst>
              <a:gd name="T0" fmla="*/ 90725625 w 56"/>
              <a:gd name="T1" fmla="*/ 0 h 21"/>
              <a:gd name="T2" fmla="*/ 90725625 w 56"/>
              <a:gd name="T3" fmla="*/ 0 h 21"/>
              <a:gd name="T4" fmla="*/ 2520950 w 56"/>
              <a:gd name="T5" fmla="*/ 2520988 h 21"/>
              <a:gd name="T6" fmla="*/ 2520950 w 56"/>
              <a:gd name="T7" fmla="*/ 2520988 h 21"/>
              <a:gd name="T8" fmla="*/ 0 w 56"/>
              <a:gd name="T9" fmla="*/ 2520988 h 21"/>
              <a:gd name="T10" fmla="*/ 50403124 w 56"/>
              <a:gd name="T11" fmla="*/ 42844089 h 21"/>
              <a:gd name="T12" fmla="*/ 40322501 w 56"/>
              <a:gd name="T13" fmla="*/ 52924874 h 21"/>
              <a:gd name="T14" fmla="*/ 40322501 w 56"/>
              <a:gd name="T15" fmla="*/ 52924874 h 21"/>
              <a:gd name="T16" fmla="*/ 128528777 w 56"/>
              <a:gd name="T17" fmla="*/ 50403875 h 21"/>
              <a:gd name="T18" fmla="*/ 141128761 w 56"/>
              <a:gd name="T19" fmla="*/ 40323103 h 21"/>
              <a:gd name="T20" fmla="*/ 90725625 w 56"/>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21"/>
              <a:gd name="T35" fmla="*/ 56 w 56"/>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21">
                <a:moveTo>
                  <a:pt x="36" y="0"/>
                </a:moveTo>
                <a:lnTo>
                  <a:pt x="36" y="0"/>
                </a:lnTo>
                <a:lnTo>
                  <a:pt x="1" y="1"/>
                </a:lnTo>
                <a:lnTo>
                  <a:pt x="0" y="1"/>
                </a:lnTo>
                <a:lnTo>
                  <a:pt x="20" y="17"/>
                </a:lnTo>
                <a:lnTo>
                  <a:pt x="16" y="21"/>
                </a:lnTo>
                <a:lnTo>
                  <a:pt x="51" y="20"/>
                </a:lnTo>
                <a:lnTo>
                  <a:pt x="56" y="16"/>
                </a:lnTo>
                <a:lnTo>
                  <a:pt x="36" y="0"/>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2" name="Freeform 238"/>
          <p:cNvSpPr>
            <a:spLocks/>
          </p:cNvSpPr>
          <p:nvPr/>
        </p:nvSpPr>
        <p:spPr bwMode="auto">
          <a:xfrm>
            <a:off x="6111875" y="4205288"/>
            <a:ext cx="60325" cy="11112"/>
          </a:xfrm>
          <a:custGeom>
            <a:avLst/>
            <a:gdLst>
              <a:gd name="T0" fmla="*/ 83165941 w 38"/>
              <a:gd name="T1" fmla="*/ 17639508 h 7"/>
              <a:gd name="T2" fmla="*/ 95765924 w 38"/>
              <a:gd name="T3" fmla="*/ 0 h 7"/>
              <a:gd name="T4" fmla="*/ 7559675 w 38"/>
              <a:gd name="T5" fmla="*/ 7559336 h 7"/>
              <a:gd name="T6" fmla="*/ 0 w 38"/>
              <a:gd name="T7" fmla="*/ 17639508 h 7"/>
              <a:gd name="T8" fmla="*/ 0 w 38"/>
              <a:gd name="T9" fmla="*/ 17639508 h 7"/>
              <a:gd name="T10" fmla="*/ 40322496 w 38"/>
              <a:gd name="T11" fmla="*/ 17639508 h 7"/>
              <a:gd name="T12" fmla="*/ 40322496 w 38"/>
              <a:gd name="T13" fmla="*/ 17639508 h 7"/>
              <a:gd name="T14" fmla="*/ 83165941 w 38"/>
              <a:gd name="T15" fmla="*/ 17639508 h 7"/>
              <a:gd name="T16" fmla="*/ 83165941 w 38"/>
              <a:gd name="T17" fmla="*/ 17639508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7"/>
              <a:gd name="T29" fmla="*/ 38 w 3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7">
                <a:moveTo>
                  <a:pt x="33" y="7"/>
                </a:moveTo>
                <a:lnTo>
                  <a:pt x="38" y="0"/>
                </a:lnTo>
                <a:lnTo>
                  <a:pt x="3" y="3"/>
                </a:lnTo>
                <a:lnTo>
                  <a:pt x="0" y="7"/>
                </a:lnTo>
                <a:lnTo>
                  <a:pt x="16" y="7"/>
                </a:lnTo>
                <a:lnTo>
                  <a:pt x="33" y="7"/>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53" name="Rektangel med afrundet, diagonalt hjørne 52"/>
          <p:cNvSpPr/>
          <p:nvPr/>
        </p:nvSpPr>
        <p:spPr>
          <a:xfrm>
            <a:off x="422862" y="1171164"/>
            <a:ext cx="8305086" cy="3982353"/>
          </a:xfrm>
          <a:prstGeom prst="round2DiagRect">
            <a:avLst>
              <a:gd name="adj1" fmla="val 20046"/>
              <a:gd name="adj2" fmla="val 0"/>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61" name="Text Box 52"/>
          <p:cNvSpPr txBox="1">
            <a:spLocks noChangeArrowheads="1"/>
          </p:cNvSpPr>
          <p:nvPr/>
        </p:nvSpPr>
        <p:spPr bwMode="gray">
          <a:xfrm>
            <a:off x="882467" y="1399685"/>
            <a:ext cx="7508197" cy="3698449"/>
          </a:xfrm>
          <a:prstGeom prst="rect">
            <a:avLst/>
          </a:prstGeom>
          <a:noFill/>
          <a:ln w="9525">
            <a:noFill/>
            <a:miter lim="800000"/>
            <a:headEnd/>
            <a:tailEnd/>
          </a:ln>
        </p:spPr>
        <p:txBody>
          <a:bodyPr wrap="square">
            <a:spAutoFit/>
          </a:bodyPr>
          <a:lstStyle/>
          <a:p>
            <a:pPr eaLnBrk="1" hangingPunct="1">
              <a:lnSpc>
                <a:spcPct val="90000"/>
              </a:lnSpc>
            </a:pPr>
            <a:r>
              <a:rPr lang="en-US" sz="2000" b="1">
                <a:latin typeface="+mn-lt"/>
                <a:cs typeface="ＭＳ Ｐゴシック" charset="0"/>
              </a:rPr>
              <a:t>GHI’</a:t>
            </a:r>
            <a:r>
              <a:rPr lang="en-US" altLang="ja-JP" sz="2000" b="1">
                <a:latin typeface="+mn-lt"/>
                <a:cs typeface="ＭＳ Ｐゴシック" charset="0"/>
              </a:rPr>
              <a:t>s mission </a:t>
            </a:r>
            <a:r>
              <a:rPr lang="en-US" altLang="ja-JP" sz="2000">
                <a:latin typeface="+mn-lt"/>
                <a:cs typeface="ＭＳ Ｐゴシック" charset="0"/>
              </a:rPr>
              <a:t>is to achieve consensus on the science that underlies food regulations and legislation, globally, to ensure the worldwide availability of safe and wholesome food products for all consumers.</a:t>
            </a:r>
          </a:p>
          <a:p>
            <a:pPr eaLnBrk="1" hangingPunct="1">
              <a:lnSpc>
                <a:spcPct val="90000"/>
              </a:lnSpc>
            </a:pPr>
            <a:endParaRPr lang="en-US" altLang="ja-JP" sz="2000">
              <a:latin typeface="+mn-lt"/>
              <a:cs typeface="ＭＳ Ｐゴシック" charset="0"/>
            </a:endParaRPr>
          </a:p>
          <a:p>
            <a:pPr eaLnBrk="1" hangingPunct="1">
              <a:lnSpc>
                <a:spcPct val="90000"/>
              </a:lnSpc>
            </a:pPr>
            <a:r>
              <a:rPr lang="en-US" altLang="ja-JP" sz="2000" b="1">
                <a:latin typeface="+mn-lt"/>
                <a:cs typeface="ＭＳ Ｐゴシック" charset="0"/>
              </a:rPr>
              <a:t>GHI’s objectives </a:t>
            </a:r>
            <a:r>
              <a:rPr lang="en-US" altLang="ja-JP" sz="2000">
                <a:latin typeface="+mn-lt"/>
                <a:cs typeface="ＭＳ Ｐゴシック" charset="0"/>
              </a:rPr>
              <a:t>are to:</a:t>
            </a:r>
          </a:p>
          <a:p>
            <a:pPr eaLnBrk="1" hangingPunct="1">
              <a:lnSpc>
                <a:spcPct val="90000"/>
              </a:lnSpc>
            </a:pPr>
            <a:endParaRPr lang="en-US" altLang="ja-JP" sz="2000">
              <a:latin typeface="+mn-lt"/>
              <a:cs typeface="ＭＳ Ｐゴシック" charset="0"/>
            </a:endParaRPr>
          </a:p>
          <a:p>
            <a:pPr marL="342900" indent="-342900" eaLnBrk="1" hangingPunct="1">
              <a:lnSpc>
                <a:spcPct val="90000"/>
              </a:lnSpc>
              <a:buFont typeface="Wingdings" charset="2"/>
              <a:buChar char="Ø"/>
            </a:pPr>
            <a:r>
              <a:rPr lang="en-US" altLang="ja-JP" sz="2000" b="1">
                <a:latin typeface="+mn-lt"/>
                <a:cs typeface="ＭＳ Ｐゴシック" charset="0"/>
              </a:rPr>
              <a:t>Connect</a:t>
            </a:r>
            <a:r>
              <a:rPr lang="en-US" altLang="ja-JP" sz="2000">
                <a:latin typeface="+mn-lt"/>
                <a:cs typeface="ＭＳ Ｐゴシック" charset="0"/>
              </a:rPr>
              <a:t> scientists and experts from around the world</a:t>
            </a:r>
          </a:p>
          <a:p>
            <a:pPr marL="342900" indent="-342900" eaLnBrk="1" hangingPunct="1">
              <a:lnSpc>
                <a:spcPct val="90000"/>
              </a:lnSpc>
              <a:buFont typeface="Wingdings" charset="2"/>
              <a:buChar char="Ø"/>
            </a:pPr>
            <a:endParaRPr lang="en-US" altLang="ja-JP" sz="2000">
              <a:latin typeface="+mn-lt"/>
              <a:cs typeface="ＭＳ Ｐゴシック" charset="0"/>
            </a:endParaRPr>
          </a:p>
          <a:p>
            <a:pPr marL="342900" indent="-342900" eaLnBrk="1" hangingPunct="1">
              <a:lnSpc>
                <a:spcPct val="90000"/>
              </a:lnSpc>
              <a:buFont typeface="Wingdings" charset="2"/>
              <a:buChar char="Ø"/>
            </a:pPr>
            <a:r>
              <a:rPr lang="en-US" altLang="ja-JP" sz="2000" b="1">
                <a:latin typeface="+mn-lt"/>
                <a:cs typeface="ＭＳ Ｐゴシック" charset="0"/>
              </a:rPr>
              <a:t>Construct</a:t>
            </a:r>
            <a:r>
              <a:rPr lang="en-US" altLang="ja-JP" sz="2000">
                <a:latin typeface="+mn-lt"/>
                <a:cs typeface="ＭＳ Ｐゴシック" charset="0"/>
              </a:rPr>
              <a:t> working group processes and collaborative forums</a:t>
            </a:r>
          </a:p>
          <a:p>
            <a:pPr marL="342900" indent="-342900" eaLnBrk="1" hangingPunct="1">
              <a:lnSpc>
                <a:spcPct val="90000"/>
              </a:lnSpc>
              <a:buFont typeface="Wingdings" charset="2"/>
              <a:buChar char="Ø"/>
            </a:pPr>
            <a:endParaRPr lang="en-US" altLang="ja-JP" sz="2000">
              <a:latin typeface="+mn-lt"/>
              <a:cs typeface="ＭＳ Ｐゴシック" charset="0"/>
            </a:endParaRPr>
          </a:p>
          <a:p>
            <a:pPr marL="342900" indent="-342900" eaLnBrk="1" hangingPunct="1">
              <a:lnSpc>
                <a:spcPct val="90000"/>
              </a:lnSpc>
              <a:buFont typeface="Wingdings" charset="2"/>
              <a:buChar char="Ø"/>
            </a:pPr>
            <a:r>
              <a:rPr lang="en-US" altLang="ja-JP" sz="2000" b="1">
                <a:latin typeface="+mn-lt"/>
                <a:cs typeface="ＭＳ Ｐゴシック" charset="0"/>
              </a:rPr>
              <a:t>Communicate</a:t>
            </a:r>
            <a:r>
              <a:rPr lang="en-US" altLang="ja-JP" sz="2000">
                <a:latin typeface="+mn-lt"/>
                <a:cs typeface="ＭＳ Ｐゴシック" charset="0"/>
              </a:rPr>
              <a:t> findings and recommendations to policymakers, regulators, public health authorities, the media and the public</a:t>
            </a:r>
          </a:p>
          <a:p>
            <a:pPr eaLnBrk="1" hangingPunct="1">
              <a:lnSpc>
                <a:spcPct val="90000"/>
              </a:lnSpc>
            </a:pPr>
            <a:endParaRPr lang="en-US" altLang="ja-JP" sz="2000">
              <a:latin typeface="+mn-lt"/>
              <a:cs typeface="ＭＳ Ｐゴシック" charset="0"/>
            </a:endParaRPr>
          </a:p>
        </p:txBody>
      </p:sp>
      <p:sp>
        <p:nvSpPr>
          <p:cNvPr id="2070" name="Rectangle 8"/>
          <p:cNvSpPr>
            <a:spLocks noChangeArrowheads="1"/>
          </p:cNvSpPr>
          <p:nvPr/>
        </p:nvSpPr>
        <p:spPr bwMode="gray">
          <a:xfrm>
            <a:off x="314325" y="195263"/>
            <a:ext cx="85201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p>
            <a:r>
              <a:rPr lang="de-DE" sz="2600" b="1">
                <a:latin typeface="Calibri" charset="0"/>
              </a:rPr>
              <a:t>GLOBAL </a:t>
            </a:r>
            <a:r>
              <a:rPr lang="de-DE" sz="2600">
                <a:latin typeface="Calibri" charset="0"/>
              </a:rPr>
              <a:t>HARMONIZATION INITIATIVE</a:t>
            </a:r>
            <a:endParaRPr lang="de-DE" sz="2800">
              <a:latin typeface="Calibri" charset="0"/>
            </a:endParaRPr>
          </a:p>
        </p:txBody>
      </p:sp>
      <p:sp>
        <p:nvSpPr>
          <p:cNvPr id="2071" name="Tekstboks 19"/>
          <p:cNvSpPr txBox="1">
            <a:spLocks noChangeArrowheads="1"/>
          </p:cNvSpPr>
          <p:nvPr/>
        </p:nvSpPr>
        <p:spPr bwMode="auto">
          <a:xfrm>
            <a:off x="252413" y="612775"/>
            <a:ext cx="23755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da-DK" sz="1600">
                <a:latin typeface="Calibri" charset="0"/>
              </a:rPr>
              <a:t>MISSION AND OBJECTIVES</a:t>
            </a:r>
          </a:p>
        </p:txBody>
      </p:sp>
      <p:pic>
        <p:nvPicPr>
          <p:cNvPr id="2" name="Picture 1" descr="HandPuzzlePieces_200x2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835" y="4948434"/>
            <a:ext cx="1909566" cy="1909566"/>
          </a:xfrm>
          <a:prstGeom prst="rect">
            <a:avLst/>
          </a:prstGeom>
        </p:spPr>
      </p:pic>
    </p:spTree>
    <p:extLst>
      <p:ext uri="{BB962C8B-B14F-4D97-AF65-F5344CB8AC3E}">
        <p14:creationId xmlns:p14="http://schemas.microsoft.com/office/powerpoint/2010/main" val="10535236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ktangel 64"/>
          <p:cNvSpPr>
            <a:spLocks noChangeArrowheads="1"/>
          </p:cNvSpPr>
          <p:nvPr/>
        </p:nvSpPr>
        <p:spPr bwMode="auto">
          <a:xfrm rot="10800000" flipV="1">
            <a:off x="0" y="0"/>
            <a:ext cx="9144000" cy="4065588"/>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28" name="Freeform 233"/>
          <p:cNvSpPr>
            <a:spLocks/>
          </p:cNvSpPr>
          <p:nvPr/>
        </p:nvSpPr>
        <p:spPr bwMode="auto">
          <a:xfrm>
            <a:off x="6084888" y="2954338"/>
            <a:ext cx="71437" cy="12700"/>
          </a:xfrm>
          <a:custGeom>
            <a:avLst/>
            <a:gdLst>
              <a:gd name="T0" fmla="*/ 90724984 w 45"/>
              <a:gd name="T1" fmla="*/ 20161247 h 8"/>
              <a:gd name="T2" fmla="*/ 113405455 w 45"/>
              <a:gd name="T3" fmla="*/ 0 h 8"/>
              <a:gd name="T4" fmla="*/ 113405455 w 45"/>
              <a:gd name="T5" fmla="*/ 0 h 8"/>
              <a:gd name="T6" fmla="*/ 83163777 w 45"/>
              <a:gd name="T7" fmla="*/ 0 h 8"/>
              <a:gd name="T8" fmla="*/ 83163777 w 45"/>
              <a:gd name="T9" fmla="*/ 0 h 8"/>
              <a:gd name="T10" fmla="*/ 15120833 w 45"/>
              <a:gd name="T11" fmla="*/ 2520950 h 8"/>
              <a:gd name="T12" fmla="*/ 0 w 45"/>
              <a:gd name="T13" fmla="*/ 15120936 h 8"/>
              <a:gd name="T14" fmla="*/ 90724984 w 45"/>
              <a:gd name="T15" fmla="*/ 20161247 h 8"/>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8"/>
              <a:gd name="T26" fmla="*/ 45 w 4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8">
                <a:moveTo>
                  <a:pt x="36" y="8"/>
                </a:moveTo>
                <a:lnTo>
                  <a:pt x="45" y="0"/>
                </a:lnTo>
                <a:lnTo>
                  <a:pt x="33" y="0"/>
                </a:lnTo>
                <a:lnTo>
                  <a:pt x="6" y="1"/>
                </a:lnTo>
                <a:lnTo>
                  <a:pt x="0" y="6"/>
                </a:lnTo>
                <a:lnTo>
                  <a:pt x="36" y="8"/>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29" name="Freeform 234"/>
          <p:cNvSpPr>
            <a:spLocks/>
          </p:cNvSpPr>
          <p:nvPr/>
        </p:nvSpPr>
        <p:spPr bwMode="auto">
          <a:xfrm>
            <a:off x="6135688" y="2128838"/>
            <a:ext cx="63500" cy="9525"/>
          </a:xfrm>
          <a:custGeom>
            <a:avLst/>
            <a:gdLst>
              <a:gd name="T0" fmla="*/ 88206254 w 40"/>
              <a:gd name="T1" fmla="*/ 2520950 h 6"/>
              <a:gd name="T2" fmla="*/ 0 w 40"/>
              <a:gd name="T3" fmla="*/ 0 h 6"/>
              <a:gd name="T4" fmla="*/ 12601573 w 40"/>
              <a:gd name="T5" fmla="*/ 15120939 h 6"/>
              <a:gd name="T6" fmla="*/ 12601573 w 40"/>
              <a:gd name="T7" fmla="*/ 15120939 h 6"/>
              <a:gd name="T8" fmla="*/ 100806236 w 40"/>
              <a:gd name="T9" fmla="*/ 15120939 h 6"/>
              <a:gd name="T10" fmla="*/ 88206254 w 40"/>
              <a:gd name="T11" fmla="*/ 2520950 h 6"/>
              <a:gd name="T12" fmla="*/ 0 60000 65536"/>
              <a:gd name="T13" fmla="*/ 0 60000 65536"/>
              <a:gd name="T14" fmla="*/ 0 60000 65536"/>
              <a:gd name="T15" fmla="*/ 0 60000 65536"/>
              <a:gd name="T16" fmla="*/ 0 60000 65536"/>
              <a:gd name="T17" fmla="*/ 0 60000 65536"/>
              <a:gd name="T18" fmla="*/ 0 w 40"/>
              <a:gd name="T19" fmla="*/ 0 h 6"/>
              <a:gd name="T20" fmla="*/ 40 w 40"/>
              <a:gd name="T21" fmla="*/ 6 h 6"/>
            </a:gdLst>
            <a:ahLst/>
            <a:cxnLst>
              <a:cxn ang="T12">
                <a:pos x="T0" y="T1"/>
              </a:cxn>
              <a:cxn ang="T13">
                <a:pos x="T2" y="T3"/>
              </a:cxn>
              <a:cxn ang="T14">
                <a:pos x="T4" y="T5"/>
              </a:cxn>
              <a:cxn ang="T15">
                <a:pos x="T6" y="T7"/>
              </a:cxn>
              <a:cxn ang="T16">
                <a:pos x="T8" y="T9"/>
              </a:cxn>
              <a:cxn ang="T17">
                <a:pos x="T10" y="T11"/>
              </a:cxn>
            </a:cxnLst>
            <a:rect l="T18" t="T19" r="T20" b="T21"/>
            <a:pathLst>
              <a:path w="40" h="6">
                <a:moveTo>
                  <a:pt x="35" y="1"/>
                </a:moveTo>
                <a:lnTo>
                  <a:pt x="0" y="0"/>
                </a:lnTo>
                <a:lnTo>
                  <a:pt x="5" y="6"/>
                </a:lnTo>
                <a:lnTo>
                  <a:pt x="40" y="6"/>
                </a:lnTo>
                <a:lnTo>
                  <a:pt x="35" y="1"/>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1" name="Freeform 237"/>
          <p:cNvSpPr>
            <a:spLocks/>
          </p:cNvSpPr>
          <p:nvPr/>
        </p:nvSpPr>
        <p:spPr bwMode="auto">
          <a:xfrm>
            <a:off x="6135688" y="4600575"/>
            <a:ext cx="88900" cy="33338"/>
          </a:xfrm>
          <a:custGeom>
            <a:avLst/>
            <a:gdLst>
              <a:gd name="T0" fmla="*/ 90725625 w 56"/>
              <a:gd name="T1" fmla="*/ 0 h 21"/>
              <a:gd name="T2" fmla="*/ 90725625 w 56"/>
              <a:gd name="T3" fmla="*/ 0 h 21"/>
              <a:gd name="T4" fmla="*/ 2520950 w 56"/>
              <a:gd name="T5" fmla="*/ 2520988 h 21"/>
              <a:gd name="T6" fmla="*/ 2520950 w 56"/>
              <a:gd name="T7" fmla="*/ 2520988 h 21"/>
              <a:gd name="T8" fmla="*/ 0 w 56"/>
              <a:gd name="T9" fmla="*/ 2520988 h 21"/>
              <a:gd name="T10" fmla="*/ 50403124 w 56"/>
              <a:gd name="T11" fmla="*/ 42844089 h 21"/>
              <a:gd name="T12" fmla="*/ 40322501 w 56"/>
              <a:gd name="T13" fmla="*/ 52924874 h 21"/>
              <a:gd name="T14" fmla="*/ 40322501 w 56"/>
              <a:gd name="T15" fmla="*/ 52924874 h 21"/>
              <a:gd name="T16" fmla="*/ 128528777 w 56"/>
              <a:gd name="T17" fmla="*/ 50403875 h 21"/>
              <a:gd name="T18" fmla="*/ 141128761 w 56"/>
              <a:gd name="T19" fmla="*/ 40323103 h 21"/>
              <a:gd name="T20" fmla="*/ 90725625 w 56"/>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21"/>
              <a:gd name="T35" fmla="*/ 56 w 56"/>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21">
                <a:moveTo>
                  <a:pt x="36" y="0"/>
                </a:moveTo>
                <a:lnTo>
                  <a:pt x="36" y="0"/>
                </a:lnTo>
                <a:lnTo>
                  <a:pt x="1" y="1"/>
                </a:lnTo>
                <a:lnTo>
                  <a:pt x="0" y="1"/>
                </a:lnTo>
                <a:lnTo>
                  <a:pt x="20" y="17"/>
                </a:lnTo>
                <a:lnTo>
                  <a:pt x="16" y="21"/>
                </a:lnTo>
                <a:lnTo>
                  <a:pt x="51" y="20"/>
                </a:lnTo>
                <a:lnTo>
                  <a:pt x="56" y="16"/>
                </a:lnTo>
                <a:lnTo>
                  <a:pt x="36" y="0"/>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2" name="Freeform 238"/>
          <p:cNvSpPr>
            <a:spLocks/>
          </p:cNvSpPr>
          <p:nvPr/>
        </p:nvSpPr>
        <p:spPr bwMode="auto">
          <a:xfrm>
            <a:off x="6111875" y="4205288"/>
            <a:ext cx="60325" cy="11112"/>
          </a:xfrm>
          <a:custGeom>
            <a:avLst/>
            <a:gdLst>
              <a:gd name="T0" fmla="*/ 83165941 w 38"/>
              <a:gd name="T1" fmla="*/ 17639508 h 7"/>
              <a:gd name="T2" fmla="*/ 95765924 w 38"/>
              <a:gd name="T3" fmla="*/ 0 h 7"/>
              <a:gd name="T4" fmla="*/ 7559675 w 38"/>
              <a:gd name="T5" fmla="*/ 7559336 h 7"/>
              <a:gd name="T6" fmla="*/ 0 w 38"/>
              <a:gd name="T7" fmla="*/ 17639508 h 7"/>
              <a:gd name="T8" fmla="*/ 0 w 38"/>
              <a:gd name="T9" fmla="*/ 17639508 h 7"/>
              <a:gd name="T10" fmla="*/ 40322496 w 38"/>
              <a:gd name="T11" fmla="*/ 17639508 h 7"/>
              <a:gd name="T12" fmla="*/ 40322496 w 38"/>
              <a:gd name="T13" fmla="*/ 17639508 h 7"/>
              <a:gd name="T14" fmla="*/ 83165941 w 38"/>
              <a:gd name="T15" fmla="*/ 17639508 h 7"/>
              <a:gd name="T16" fmla="*/ 83165941 w 38"/>
              <a:gd name="T17" fmla="*/ 17639508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7"/>
              <a:gd name="T29" fmla="*/ 38 w 3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7">
                <a:moveTo>
                  <a:pt x="33" y="7"/>
                </a:moveTo>
                <a:lnTo>
                  <a:pt x="38" y="0"/>
                </a:lnTo>
                <a:lnTo>
                  <a:pt x="3" y="3"/>
                </a:lnTo>
                <a:lnTo>
                  <a:pt x="0" y="7"/>
                </a:lnTo>
                <a:lnTo>
                  <a:pt x="16" y="7"/>
                </a:lnTo>
                <a:lnTo>
                  <a:pt x="33" y="7"/>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53" name="Rektangel med afrundet, diagonalt hjørne 52"/>
          <p:cNvSpPr/>
          <p:nvPr/>
        </p:nvSpPr>
        <p:spPr>
          <a:xfrm>
            <a:off x="373543" y="1282215"/>
            <a:ext cx="8305086" cy="3997481"/>
          </a:xfrm>
          <a:prstGeom prst="round2DiagRect">
            <a:avLst>
              <a:gd name="adj1" fmla="val 20046"/>
              <a:gd name="adj2" fmla="val 0"/>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61" name="Text Box 52"/>
          <p:cNvSpPr txBox="1">
            <a:spLocks noChangeArrowheads="1"/>
          </p:cNvSpPr>
          <p:nvPr/>
        </p:nvSpPr>
        <p:spPr bwMode="gray">
          <a:xfrm>
            <a:off x="993435" y="1436672"/>
            <a:ext cx="7508197" cy="3637919"/>
          </a:xfrm>
          <a:prstGeom prst="rect">
            <a:avLst/>
          </a:prstGeom>
          <a:noFill/>
          <a:ln w="9525">
            <a:noFill/>
            <a:miter lim="800000"/>
            <a:headEnd/>
            <a:tailEnd/>
          </a:ln>
        </p:spPr>
        <p:txBody>
          <a:bodyPr wrap="square">
            <a:spAutoFit/>
          </a:bodyPr>
          <a:lstStyle/>
          <a:p>
            <a:pPr eaLnBrk="1" hangingPunct="1">
              <a:lnSpc>
                <a:spcPct val="90000"/>
              </a:lnSpc>
            </a:pPr>
            <a:r>
              <a:rPr lang="en-US" sz="2000" b="1">
                <a:latin typeface="+mn-lt"/>
                <a:cs typeface="ＭＳ Ｐゴシック" charset="0"/>
              </a:rPr>
              <a:t>GHI facilitates global discussion about scientific issues </a:t>
            </a:r>
            <a:r>
              <a:rPr lang="en-US" sz="2000">
                <a:latin typeface="+mn-lt"/>
                <a:cs typeface="ＭＳ Ｐゴシック" charset="0"/>
              </a:rPr>
              <a:t>to better support informed, objective decisions of national governments and international regulatory bodies by: </a:t>
            </a:r>
          </a:p>
          <a:p>
            <a:pPr eaLnBrk="1" hangingPunct="1">
              <a:lnSpc>
                <a:spcPct val="90000"/>
              </a:lnSpc>
              <a:buFontTx/>
              <a:buNone/>
            </a:pPr>
            <a:endParaRPr lang="en-US" sz="2000">
              <a:latin typeface="+mn-lt"/>
              <a:cs typeface="ＭＳ Ｐゴシック" charset="0"/>
            </a:endParaRPr>
          </a:p>
          <a:p>
            <a:pPr marL="742950" lvl="1" indent="-285750" eaLnBrk="1" hangingPunct="1">
              <a:lnSpc>
                <a:spcPct val="90000"/>
              </a:lnSpc>
              <a:buFont typeface="Wingdings" charset="2"/>
              <a:buChar char="Ø"/>
            </a:pPr>
            <a:r>
              <a:rPr lang="en-US" sz="2000" b="1">
                <a:solidFill>
                  <a:srgbClr val="000000"/>
                </a:solidFill>
                <a:latin typeface="+mn-lt"/>
                <a:ea typeface="MS Mincho" charset="0"/>
                <a:cs typeface="MS Mincho" charset="0"/>
              </a:rPr>
              <a:t>Providing</a:t>
            </a:r>
            <a:r>
              <a:rPr lang="en-US" sz="2000">
                <a:solidFill>
                  <a:srgbClr val="000000"/>
                </a:solidFill>
                <a:latin typeface="+mn-lt"/>
                <a:ea typeface="MS Mincho" charset="0"/>
                <a:cs typeface="MS Mincho" charset="0"/>
              </a:rPr>
              <a:t> the foundation and recommendations for sound, sensible, science-based food safety regulations worldwide</a:t>
            </a:r>
          </a:p>
          <a:p>
            <a:pPr marL="742950" lvl="1" indent="-285750" eaLnBrk="1" hangingPunct="1">
              <a:lnSpc>
                <a:spcPct val="90000"/>
              </a:lnSpc>
              <a:buFont typeface="Wingdings" charset="2"/>
              <a:buChar char="Ø"/>
            </a:pPr>
            <a:endParaRPr lang="en-US" sz="2000">
              <a:solidFill>
                <a:srgbClr val="000000"/>
              </a:solidFill>
              <a:latin typeface="+mn-lt"/>
              <a:ea typeface="MS Mincho" charset="0"/>
              <a:cs typeface="MS Mincho" charset="0"/>
            </a:endParaRPr>
          </a:p>
          <a:p>
            <a:pPr marL="742950" lvl="1" indent="-285750" eaLnBrk="1" hangingPunct="1">
              <a:lnSpc>
                <a:spcPct val="90000"/>
              </a:lnSpc>
              <a:buFont typeface="Wingdings" charset="2"/>
              <a:buChar char="Ø"/>
            </a:pPr>
            <a:r>
              <a:rPr lang="en-US" sz="2000" b="1">
                <a:solidFill>
                  <a:srgbClr val="000000"/>
                </a:solidFill>
                <a:latin typeface="+mn-lt"/>
                <a:ea typeface="MS Mincho" charset="0"/>
                <a:cs typeface="MS Mincho" charset="0"/>
              </a:rPr>
              <a:t>Creating</a:t>
            </a:r>
            <a:r>
              <a:rPr lang="en-US" sz="2000">
                <a:solidFill>
                  <a:srgbClr val="000000"/>
                </a:solidFill>
                <a:latin typeface="+mn-lt"/>
                <a:ea typeface="MS Mincho" charset="0"/>
                <a:cs typeface="MS Mincho" charset="0"/>
              </a:rPr>
              <a:t> a forum for scientists and technologists to interact with each other and with regulatory authorities, globally</a:t>
            </a:r>
          </a:p>
          <a:p>
            <a:pPr marL="742950" lvl="1" indent="-285750" eaLnBrk="1" hangingPunct="1">
              <a:lnSpc>
                <a:spcPct val="90000"/>
              </a:lnSpc>
              <a:buFont typeface="Wingdings" charset="2"/>
              <a:buChar char="Ø"/>
            </a:pPr>
            <a:endParaRPr lang="en-US" sz="2000">
              <a:solidFill>
                <a:srgbClr val="000000"/>
              </a:solidFill>
              <a:latin typeface="+mn-lt"/>
              <a:ea typeface="MS Mincho" charset="0"/>
              <a:cs typeface="MS Mincho" charset="0"/>
            </a:endParaRPr>
          </a:p>
          <a:p>
            <a:pPr marL="742950" lvl="1" indent="-285750" eaLnBrk="1" hangingPunct="1">
              <a:lnSpc>
                <a:spcPct val="90000"/>
              </a:lnSpc>
              <a:buFont typeface="Wingdings" charset="2"/>
              <a:buChar char="Ø"/>
            </a:pPr>
            <a:r>
              <a:rPr lang="en-US" sz="2000" b="1">
                <a:solidFill>
                  <a:srgbClr val="000000"/>
                </a:solidFill>
                <a:latin typeface="+mn-lt"/>
                <a:ea typeface="MS Mincho" charset="0"/>
                <a:cs typeface="MS Mincho" charset="0"/>
              </a:rPr>
              <a:t>Giving</a:t>
            </a:r>
            <a:r>
              <a:rPr lang="en-US" sz="2000">
                <a:solidFill>
                  <a:srgbClr val="000000"/>
                </a:solidFill>
                <a:latin typeface="+mn-lt"/>
                <a:ea typeface="MS Mincho" charset="0"/>
                <a:cs typeface="MS Mincho" charset="0"/>
              </a:rPr>
              <a:t> industry, regulators and consumers an independent, authoritative information resource</a:t>
            </a:r>
            <a:endParaRPr lang="en-US" sz="2000">
              <a:solidFill>
                <a:srgbClr val="000000"/>
              </a:solidFill>
              <a:latin typeface="+mn-lt"/>
            </a:endParaRPr>
          </a:p>
          <a:p>
            <a:pPr defTabSz="801688" fontAlgn="auto">
              <a:spcBef>
                <a:spcPct val="20000"/>
              </a:spcBef>
              <a:spcAft>
                <a:spcPts val="0"/>
              </a:spcAft>
              <a:buFont typeface="Arial" pitchFamily="34" charset="0"/>
              <a:buChar char="•"/>
              <a:defRPr/>
            </a:pPr>
            <a:endParaRPr lang="da-DK" sz="1200" kern="0" noProof="1">
              <a:latin typeface="Calibri" pitchFamily="34" charset="0"/>
              <a:ea typeface="+mn-ea"/>
              <a:cs typeface="Arial" pitchFamily="34" charset="0"/>
            </a:endParaRPr>
          </a:p>
        </p:txBody>
      </p:sp>
      <p:sp>
        <p:nvSpPr>
          <p:cNvPr id="2070" name="Rectangle 8"/>
          <p:cNvSpPr>
            <a:spLocks noChangeArrowheads="1"/>
          </p:cNvSpPr>
          <p:nvPr/>
        </p:nvSpPr>
        <p:spPr bwMode="gray">
          <a:xfrm>
            <a:off x="314325" y="195263"/>
            <a:ext cx="85201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p>
            <a:r>
              <a:rPr lang="de-DE" sz="2600" b="1">
                <a:latin typeface="Calibri" charset="0"/>
              </a:rPr>
              <a:t>GLOBAL </a:t>
            </a:r>
            <a:r>
              <a:rPr lang="de-DE" sz="2600">
                <a:latin typeface="Calibri" charset="0"/>
              </a:rPr>
              <a:t>HARMONIZATION INITIATIVE</a:t>
            </a:r>
            <a:endParaRPr lang="de-DE" sz="2800">
              <a:latin typeface="Calibri" charset="0"/>
            </a:endParaRPr>
          </a:p>
        </p:txBody>
      </p:sp>
      <p:sp>
        <p:nvSpPr>
          <p:cNvPr id="2071" name="Tekstboks 19"/>
          <p:cNvSpPr txBox="1">
            <a:spLocks noChangeArrowheads="1"/>
          </p:cNvSpPr>
          <p:nvPr/>
        </p:nvSpPr>
        <p:spPr bwMode="auto">
          <a:xfrm>
            <a:off x="252413" y="612775"/>
            <a:ext cx="23755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da-DK" sz="1600">
                <a:latin typeface="Calibri" charset="0"/>
              </a:rPr>
              <a:t>MISSION AND OBJECTIVES</a:t>
            </a:r>
          </a:p>
        </p:txBody>
      </p:sp>
      <p:pic>
        <p:nvPicPr>
          <p:cNvPr id="2" name="Picture 1" descr="ghi_BecomeAMember.jpg"/>
          <p:cNvPicPr>
            <a:picLocks noChangeAspect="1"/>
          </p:cNvPicPr>
          <p:nvPr/>
        </p:nvPicPr>
        <p:blipFill rotWithShape="1">
          <a:blip r:embed="rId3" cstate="print">
            <a:extLst>
              <a:ext uri="{28A0092B-C50C-407E-A947-70E740481C1C}">
                <a14:useLocalDpi xmlns:a14="http://schemas.microsoft.com/office/drawing/2010/main" val="0"/>
              </a:ext>
            </a:extLst>
          </a:blip>
          <a:srcRect l="5053" t="6538" r="4963" b="4903"/>
          <a:stretch/>
        </p:blipFill>
        <p:spPr>
          <a:xfrm>
            <a:off x="579495" y="4771318"/>
            <a:ext cx="1923430" cy="1976379"/>
          </a:xfrm>
          <a:prstGeom prst="rect">
            <a:avLst/>
          </a:prstGeom>
        </p:spPr>
      </p:pic>
    </p:spTree>
    <p:extLst>
      <p:ext uri="{BB962C8B-B14F-4D97-AF65-F5344CB8AC3E}">
        <p14:creationId xmlns:p14="http://schemas.microsoft.com/office/powerpoint/2010/main" val="28394035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ktangel 64"/>
          <p:cNvSpPr>
            <a:spLocks noChangeArrowheads="1"/>
          </p:cNvSpPr>
          <p:nvPr/>
        </p:nvSpPr>
        <p:spPr bwMode="auto">
          <a:xfrm rot="10800000" flipV="1">
            <a:off x="0" y="0"/>
            <a:ext cx="9144000" cy="4065588"/>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28" name="Freeform 233"/>
          <p:cNvSpPr>
            <a:spLocks/>
          </p:cNvSpPr>
          <p:nvPr/>
        </p:nvSpPr>
        <p:spPr bwMode="auto">
          <a:xfrm>
            <a:off x="6084888" y="2954338"/>
            <a:ext cx="71437" cy="12700"/>
          </a:xfrm>
          <a:custGeom>
            <a:avLst/>
            <a:gdLst>
              <a:gd name="T0" fmla="*/ 90724984 w 45"/>
              <a:gd name="T1" fmla="*/ 20161247 h 8"/>
              <a:gd name="T2" fmla="*/ 113405455 w 45"/>
              <a:gd name="T3" fmla="*/ 0 h 8"/>
              <a:gd name="T4" fmla="*/ 113405455 w 45"/>
              <a:gd name="T5" fmla="*/ 0 h 8"/>
              <a:gd name="T6" fmla="*/ 83163777 w 45"/>
              <a:gd name="T7" fmla="*/ 0 h 8"/>
              <a:gd name="T8" fmla="*/ 83163777 w 45"/>
              <a:gd name="T9" fmla="*/ 0 h 8"/>
              <a:gd name="T10" fmla="*/ 15120833 w 45"/>
              <a:gd name="T11" fmla="*/ 2520950 h 8"/>
              <a:gd name="T12" fmla="*/ 0 w 45"/>
              <a:gd name="T13" fmla="*/ 15120936 h 8"/>
              <a:gd name="T14" fmla="*/ 90724984 w 45"/>
              <a:gd name="T15" fmla="*/ 20161247 h 8"/>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8"/>
              <a:gd name="T26" fmla="*/ 45 w 4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8">
                <a:moveTo>
                  <a:pt x="36" y="8"/>
                </a:moveTo>
                <a:lnTo>
                  <a:pt x="45" y="0"/>
                </a:lnTo>
                <a:lnTo>
                  <a:pt x="33" y="0"/>
                </a:lnTo>
                <a:lnTo>
                  <a:pt x="6" y="1"/>
                </a:lnTo>
                <a:lnTo>
                  <a:pt x="0" y="6"/>
                </a:lnTo>
                <a:lnTo>
                  <a:pt x="36" y="8"/>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29" name="Freeform 234"/>
          <p:cNvSpPr>
            <a:spLocks/>
          </p:cNvSpPr>
          <p:nvPr/>
        </p:nvSpPr>
        <p:spPr bwMode="auto">
          <a:xfrm>
            <a:off x="6135688" y="2128838"/>
            <a:ext cx="63500" cy="9525"/>
          </a:xfrm>
          <a:custGeom>
            <a:avLst/>
            <a:gdLst>
              <a:gd name="T0" fmla="*/ 88206254 w 40"/>
              <a:gd name="T1" fmla="*/ 2520950 h 6"/>
              <a:gd name="T2" fmla="*/ 0 w 40"/>
              <a:gd name="T3" fmla="*/ 0 h 6"/>
              <a:gd name="T4" fmla="*/ 12601573 w 40"/>
              <a:gd name="T5" fmla="*/ 15120939 h 6"/>
              <a:gd name="T6" fmla="*/ 12601573 w 40"/>
              <a:gd name="T7" fmla="*/ 15120939 h 6"/>
              <a:gd name="T8" fmla="*/ 100806236 w 40"/>
              <a:gd name="T9" fmla="*/ 15120939 h 6"/>
              <a:gd name="T10" fmla="*/ 88206254 w 40"/>
              <a:gd name="T11" fmla="*/ 2520950 h 6"/>
              <a:gd name="T12" fmla="*/ 0 60000 65536"/>
              <a:gd name="T13" fmla="*/ 0 60000 65536"/>
              <a:gd name="T14" fmla="*/ 0 60000 65536"/>
              <a:gd name="T15" fmla="*/ 0 60000 65536"/>
              <a:gd name="T16" fmla="*/ 0 60000 65536"/>
              <a:gd name="T17" fmla="*/ 0 60000 65536"/>
              <a:gd name="T18" fmla="*/ 0 w 40"/>
              <a:gd name="T19" fmla="*/ 0 h 6"/>
              <a:gd name="T20" fmla="*/ 40 w 40"/>
              <a:gd name="T21" fmla="*/ 6 h 6"/>
            </a:gdLst>
            <a:ahLst/>
            <a:cxnLst>
              <a:cxn ang="T12">
                <a:pos x="T0" y="T1"/>
              </a:cxn>
              <a:cxn ang="T13">
                <a:pos x="T2" y="T3"/>
              </a:cxn>
              <a:cxn ang="T14">
                <a:pos x="T4" y="T5"/>
              </a:cxn>
              <a:cxn ang="T15">
                <a:pos x="T6" y="T7"/>
              </a:cxn>
              <a:cxn ang="T16">
                <a:pos x="T8" y="T9"/>
              </a:cxn>
              <a:cxn ang="T17">
                <a:pos x="T10" y="T11"/>
              </a:cxn>
            </a:cxnLst>
            <a:rect l="T18" t="T19" r="T20" b="T21"/>
            <a:pathLst>
              <a:path w="40" h="6">
                <a:moveTo>
                  <a:pt x="35" y="1"/>
                </a:moveTo>
                <a:lnTo>
                  <a:pt x="0" y="0"/>
                </a:lnTo>
                <a:lnTo>
                  <a:pt x="5" y="6"/>
                </a:lnTo>
                <a:lnTo>
                  <a:pt x="40" y="6"/>
                </a:lnTo>
                <a:lnTo>
                  <a:pt x="35" y="1"/>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1" name="Freeform 237"/>
          <p:cNvSpPr>
            <a:spLocks/>
          </p:cNvSpPr>
          <p:nvPr/>
        </p:nvSpPr>
        <p:spPr bwMode="auto">
          <a:xfrm>
            <a:off x="6135688" y="4600575"/>
            <a:ext cx="88900" cy="33338"/>
          </a:xfrm>
          <a:custGeom>
            <a:avLst/>
            <a:gdLst>
              <a:gd name="T0" fmla="*/ 90725625 w 56"/>
              <a:gd name="T1" fmla="*/ 0 h 21"/>
              <a:gd name="T2" fmla="*/ 90725625 w 56"/>
              <a:gd name="T3" fmla="*/ 0 h 21"/>
              <a:gd name="T4" fmla="*/ 2520950 w 56"/>
              <a:gd name="T5" fmla="*/ 2520988 h 21"/>
              <a:gd name="T6" fmla="*/ 2520950 w 56"/>
              <a:gd name="T7" fmla="*/ 2520988 h 21"/>
              <a:gd name="T8" fmla="*/ 0 w 56"/>
              <a:gd name="T9" fmla="*/ 2520988 h 21"/>
              <a:gd name="T10" fmla="*/ 50403124 w 56"/>
              <a:gd name="T11" fmla="*/ 42844089 h 21"/>
              <a:gd name="T12" fmla="*/ 40322501 w 56"/>
              <a:gd name="T13" fmla="*/ 52924874 h 21"/>
              <a:gd name="T14" fmla="*/ 40322501 w 56"/>
              <a:gd name="T15" fmla="*/ 52924874 h 21"/>
              <a:gd name="T16" fmla="*/ 128528777 w 56"/>
              <a:gd name="T17" fmla="*/ 50403875 h 21"/>
              <a:gd name="T18" fmla="*/ 141128761 w 56"/>
              <a:gd name="T19" fmla="*/ 40323103 h 21"/>
              <a:gd name="T20" fmla="*/ 90725625 w 56"/>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21"/>
              <a:gd name="T35" fmla="*/ 56 w 56"/>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21">
                <a:moveTo>
                  <a:pt x="36" y="0"/>
                </a:moveTo>
                <a:lnTo>
                  <a:pt x="36" y="0"/>
                </a:lnTo>
                <a:lnTo>
                  <a:pt x="1" y="1"/>
                </a:lnTo>
                <a:lnTo>
                  <a:pt x="0" y="1"/>
                </a:lnTo>
                <a:lnTo>
                  <a:pt x="20" y="17"/>
                </a:lnTo>
                <a:lnTo>
                  <a:pt x="16" y="21"/>
                </a:lnTo>
                <a:lnTo>
                  <a:pt x="51" y="20"/>
                </a:lnTo>
                <a:lnTo>
                  <a:pt x="56" y="16"/>
                </a:lnTo>
                <a:lnTo>
                  <a:pt x="36" y="0"/>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2" name="Freeform 238"/>
          <p:cNvSpPr>
            <a:spLocks/>
          </p:cNvSpPr>
          <p:nvPr/>
        </p:nvSpPr>
        <p:spPr bwMode="auto">
          <a:xfrm>
            <a:off x="6111875" y="4205288"/>
            <a:ext cx="60325" cy="11112"/>
          </a:xfrm>
          <a:custGeom>
            <a:avLst/>
            <a:gdLst>
              <a:gd name="T0" fmla="*/ 83165941 w 38"/>
              <a:gd name="T1" fmla="*/ 17639508 h 7"/>
              <a:gd name="T2" fmla="*/ 95765924 w 38"/>
              <a:gd name="T3" fmla="*/ 0 h 7"/>
              <a:gd name="T4" fmla="*/ 7559675 w 38"/>
              <a:gd name="T5" fmla="*/ 7559336 h 7"/>
              <a:gd name="T6" fmla="*/ 0 w 38"/>
              <a:gd name="T7" fmla="*/ 17639508 h 7"/>
              <a:gd name="T8" fmla="*/ 0 w 38"/>
              <a:gd name="T9" fmla="*/ 17639508 h 7"/>
              <a:gd name="T10" fmla="*/ 40322496 w 38"/>
              <a:gd name="T11" fmla="*/ 17639508 h 7"/>
              <a:gd name="T12" fmla="*/ 40322496 w 38"/>
              <a:gd name="T13" fmla="*/ 17639508 h 7"/>
              <a:gd name="T14" fmla="*/ 83165941 w 38"/>
              <a:gd name="T15" fmla="*/ 17639508 h 7"/>
              <a:gd name="T16" fmla="*/ 83165941 w 38"/>
              <a:gd name="T17" fmla="*/ 17639508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7"/>
              <a:gd name="T29" fmla="*/ 38 w 3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7">
                <a:moveTo>
                  <a:pt x="33" y="7"/>
                </a:moveTo>
                <a:lnTo>
                  <a:pt x="38" y="0"/>
                </a:lnTo>
                <a:lnTo>
                  <a:pt x="3" y="3"/>
                </a:lnTo>
                <a:lnTo>
                  <a:pt x="0" y="7"/>
                </a:lnTo>
                <a:lnTo>
                  <a:pt x="16" y="7"/>
                </a:lnTo>
                <a:lnTo>
                  <a:pt x="33" y="7"/>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53" name="Rektangel med afrundet, diagonalt hjørne 52"/>
          <p:cNvSpPr/>
          <p:nvPr/>
        </p:nvSpPr>
        <p:spPr>
          <a:xfrm>
            <a:off x="373543" y="1208241"/>
            <a:ext cx="8305086" cy="4071455"/>
          </a:xfrm>
          <a:prstGeom prst="round2DiagRect">
            <a:avLst>
              <a:gd name="adj1" fmla="val 20046"/>
              <a:gd name="adj2" fmla="val 0"/>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61" name="Text Box 52"/>
          <p:cNvSpPr txBox="1">
            <a:spLocks noChangeArrowheads="1"/>
          </p:cNvSpPr>
          <p:nvPr/>
        </p:nvSpPr>
        <p:spPr bwMode="gray">
          <a:xfrm>
            <a:off x="771500" y="1424343"/>
            <a:ext cx="7508197" cy="3448636"/>
          </a:xfrm>
          <a:prstGeom prst="rect">
            <a:avLst/>
          </a:prstGeom>
          <a:noFill/>
          <a:ln w="9525">
            <a:noFill/>
            <a:miter lim="800000"/>
            <a:headEnd/>
            <a:tailEnd/>
          </a:ln>
        </p:spPr>
        <p:txBody>
          <a:bodyPr wrap="square">
            <a:spAutoFit/>
          </a:bodyPr>
          <a:lstStyle/>
          <a:p>
            <a:pPr marL="342900" indent="-342900" eaLnBrk="1" hangingPunct="1">
              <a:lnSpc>
                <a:spcPct val="90000"/>
              </a:lnSpc>
              <a:buFont typeface="Arial"/>
              <a:buChar char="•"/>
            </a:pPr>
            <a:r>
              <a:rPr lang="en-US" sz="2000" b="1">
                <a:latin typeface="+mn-lt"/>
                <a:cs typeface="ＭＳ Ｐゴシック" charset="0"/>
              </a:rPr>
              <a:t>For governmental and public health agencies responsible for overseeing the safety of the food supply, </a:t>
            </a:r>
            <a:r>
              <a:rPr lang="en-US" sz="2000">
                <a:latin typeface="+mn-lt"/>
                <a:cs typeface="ＭＳ Ｐゴシック" charset="0"/>
              </a:rPr>
              <a:t>global harmonization of food regulations and laws will bring:</a:t>
            </a:r>
          </a:p>
          <a:p>
            <a:pPr marL="342900" indent="-342900" eaLnBrk="1" hangingPunct="1">
              <a:lnSpc>
                <a:spcPct val="90000"/>
              </a:lnSpc>
              <a:buFont typeface="Arial"/>
              <a:buChar char="•"/>
            </a:pPr>
            <a:endParaRPr lang="en-US" sz="2000">
              <a:latin typeface="+mn-lt"/>
              <a:cs typeface="ＭＳ Ｐゴシック" charset="0"/>
            </a:endParaRPr>
          </a:p>
          <a:p>
            <a:pPr marL="800100" lvl="1" indent="-342900" eaLnBrk="1" hangingPunct="1">
              <a:lnSpc>
                <a:spcPct val="90000"/>
              </a:lnSpc>
              <a:buFont typeface="Wingdings" charset="2"/>
              <a:buChar char="Ø"/>
            </a:pPr>
            <a:r>
              <a:rPr lang="en-US">
                <a:latin typeface="+mn-lt"/>
              </a:rPr>
              <a:t>Higher levels of </a:t>
            </a:r>
            <a:r>
              <a:rPr lang="en-US" b="1">
                <a:latin typeface="+mn-lt"/>
              </a:rPr>
              <a:t>confidence</a:t>
            </a:r>
            <a:r>
              <a:rPr lang="en-US">
                <a:latin typeface="+mn-lt"/>
              </a:rPr>
              <a:t> that risk-reduction strategies and food safety measures are effective</a:t>
            </a:r>
          </a:p>
          <a:p>
            <a:pPr lvl="1" eaLnBrk="1" hangingPunct="1">
              <a:lnSpc>
                <a:spcPct val="90000"/>
              </a:lnSpc>
            </a:pPr>
            <a:endParaRPr lang="en-US">
              <a:latin typeface="+mn-lt"/>
            </a:endParaRPr>
          </a:p>
          <a:p>
            <a:pPr marL="800100" lvl="1" indent="-342900" eaLnBrk="1" hangingPunct="1">
              <a:lnSpc>
                <a:spcPct val="90000"/>
              </a:lnSpc>
              <a:buFont typeface="Wingdings" charset="2"/>
              <a:buChar char="Ø"/>
            </a:pPr>
            <a:r>
              <a:rPr lang="en-US" b="1">
                <a:latin typeface="+mn-lt"/>
              </a:rPr>
              <a:t>Assurance</a:t>
            </a:r>
            <a:r>
              <a:rPr lang="en-US">
                <a:latin typeface="+mn-lt"/>
              </a:rPr>
              <a:t> that decisions taken are based on science and not on political agendas that are in conflict with public health goals</a:t>
            </a:r>
          </a:p>
          <a:p>
            <a:pPr lvl="1" eaLnBrk="1" hangingPunct="1">
              <a:lnSpc>
                <a:spcPct val="90000"/>
              </a:lnSpc>
            </a:pPr>
            <a:endParaRPr lang="en-US">
              <a:latin typeface="+mn-lt"/>
            </a:endParaRPr>
          </a:p>
          <a:p>
            <a:pPr marL="800100" lvl="1" indent="-342900" eaLnBrk="1" hangingPunct="1">
              <a:lnSpc>
                <a:spcPct val="90000"/>
              </a:lnSpc>
              <a:buFont typeface="Wingdings" charset="2"/>
              <a:buChar char="Ø"/>
            </a:pPr>
            <a:r>
              <a:rPr lang="en-US">
                <a:latin typeface="+mn-lt"/>
              </a:rPr>
              <a:t>Improved </a:t>
            </a:r>
            <a:r>
              <a:rPr lang="en-US" b="1">
                <a:latin typeface="+mn-lt"/>
              </a:rPr>
              <a:t>ability to allocate </a:t>
            </a:r>
            <a:r>
              <a:rPr lang="en-US">
                <a:latin typeface="+mn-lt"/>
              </a:rPr>
              <a:t>available resources where they have the highest impact on the most pressing foodborne disease, nutrition and food security challenges</a:t>
            </a:r>
          </a:p>
        </p:txBody>
      </p:sp>
      <p:sp>
        <p:nvSpPr>
          <p:cNvPr id="2070" name="Rectangle 8"/>
          <p:cNvSpPr>
            <a:spLocks noChangeArrowheads="1"/>
          </p:cNvSpPr>
          <p:nvPr/>
        </p:nvSpPr>
        <p:spPr bwMode="gray">
          <a:xfrm>
            <a:off x="314325" y="195263"/>
            <a:ext cx="85201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p>
            <a:r>
              <a:rPr lang="de-DE" sz="2600" b="1">
                <a:latin typeface="Calibri" charset="0"/>
              </a:rPr>
              <a:t>GLOBAL </a:t>
            </a:r>
            <a:r>
              <a:rPr lang="de-DE" sz="2600">
                <a:latin typeface="Calibri" charset="0"/>
              </a:rPr>
              <a:t>IMPACT OF HARMONIZATION</a:t>
            </a:r>
            <a:endParaRPr lang="de-DE" sz="2800">
              <a:latin typeface="Calibri" charset="0"/>
            </a:endParaRPr>
          </a:p>
        </p:txBody>
      </p:sp>
      <p:sp>
        <p:nvSpPr>
          <p:cNvPr id="2071" name="Tekstboks 19"/>
          <p:cNvSpPr txBox="1">
            <a:spLocks noChangeArrowheads="1"/>
          </p:cNvSpPr>
          <p:nvPr/>
        </p:nvSpPr>
        <p:spPr bwMode="auto">
          <a:xfrm>
            <a:off x="252413" y="612775"/>
            <a:ext cx="40805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da-DK" sz="1600">
                <a:latin typeface="Calibri" charset="0"/>
              </a:rPr>
              <a:t>ON PUBLIC HEALTH POLICY DECISION-MAKING </a:t>
            </a:r>
          </a:p>
        </p:txBody>
      </p:sp>
      <p:pic>
        <p:nvPicPr>
          <p:cNvPr id="3" name="Picture 2" descr="WorkingGroups_TableGears_mediu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198" y="4875088"/>
            <a:ext cx="2104683" cy="1982912"/>
          </a:xfrm>
          <a:prstGeom prst="rect">
            <a:avLst/>
          </a:prstGeom>
        </p:spPr>
      </p:pic>
    </p:spTree>
    <p:extLst>
      <p:ext uri="{BB962C8B-B14F-4D97-AF65-F5344CB8AC3E}">
        <p14:creationId xmlns:p14="http://schemas.microsoft.com/office/powerpoint/2010/main" val="17454019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ktangel 64"/>
          <p:cNvSpPr>
            <a:spLocks noChangeArrowheads="1"/>
          </p:cNvSpPr>
          <p:nvPr/>
        </p:nvSpPr>
        <p:spPr bwMode="auto">
          <a:xfrm rot="10800000" flipV="1">
            <a:off x="0" y="0"/>
            <a:ext cx="9144000" cy="4065588"/>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25" name="Freeform 242"/>
          <p:cNvSpPr>
            <a:spLocks/>
          </p:cNvSpPr>
          <p:nvPr/>
        </p:nvSpPr>
        <p:spPr bwMode="auto">
          <a:xfrm>
            <a:off x="6135688" y="2154238"/>
            <a:ext cx="1447800" cy="2054225"/>
          </a:xfrm>
          <a:custGeom>
            <a:avLst/>
            <a:gdLst>
              <a:gd name="T0" fmla="*/ 1047750 w 912"/>
              <a:gd name="T1" fmla="*/ 1436687 h 1294"/>
              <a:gd name="T2" fmla="*/ 1044575 w 912"/>
              <a:gd name="T3" fmla="*/ 1525587 h 1294"/>
              <a:gd name="T4" fmla="*/ 1031875 w 912"/>
              <a:gd name="T5" fmla="*/ 1611312 h 1294"/>
              <a:gd name="T6" fmla="*/ 1016000 w 912"/>
              <a:gd name="T7" fmla="*/ 1695450 h 1294"/>
              <a:gd name="T8" fmla="*/ 989013 w 912"/>
              <a:gd name="T9" fmla="*/ 1778000 h 1294"/>
              <a:gd name="T10" fmla="*/ 1352550 w 912"/>
              <a:gd name="T11" fmla="*/ 1951038 h 1294"/>
              <a:gd name="T12" fmla="*/ 1373188 w 912"/>
              <a:gd name="T13" fmla="*/ 1889125 h 1294"/>
              <a:gd name="T14" fmla="*/ 1408113 w 912"/>
              <a:gd name="T15" fmla="*/ 1765300 h 1294"/>
              <a:gd name="T16" fmla="*/ 1433513 w 912"/>
              <a:gd name="T17" fmla="*/ 1636713 h 1294"/>
              <a:gd name="T18" fmla="*/ 1446213 w 912"/>
              <a:gd name="T19" fmla="*/ 1504950 h 1294"/>
              <a:gd name="T20" fmla="*/ 1447800 w 912"/>
              <a:gd name="T21" fmla="*/ 1436687 h 1294"/>
              <a:gd name="T22" fmla="*/ 1439863 w 912"/>
              <a:gd name="T23" fmla="*/ 1292225 h 1294"/>
              <a:gd name="T24" fmla="*/ 1419225 w 912"/>
              <a:gd name="T25" fmla="*/ 1152525 h 1294"/>
              <a:gd name="T26" fmla="*/ 1385888 w 912"/>
              <a:gd name="T27" fmla="*/ 1019175 h 1294"/>
              <a:gd name="T28" fmla="*/ 1338263 w 912"/>
              <a:gd name="T29" fmla="*/ 889000 h 1294"/>
              <a:gd name="T30" fmla="*/ 1279525 w 912"/>
              <a:gd name="T31" fmla="*/ 765175 h 1294"/>
              <a:gd name="T32" fmla="*/ 1208088 w 912"/>
              <a:gd name="T33" fmla="*/ 647700 h 1294"/>
              <a:gd name="T34" fmla="*/ 1128713 w 912"/>
              <a:gd name="T35" fmla="*/ 539750 h 1294"/>
              <a:gd name="T36" fmla="*/ 1038225 w 912"/>
              <a:gd name="T37" fmla="*/ 436563 h 1294"/>
              <a:gd name="T38" fmla="*/ 939800 w 912"/>
              <a:gd name="T39" fmla="*/ 342900 h 1294"/>
              <a:gd name="T40" fmla="*/ 831850 w 912"/>
              <a:gd name="T41" fmla="*/ 261937 h 1294"/>
              <a:gd name="T42" fmla="*/ 714375 w 912"/>
              <a:gd name="T43" fmla="*/ 187325 h 1294"/>
              <a:gd name="T44" fmla="*/ 593725 w 912"/>
              <a:gd name="T45" fmla="*/ 125413 h 1294"/>
              <a:gd name="T46" fmla="*/ 463550 w 912"/>
              <a:gd name="T47" fmla="*/ 76200 h 1294"/>
              <a:gd name="T48" fmla="*/ 330200 w 912"/>
              <a:gd name="T49" fmla="*/ 36512 h 1294"/>
              <a:gd name="T50" fmla="*/ 190500 w 912"/>
              <a:gd name="T51" fmla="*/ 9525 h 1294"/>
              <a:gd name="T52" fmla="*/ 46037 w 912"/>
              <a:gd name="T53" fmla="*/ 0 h 1294"/>
              <a:gd name="T54" fmla="*/ 0 w 912"/>
              <a:gd name="T55" fmla="*/ 393700 h 1294"/>
              <a:gd name="T56" fmla="*/ 55563 w 912"/>
              <a:gd name="T57" fmla="*/ 395287 h 1294"/>
              <a:gd name="T58" fmla="*/ 161925 w 912"/>
              <a:gd name="T59" fmla="*/ 407988 h 1294"/>
              <a:gd name="T60" fmla="*/ 263525 w 912"/>
              <a:gd name="T61" fmla="*/ 428625 h 1294"/>
              <a:gd name="T62" fmla="*/ 360363 w 912"/>
              <a:gd name="T63" fmla="*/ 458788 h 1294"/>
              <a:gd name="T64" fmla="*/ 455613 w 912"/>
              <a:gd name="T65" fmla="*/ 500063 h 1294"/>
              <a:gd name="T66" fmla="*/ 544513 w 912"/>
              <a:gd name="T67" fmla="*/ 547687 h 1294"/>
              <a:gd name="T68" fmla="*/ 628650 w 912"/>
              <a:gd name="T69" fmla="*/ 604837 h 1294"/>
              <a:gd name="T70" fmla="*/ 704850 w 912"/>
              <a:gd name="T71" fmla="*/ 668337 h 1294"/>
              <a:gd name="T72" fmla="*/ 776287 w 912"/>
              <a:gd name="T73" fmla="*/ 738187 h 1294"/>
              <a:gd name="T74" fmla="*/ 839788 w 912"/>
              <a:gd name="T75" fmla="*/ 814388 h 1294"/>
              <a:gd name="T76" fmla="*/ 895350 w 912"/>
              <a:gd name="T77" fmla="*/ 898525 h 1294"/>
              <a:gd name="T78" fmla="*/ 944563 w 912"/>
              <a:gd name="T79" fmla="*/ 987425 h 1294"/>
              <a:gd name="T80" fmla="*/ 984250 w 912"/>
              <a:gd name="T81" fmla="*/ 1081087 h 1294"/>
              <a:gd name="T82" fmla="*/ 1016000 w 912"/>
              <a:gd name="T83" fmla="*/ 1177925 h 1294"/>
              <a:gd name="T84" fmla="*/ 1036638 w 912"/>
              <a:gd name="T85" fmla="*/ 1277937 h 1294"/>
              <a:gd name="T86" fmla="*/ 1046163 w 912"/>
              <a:gd name="T87" fmla="*/ 1382712 h 1294"/>
              <a:gd name="T88" fmla="*/ 1047750 w 912"/>
              <a:gd name="T89" fmla="*/ 1436687 h 12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12"/>
              <a:gd name="T136" fmla="*/ 0 h 1294"/>
              <a:gd name="T137" fmla="*/ 912 w 912"/>
              <a:gd name="T138" fmla="*/ 1294 h 12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12" h="1294">
                <a:moveTo>
                  <a:pt x="660" y="905"/>
                </a:moveTo>
                <a:lnTo>
                  <a:pt x="660" y="905"/>
                </a:lnTo>
                <a:lnTo>
                  <a:pt x="659" y="933"/>
                </a:lnTo>
                <a:lnTo>
                  <a:pt x="658" y="961"/>
                </a:lnTo>
                <a:lnTo>
                  <a:pt x="654" y="988"/>
                </a:lnTo>
                <a:lnTo>
                  <a:pt x="650" y="1015"/>
                </a:lnTo>
                <a:lnTo>
                  <a:pt x="645" y="1042"/>
                </a:lnTo>
                <a:lnTo>
                  <a:pt x="640" y="1068"/>
                </a:lnTo>
                <a:lnTo>
                  <a:pt x="632" y="1094"/>
                </a:lnTo>
                <a:lnTo>
                  <a:pt x="623" y="1120"/>
                </a:lnTo>
                <a:lnTo>
                  <a:pt x="680" y="1294"/>
                </a:lnTo>
                <a:lnTo>
                  <a:pt x="852" y="1229"/>
                </a:lnTo>
                <a:lnTo>
                  <a:pt x="865" y="1190"/>
                </a:lnTo>
                <a:lnTo>
                  <a:pt x="877" y="1151"/>
                </a:lnTo>
                <a:lnTo>
                  <a:pt x="887" y="1112"/>
                </a:lnTo>
                <a:lnTo>
                  <a:pt x="896" y="1072"/>
                </a:lnTo>
                <a:lnTo>
                  <a:pt x="903" y="1031"/>
                </a:lnTo>
                <a:lnTo>
                  <a:pt x="908" y="989"/>
                </a:lnTo>
                <a:lnTo>
                  <a:pt x="911" y="948"/>
                </a:lnTo>
                <a:lnTo>
                  <a:pt x="912" y="905"/>
                </a:lnTo>
                <a:lnTo>
                  <a:pt x="911" y="859"/>
                </a:lnTo>
                <a:lnTo>
                  <a:pt x="907" y="814"/>
                </a:lnTo>
                <a:lnTo>
                  <a:pt x="901" y="770"/>
                </a:lnTo>
                <a:lnTo>
                  <a:pt x="894" y="726"/>
                </a:lnTo>
                <a:lnTo>
                  <a:pt x="885" y="683"/>
                </a:lnTo>
                <a:lnTo>
                  <a:pt x="873" y="642"/>
                </a:lnTo>
                <a:lnTo>
                  <a:pt x="859" y="600"/>
                </a:lnTo>
                <a:lnTo>
                  <a:pt x="843" y="560"/>
                </a:lnTo>
                <a:lnTo>
                  <a:pt x="825" y="520"/>
                </a:lnTo>
                <a:lnTo>
                  <a:pt x="806" y="482"/>
                </a:lnTo>
                <a:lnTo>
                  <a:pt x="785" y="445"/>
                </a:lnTo>
                <a:lnTo>
                  <a:pt x="761" y="408"/>
                </a:lnTo>
                <a:lnTo>
                  <a:pt x="737" y="373"/>
                </a:lnTo>
                <a:lnTo>
                  <a:pt x="711" y="340"/>
                </a:lnTo>
                <a:lnTo>
                  <a:pt x="684" y="306"/>
                </a:lnTo>
                <a:lnTo>
                  <a:pt x="654" y="275"/>
                </a:lnTo>
                <a:lnTo>
                  <a:pt x="624" y="245"/>
                </a:lnTo>
                <a:lnTo>
                  <a:pt x="592" y="216"/>
                </a:lnTo>
                <a:lnTo>
                  <a:pt x="558" y="191"/>
                </a:lnTo>
                <a:lnTo>
                  <a:pt x="524" y="165"/>
                </a:lnTo>
                <a:lnTo>
                  <a:pt x="488" y="141"/>
                </a:lnTo>
                <a:lnTo>
                  <a:pt x="450" y="118"/>
                </a:lnTo>
                <a:lnTo>
                  <a:pt x="413" y="98"/>
                </a:lnTo>
                <a:lnTo>
                  <a:pt x="374" y="79"/>
                </a:lnTo>
                <a:lnTo>
                  <a:pt x="334" y="62"/>
                </a:lnTo>
                <a:lnTo>
                  <a:pt x="292" y="48"/>
                </a:lnTo>
                <a:lnTo>
                  <a:pt x="251" y="35"/>
                </a:lnTo>
                <a:lnTo>
                  <a:pt x="208" y="23"/>
                </a:lnTo>
                <a:lnTo>
                  <a:pt x="164" y="14"/>
                </a:lnTo>
                <a:lnTo>
                  <a:pt x="120" y="6"/>
                </a:lnTo>
                <a:lnTo>
                  <a:pt x="74" y="3"/>
                </a:lnTo>
                <a:lnTo>
                  <a:pt x="29" y="0"/>
                </a:lnTo>
                <a:lnTo>
                  <a:pt x="151" y="128"/>
                </a:lnTo>
                <a:lnTo>
                  <a:pt x="0" y="248"/>
                </a:lnTo>
                <a:lnTo>
                  <a:pt x="35" y="249"/>
                </a:lnTo>
                <a:lnTo>
                  <a:pt x="68" y="253"/>
                </a:lnTo>
                <a:lnTo>
                  <a:pt x="102" y="257"/>
                </a:lnTo>
                <a:lnTo>
                  <a:pt x="134" y="263"/>
                </a:lnTo>
                <a:lnTo>
                  <a:pt x="166" y="270"/>
                </a:lnTo>
                <a:lnTo>
                  <a:pt x="197" y="279"/>
                </a:lnTo>
                <a:lnTo>
                  <a:pt x="227" y="289"/>
                </a:lnTo>
                <a:lnTo>
                  <a:pt x="257" y="302"/>
                </a:lnTo>
                <a:lnTo>
                  <a:pt x="287" y="315"/>
                </a:lnTo>
                <a:lnTo>
                  <a:pt x="315" y="329"/>
                </a:lnTo>
                <a:lnTo>
                  <a:pt x="343" y="345"/>
                </a:lnTo>
                <a:lnTo>
                  <a:pt x="370" y="362"/>
                </a:lnTo>
                <a:lnTo>
                  <a:pt x="396" y="381"/>
                </a:lnTo>
                <a:lnTo>
                  <a:pt x="420" y="401"/>
                </a:lnTo>
                <a:lnTo>
                  <a:pt x="444" y="421"/>
                </a:lnTo>
                <a:lnTo>
                  <a:pt x="467" y="442"/>
                </a:lnTo>
                <a:lnTo>
                  <a:pt x="489" y="465"/>
                </a:lnTo>
                <a:lnTo>
                  <a:pt x="510" y="489"/>
                </a:lnTo>
                <a:lnTo>
                  <a:pt x="529" y="513"/>
                </a:lnTo>
                <a:lnTo>
                  <a:pt x="548" y="539"/>
                </a:lnTo>
                <a:lnTo>
                  <a:pt x="564" y="566"/>
                </a:lnTo>
                <a:lnTo>
                  <a:pt x="580" y="594"/>
                </a:lnTo>
                <a:lnTo>
                  <a:pt x="595" y="622"/>
                </a:lnTo>
                <a:lnTo>
                  <a:pt x="608" y="651"/>
                </a:lnTo>
                <a:lnTo>
                  <a:pt x="620" y="681"/>
                </a:lnTo>
                <a:lnTo>
                  <a:pt x="630" y="710"/>
                </a:lnTo>
                <a:lnTo>
                  <a:pt x="640" y="742"/>
                </a:lnTo>
                <a:lnTo>
                  <a:pt x="646" y="774"/>
                </a:lnTo>
                <a:lnTo>
                  <a:pt x="653" y="805"/>
                </a:lnTo>
                <a:lnTo>
                  <a:pt x="656" y="839"/>
                </a:lnTo>
                <a:lnTo>
                  <a:pt x="659" y="871"/>
                </a:lnTo>
                <a:lnTo>
                  <a:pt x="660" y="905"/>
                </a:lnTo>
                <a:close/>
              </a:path>
            </a:pathLst>
          </a:custGeom>
          <a:ln/>
        </p:spPr>
        <p:style>
          <a:lnRef idx="0">
            <a:schemeClr val="accent5"/>
          </a:lnRef>
          <a:fillRef idx="3">
            <a:schemeClr val="accent5"/>
          </a:fillRef>
          <a:effectRef idx="3">
            <a:schemeClr val="accent5"/>
          </a:effectRef>
          <a:fontRef idx="minor">
            <a:schemeClr val="lt1"/>
          </a:fontRef>
        </p:style>
        <p:txBody>
          <a:bodyPr anchor="ctr"/>
          <a:lstStyle/>
          <a:p>
            <a:pPr indent="-342900" algn="ctr" fontAlgn="auto">
              <a:spcBef>
                <a:spcPts val="0"/>
              </a:spcBef>
              <a:spcAft>
                <a:spcPts val="0"/>
              </a:spcAft>
              <a:buFont typeface="+mj-lt"/>
              <a:buAutoNum type="arabicPeriod"/>
              <a:defRPr/>
            </a:pPr>
            <a:endParaRPr lang="da-DK" b="1" kern="0" noProof="1">
              <a:solidFill>
                <a:sysClr val="window" lastClr="FFFFFF"/>
              </a:solidFill>
              <a:latin typeface="Calibri"/>
              <a:ea typeface="+mn-ea"/>
            </a:endParaRPr>
          </a:p>
        </p:txBody>
      </p:sp>
      <p:sp>
        <p:nvSpPr>
          <p:cNvPr id="26" name="Freeform 243"/>
          <p:cNvSpPr>
            <a:spLocks/>
          </p:cNvSpPr>
          <p:nvPr/>
        </p:nvSpPr>
        <p:spPr bwMode="auto">
          <a:xfrm>
            <a:off x="4926013" y="3987800"/>
            <a:ext cx="2541587" cy="1041400"/>
          </a:xfrm>
          <a:custGeom>
            <a:avLst/>
            <a:gdLst/>
            <a:ahLst/>
            <a:cxnLst>
              <a:cxn ang="0">
                <a:pos x="757" y="407"/>
              </a:cxn>
              <a:cxn ang="0">
                <a:pos x="673" y="402"/>
              </a:cxn>
              <a:cxn ang="0">
                <a:pos x="591" y="386"/>
              </a:cxn>
              <a:cxn ang="0">
                <a:pos x="513" y="362"/>
              </a:cxn>
              <a:cxn ang="0">
                <a:pos x="440" y="327"/>
              </a:cxn>
              <a:cxn ang="0">
                <a:pos x="372" y="285"/>
              </a:cxn>
              <a:cxn ang="0">
                <a:pos x="310" y="236"/>
              </a:cxn>
              <a:cxn ang="0">
                <a:pos x="254" y="179"/>
              </a:cxn>
              <a:cxn ang="0">
                <a:pos x="206" y="117"/>
              </a:cxn>
              <a:cxn ang="0">
                <a:pos x="0" y="261"/>
              </a:cxn>
              <a:cxn ang="0">
                <a:pos x="16" y="283"/>
              </a:cxn>
              <a:cxn ang="0">
                <a:pos x="49" y="325"/>
              </a:cxn>
              <a:cxn ang="0">
                <a:pos x="86" y="366"/>
              </a:cxn>
              <a:cxn ang="0">
                <a:pos x="123" y="405"/>
              </a:cxn>
              <a:cxn ang="0">
                <a:pos x="163" y="441"/>
              </a:cxn>
              <a:cxn ang="0">
                <a:pos x="206" y="475"/>
              </a:cxn>
              <a:cxn ang="0">
                <a:pos x="252" y="506"/>
              </a:cxn>
              <a:cxn ang="0">
                <a:pos x="298" y="534"/>
              </a:cxn>
              <a:cxn ang="0">
                <a:pos x="346" y="560"/>
              </a:cxn>
              <a:cxn ang="0">
                <a:pos x="397" y="583"/>
              </a:cxn>
              <a:cxn ang="0">
                <a:pos x="449" y="604"/>
              </a:cxn>
              <a:cxn ang="0">
                <a:pos x="502" y="621"/>
              </a:cxn>
              <a:cxn ang="0">
                <a:pos x="556" y="634"/>
              </a:cxn>
              <a:cxn ang="0">
                <a:pos x="613" y="644"/>
              </a:cxn>
              <a:cxn ang="0">
                <a:pos x="670" y="652"/>
              </a:cxn>
              <a:cxn ang="0">
                <a:pos x="727" y="656"/>
              </a:cxn>
              <a:cxn ang="0">
                <a:pos x="757" y="656"/>
              </a:cxn>
              <a:cxn ang="0">
                <a:pos x="827" y="654"/>
              </a:cxn>
              <a:cxn ang="0">
                <a:pos x="896" y="646"/>
              </a:cxn>
              <a:cxn ang="0">
                <a:pos x="963" y="633"/>
              </a:cxn>
              <a:cxn ang="0">
                <a:pos x="1029" y="616"/>
              </a:cxn>
              <a:cxn ang="0">
                <a:pos x="1093" y="594"/>
              </a:cxn>
              <a:cxn ang="0">
                <a:pos x="1154" y="567"/>
              </a:cxn>
              <a:cxn ang="0">
                <a:pos x="1212" y="537"/>
              </a:cxn>
              <a:cxn ang="0">
                <a:pos x="1268" y="502"/>
              </a:cxn>
              <a:cxn ang="0">
                <a:pos x="1322" y="464"/>
              </a:cxn>
              <a:cxn ang="0">
                <a:pos x="1372" y="421"/>
              </a:cxn>
              <a:cxn ang="0">
                <a:pos x="1420" y="376"/>
              </a:cxn>
              <a:cxn ang="0">
                <a:pos x="1464" y="328"/>
              </a:cxn>
              <a:cxn ang="0">
                <a:pos x="1504" y="276"/>
              </a:cxn>
              <a:cxn ang="0">
                <a:pos x="1540" y="222"/>
              </a:cxn>
              <a:cxn ang="0">
                <a:pos x="1573" y="165"/>
              </a:cxn>
              <a:cxn ang="0">
                <a:pos x="1601" y="105"/>
              </a:cxn>
              <a:cxn ang="0">
                <a:pos x="1372" y="0"/>
              </a:cxn>
              <a:cxn ang="0">
                <a:pos x="1361" y="22"/>
              </a:cxn>
              <a:cxn ang="0">
                <a:pos x="1341" y="66"/>
              </a:cxn>
              <a:cxn ang="0">
                <a:pos x="1315" y="106"/>
              </a:cxn>
              <a:cxn ang="0">
                <a:pos x="1287" y="145"/>
              </a:cxn>
              <a:cxn ang="0">
                <a:pos x="1258" y="183"/>
              </a:cxn>
              <a:cxn ang="0">
                <a:pos x="1224" y="218"/>
              </a:cxn>
              <a:cxn ang="0">
                <a:pos x="1189" y="250"/>
              </a:cxn>
              <a:cxn ang="0">
                <a:pos x="1151" y="279"/>
              </a:cxn>
              <a:cxn ang="0">
                <a:pos x="1111" y="306"/>
              </a:cxn>
              <a:cxn ang="0">
                <a:pos x="1068" y="331"/>
              </a:cxn>
              <a:cxn ang="0">
                <a:pos x="1026" y="351"/>
              </a:cxn>
              <a:cxn ang="0">
                <a:pos x="980" y="370"/>
              </a:cxn>
              <a:cxn ang="0">
                <a:pos x="932" y="384"/>
              </a:cxn>
              <a:cxn ang="0">
                <a:pos x="884" y="396"/>
              </a:cxn>
              <a:cxn ang="0">
                <a:pos x="834" y="403"/>
              </a:cxn>
              <a:cxn ang="0">
                <a:pos x="783" y="407"/>
              </a:cxn>
              <a:cxn ang="0">
                <a:pos x="757" y="407"/>
              </a:cxn>
            </a:cxnLst>
            <a:rect l="0" t="0" r="r" b="b"/>
            <a:pathLst>
              <a:path w="1601" h="656">
                <a:moveTo>
                  <a:pt x="757" y="407"/>
                </a:moveTo>
                <a:lnTo>
                  <a:pt x="757" y="407"/>
                </a:lnTo>
                <a:lnTo>
                  <a:pt x="714" y="406"/>
                </a:lnTo>
                <a:lnTo>
                  <a:pt x="673" y="402"/>
                </a:lnTo>
                <a:lnTo>
                  <a:pt x="631" y="396"/>
                </a:lnTo>
                <a:lnTo>
                  <a:pt x="591" y="386"/>
                </a:lnTo>
                <a:lnTo>
                  <a:pt x="551" y="375"/>
                </a:lnTo>
                <a:lnTo>
                  <a:pt x="513" y="362"/>
                </a:lnTo>
                <a:lnTo>
                  <a:pt x="476" y="345"/>
                </a:lnTo>
                <a:lnTo>
                  <a:pt x="440" y="327"/>
                </a:lnTo>
                <a:lnTo>
                  <a:pt x="406" y="307"/>
                </a:lnTo>
                <a:lnTo>
                  <a:pt x="372" y="285"/>
                </a:lnTo>
                <a:lnTo>
                  <a:pt x="340" y="262"/>
                </a:lnTo>
                <a:lnTo>
                  <a:pt x="310" y="236"/>
                </a:lnTo>
                <a:lnTo>
                  <a:pt x="281" y="209"/>
                </a:lnTo>
                <a:lnTo>
                  <a:pt x="254" y="179"/>
                </a:lnTo>
                <a:lnTo>
                  <a:pt x="230" y="148"/>
                </a:lnTo>
                <a:lnTo>
                  <a:pt x="206" y="117"/>
                </a:lnTo>
                <a:lnTo>
                  <a:pt x="40" y="83"/>
                </a:lnTo>
                <a:lnTo>
                  <a:pt x="0" y="261"/>
                </a:lnTo>
                <a:lnTo>
                  <a:pt x="0" y="261"/>
                </a:lnTo>
                <a:lnTo>
                  <a:pt x="16" y="283"/>
                </a:lnTo>
                <a:lnTo>
                  <a:pt x="32" y="305"/>
                </a:lnTo>
                <a:lnTo>
                  <a:pt x="49" y="325"/>
                </a:lnTo>
                <a:lnTo>
                  <a:pt x="66" y="346"/>
                </a:lnTo>
                <a:lnTo>
                  <a:pt x="86" y="366"/>
                </a:lnTo>
                <a:lnTo>
                  <a:pt x="104" y="385"/>
                </a:lnTo>
                <a:lnTo>
                  <a:pt x="123" y="405"/>
                </a:lnTo>
                <a:lnTo>
                  <a:pt x="144" y="423"/>
                </a:lnTo>
                <a:lnTo>
                  <a:pt x="163" y="441"/>
                </a:lnTo>
                <a:lnTo>
                  <a:pt x="185" y="458"/>
                </a:lnTo>
                <a:lnTo>
                  <a:pt x="206" y="475"/>
                </a:lnTo>
                <a:lnTo>
                  <a:pt x="230" y="490"/>
                </a:lnTo>
                <a:lnTo>
                  <a:pt x="252" y="506"/>
                </a:lnTo>
                <a:lnTo>
                  <a:pt x="275" y="520"/>
                </a:lnTo>
                <a:lnTo>
                  <a:pt x="298" y="534"/>
                </a:lnTo>
                <a:lnTo>
                  <a:pt x="323" y="548"/>
                </a:lnTo>
                <a:lnTo>
                  <a:pt x="346" y="560"/>
                </a:lnTo>
                <a:lnTo>
                  <a:pt x="372" y="572"/>
                </a:lnTo>
                <a:lnTo>
                  <a:pt x="397" y="583"/>
                </a:lnTo>
                <a:lnTo>
                  <a:pt x="423" y="594"/>
                </a:lnTo>
                <a:lnTo>
                  <a:pt x="449" y="604"/>
                </a:lnTo>
                <a:lnTo>
                  <a:pt x="476" y="612"/>
                </a:lnTo>
                <a:lnTo>
                  <a:pt x="502" y="621"/>
                </a:lnTo>
                <a:lnTo>
                  <a:pt x="529" y="628"/>
                </a:lnTo>
                <a:lnTo>
                  <a:pt x="556" y="634"/>
                </a:lnTo>
                <a:lnTo>
                  <a:pt x="585" y="641"/>
                </a:lnTo>
                <a:lnTo>
                  <a:pt x="613" y="644"/>
                </a:lnTo>
                <a:lnTo>
                  <a:pt x="641" y="650"/>
                </a:lnTo>
                <a:lnTo>
                  <a:pt x="670" y="652"/>
                </a:lnTo>
                <a:lnTo>
                  <a:pt x="699" y="655"/>
                </a:lnTo>
                <a:lnTo>
                  <a:pt x="727" y="656"/>
                </a:lnTo>
                <a:lnTo>
                  <a:pt x="757" y="656"/>
                </a:lnTo>
                <a:lnTo>
                  <a:pt x="757" y="656"/>
                </a:lnTo>
                <a:lnTo>
                  <a:pt x="792" y="656"/>
                </a:lnTo>
                <a:lnTo>
                  <a:pt x="827" y="654"/>
                </a:lnTo>
                <a:lnTo>
                  <a:pt x="862" y="651"/>
                </a:lnTo>
                <a:lnTo>
                  <a:pt x="896" y="646"/>
                </a:lnTo>
                <a:lnTo>
                  <a:pt x="931" y="641"/>
                </a:lnTo>
                <a:lnTo>
                  <a:pt x="963" y="633"/>
                </a:lnTo>
                <a:lnTo>
                  <a:pt x="997" y="625"/>
                </a:lnTo>
                <a:lnTo>
                  <a:pt x="1029" y="616"/>
                </a:lnTo>
                <a:lnTo>
                  <a:pt x="1061" y="606"/>
                </a:lnTo>
                <a:lnTo>
                  <a:pt x="1093" y="594"/>
                </a:lnTo>
                <a:lnTo>
                  <a:pt x="1124" y="581"/>
                </a:lnTo>
                <a:lnTo>
                  <a:pt x="1154" y="567"/>
                </a:lnTo>
                <a:lnTo>
                  <a:pt x="1184" y="552"/>
                </a:lnTo>
                <a:lnTo>
                  <a:pt x="1212" y="537"/>
                </a:lnTo>
                <a:lnTo>
                  <a:pt x="1241" y="520"/>
                </a:lnTo>
                <a:lnTo>
                  <a:pt x="1268" y="502"/>
                </a:lnTo>
                <a:lnTo>
                  <a:pt x="1295" y="484"/>
                </a:lnTo>
                <a:lnTo>
                  <a:pt x="1322" y="464"/>
                </a:lnTo>
                <a:lnTo>
                  <a:pt x="1347" y="443"/>
                </a:lnTo>
                <a:lnTo>
                  <a:pt x="1372" y="421"/>
                </a:lnTo>
                <a:lnTo>
                  <a:pt x="1396" y="399"/>
                </a:lnTo>
                <a:lnTo>
                  <a:pt x="1420" y="376"/>
                </a:lnTo>
                <a:lnTo>
                  <a:pt x="1442" y="353"/>
                </a:lnTo>
                <a:lnTo>
                  <a:pt x="1464" y="328"/>
                </a:lnTo>
                <a:lnTo>
                  <a:pt x="1483" y="302"/>
                </a:lnTo>
                <a:lnTo>
                  <a:pt x="1504" y="276"/>
                </a:lnTo>
                <a:lnTo>
                  <a:pt x="1522" y="249"/>
                </a:lnTo>
                <a:lnTo>
                  <a:pt x="1540" y="222"/>
                </a:lnTo>
                <a:lnTo>
                  <a:pt x="1557" y="193"/>
                </a:lnTo>
                <a:lnTo>
                  <a:pt x="1573" y="165"/>
                </a:lnTo>
                <a:lnTo>
                  <a:pt x="1587" y="135"/>
                </a:lnTo>
                <a:lnTo>
                  <a:pt x="1601" y="105"/>
                </a:lnTo>
                <a:lnTo>
                  <a:pt x="1427" y="171"/>
                </a:lnTo>
                <a:lnTo>
                  <a:pt x="1372" y="0"/>
                </a:lnTo>
                <a:lnTo>
                  <a:pt x="1372" y="0"/>
                </a:lnTo>
                <a:lnTo>
                  <a:pt x="1361" y="22"/>
                </a:lnTo>
                <a:lnTo>
                  <a:pt x="1351" y="44"/>
                </a:lnTo>
                <a:lnTo>
                  <a:pt x="1341" y="66"/>
                </a:lnTo>
                <a:lnTo>
                  <a:pt x="1328" y="87"/>
                </a:lnTo>
                <a:lnTo>
                  <a:pt x="1315" y="106"/>
                </a:lnTo>
                <a:lnTo>
                  <a:pt x="1302" y="127"/>
                </a:lnTo>
                <a:lnTo>
                  <a:pt x="1287" y="145"/>
                </a:lnTo>
                <a:lnTo>
                  <a:pt x="1273" y="165"/>
                </a:lnTo>
                <a:lnTo>
                  <a:pt x="1258" y="183"/>
                </a:lnTo>
                <a:lnTo>
                  <a:pt x="1241" y="201"/>
                </a:lnTo>
                <a:lnTo>
                  <a:pt x="1224" y="218"/>
                </a:lnTo>
                <a:lnTo>
                  <a:pt x="1207" y="233"/>
                </a:lnTo>
                <a:lnTo>
                  <a:pt x="1189" y="250"/>
                </a:lnTo>
                <a:lnTo>
                  <a:pt x="1169" y="265"/>
                </a:lnTo>
                <a:lnTo>
                  <a:pt x="1151" y="279"/>
                </a:lnTo>
                <a:lnTo>
                  <a:pt x="1131" y="293"/>
                </a:lnTo>
                <a:lnTo>
                  <a:pt x="1111" y="306"/>
                </a:lnTo>
                <a:lnTo>
                  <a:pt x="1090" y="319"/>
                </a:lnTo>
                <a:lnTo>
                  <a:pt x="1068" y="331"/>
                </a:lnTo>
                <a:lnTo>
                  <a:pt x="1048" y="341"/>
                </a:lnTo>
                <a:lnTo>
                  <a:pt x="1026" y="351"/>
                </a:lnTo>
                <a:lnTo>
                  <a:pt x="1002" y="361"/>
                </a:lnTo>
                <a:lnTo>
                  <a:pt x="980" y="370"/>
                </a:lnTo>
                <a:lnTo>
                  <a:pt x="957" y="377"/>
                </a:lnTo>
                <a:lnTo>
                  <a:pt x="932" y="384"/>
                </a:lnTo>
                <a:lnTo>
                  <a:pt x="909" y="390"/>
                </a:lnTo>
                <a:lnTo>
                  <a:pt x="884" y="396"/>
                </a:lnTo>
                <a:lnTo>
                  <a:pt x="860" y="399"/>
                </a:lnTo>
                <a:lnTo>
                  <a:pt x="834" y="403"/>
                </a:lnTo>
                <a:lnTo>
                  <a:pt x="809" y="405"/>
                </a:lnTo>
                <a:lnTo>
                  <a:pt x="783" y="407"/>
                </a:lnTo>
                <a:lnTo>
                  <a:pt x="757" y="407"/>
                </a:lnTo>
                <a:lnTo>
                  <a:pt x="757" y="407"/>
                </a:lnTo>
                <a:close/>
              </a:path>
            </a:pathLst>
          </a:custGeom>
          <a:ln/>
        </p:spPr>
        <p:style>
          <a:lnRef idx="0">
            <a:schemeClr val="accent5"/>
          </a:lnRef>
          <a:fillRef idx="3">
            <a:schemeClr val="accent5"/>
          </a:fillRef>
          <a:effectRef idx="3">
            <a:schemeClr val="accent5"/>
          </a:effectRef>
          <a:fontRef idx="minor">
            <a:schemeClr val="lt1"/>
          </a:fontRef>
        </p:style>
        <p:txBody>
          <a:bodyPr anchor="ctr"/>
          <a:lstStyle/>
          <a:p>
            <a:pPr indent="-342900" algn="ctr" fontAlgn="auto">
              <a:spcBef>
                <a:spcPts val="0"/>
              </a:spcBef>
              <a:spcAft>
                <a:spcPts val="0"/>
              </a:spcAft>
              <a:buFont typeface="+mj-lt"/>
              <a:buAutoNum type="arabicPeriod"/>
              <a:defRPr/>
            </a:pPr>
            <a:endParaRPr lang="da-DK" b="1" kern="0" noProof="1">
              <a:solidFill>
                <a:sysClr val="window" lastClr="FFFFFF"/>
              </a:solidFill>
              <a:latin typeface="Calibri"/>
              <a:ea typeface="+mn-ea"/>
            </a:endParaRPr>
          </a:p>
        </p:txBody>
      </p:sp>
      <p:sp>
        <p:nvSpPr>
          <p:cNvPr id="27" name="Freeform 244"/>
          <p:cNvSpPr>
            <a:spLocks/>
          </p:cNvSpPr>
          <p:nvPr/>
        </p:nvSpPr>
        <p:spPr bwMode="auto">
          <a:xfrm>
            <a:off x="4673600" y="2152650"/>
            <a:ext cx="1643063" cy="2200275"/>
          </a:xfrm>
          <a:custGeom>
            <a:avLst/>
            <a:gdLst>
              <a:gd name="T0" fmla="*/ 1035 w 1035"/>
              <a:gd name="T1" fmla="*/ 128 h 1386"/>
              <a:gd name="T2" fmla="*/ 915 w 1035"/>
              <a:gd name="T3" fmla="*/ 0 h 1386"/>
              <a:gd name="T4" fmla="*/ 831 w 1035"/>
              <a:gd name="T5" fmla="*/ 4 h 1386"/>
              <a:gd name="T6" fmla="*/ 748 w 1035"/>
              <a:gd name="T7" fmla="*/ 15 h 1386"/>
              <a:gd name="T8" fmla="*/ 669 w 1035"/>
              <a:gd name="T9" fmla="*/ 33 h 1386"/>
              <a:gd name="T10" fmla="*/ 591 w 1035"/>
              <a:gd name="T11" fmla="*/ 58 h 1386"/>
              <a:gd name="T12" fmla="*/ 517 w 1035"/>
              <a:gd name="T13" fmla="*/ 90 h 1386"/>
              <a:gd name="T14" fmla="*/ 447 w 1035"/>
              <a:gd name="T15" fmla="*/ 128 h 1386"/>
              <a:gd name="T16" fmla="*/ 381 w 1035"/>
              <a:gd name="T17" fmla="*/ 171 h 1386"/>
              <a:gd name="T18" fmla="*/ 319 w 1035"/>
              <a:gd name="T19" fmla="*/ 219 h 1386"/>
              <a:gd name="T20" fmla="*/ 469 w 1035"/>
              <a:gd name="T21" fmla="*/ 131 h 1386"/>
              <a:gd name="T22" fmla="*/ 742 w 1035"/>
              <a:gd name="T23" fmla="*/ 160 h 1386"/>
              <a:gd name="T24" fmla="*/ 469 w 1035"/>
              <a:gd name="T25" fmla="*/ 131 h 1386"/>
              <a:gd name="T26" fmla="*/ 319 w 1035"/>
              <a:gd name="T27" fmla="*/ 219 h 1386"/>
              <a:gd name="T28" fmla="*/ 282 w 1035"/>
              <a:gd name="T29" fmla="*/ 251 h 1386"/>
              <a:gd name="T30" fmla="*/ 216 w 1035"/>
              <a:gd name="T31" fmla="*/ 321 h 1386"/>
              <a:gd name="T32" fmla="*/ 158 w 1035"/>
              <a:gd name="T33" fmla="*/ 396 h 1386"/>
              <a:gd name="T34" fmla="*/ 107 w 1035"/>
              <a:gd name="T35" fmla="*/ 479 h 1386"/>
              <a:gd name="T36" fmla="*/ 66 w 1035"/>
              <a:gd name="T37" fmla="*/ 566 h 1386"/>
              <a:gd name="T38" fmla="*/ 35 w 1035"/>
              <a:gd name="T39" fmla="*/ 658 h 1386"/>
              <a:gd name="T40" fmla="*/ 13 w 1035"/>
              <a:gd name="T41" fmla="*/ 755 h 1386"/>
              <a:gd name="T42" fmla="*/ 1 w 1035"/>
              <a:gd name="T43" fmla="*/ 855 h 1386"/>
              <a:gd name="T44" fmla="*/ 0 w 1035"/>
              <a:gd name="T45" fmla="*/ 906 h 1386"/>
              <a:gd name="T46" fmla="*/ 2 w 1035"/>
              <a:gd name="T47" fmla="*/ 972 h 1386"/>
              <a:gd name="T48" fmla="*/ 9 w 1035"/>
              <a:gd name="T49" fmla="*/ 1036 h 1386"/>
              <a:gd name="T50" fmla="*/ 20 w 1035"/>
              <a:gd name="T51" fmla="*/ 1099 h 1386"/>
              <a:gd name="T52" fmla="*/ 36 w 1035"/>
              <a:gd name="T53" fmla="*/ 1160 h 1386"/>
              <a:gd name="T54" fmla="*/ 55 w 1035"/>
              <a:gd name="T55" fmla="*/ 1220 h 1386"/>
              <a:gd name="T56" fmla="*/ 80 w 1035"/>
              <a:gd name="T57" fmla="*/ 1277 h 1386"/>
              <a:gd name="T58" fmla="*/ 107 w 1035"/>
              <a:gd name="T59" fmla="*/ 1332 h 1386"/>
              <a:gd name="T60" fmla="*/ 138 w 1035"/>
              <a:gd name="T61" fmla="*/ 1386 h 1386"/>
              <a:gd name="T62" fmla="*/ 346 w 1035"/>
              <a:gd name="T63" fmla="*/ 1244 h 1386"/>
              <a:gd name="T64" fmla="*/ 325 w 1035"/>
              <a:gd name="T65" fmla="*/ 1207 h 1386"/>
              <a:gd name="T66" fmla="*/ 290 w 1035"/>
              <a:gd name="T67" fmla="*/ 1126 h 1386"/>
              <a:gd name="T68" fmla="*/ 265 w 1035"/>
              <a:gd name="T69" fmla="*/ 1041 h 1386"/>
              <a:gd name="T70" fmla="*/ 258 w 1035"/>
              <a:gd name="T71" fmla="*/ 997 h 1386"/>
              <a:gd name="T72" fmla="*/ 254 w 1035"/>
              <a:gd name="T73" fmla="*/ 953 h 1386"/>
              <a:gd name="T74" fmla="*/ 252 w 1035"/>
              <a:gd name="T75" fmla="*/ 906 h 1386"/>
              <a:gd name="T76" fmla="*/ 252 w 1035"/>
              <a:gd name="T77" fmla="*/ 873 h 1386"/>
              <a:gd name="T78" fmla="*/ 259 w 1035"/>
              <a:gd name="T79" fmla="*/ 809 h 1386"/>
              <a:gd name="T80" fmla="*/ 272 w 1035"/>
              <a:gd name="T81" fmla="*/ 746 h 1386"/>
              <a:gd name="T82" fmla="*/ 290 w 1035"/>
              <a:gd name="T83" fmla="*/ 687 h 1386"/>
              <a:gd name="T84" fmla="*/ 313 w 1035"/>
              <a:gd name="T85" fmla="*/ 630 h 1386"/>
              <a:gd name="T86" fmla="*/ 343 w 1035"/>
              <a:gd name="T87" fmla="*/ 574 h 1386"/>
              <a:gd name="T88" fmla="*/ 377 w 1035"/>
              <a:gd name="T89" fmla="*/ 523 h 1386"/>
              <a:gd name="T90" fmla="*/ 414 w 1035"/>
              <a:gd name="T91" fmla="*/ 475 h 1386"/>
              <a:gd name="T92" fmla="*/ 457 w 1035"/>
              <a:gd name="T93" fmla="*/ 431 h 1386"/>
              <a:gd name="T94" fmla="*/ 504 w 1035"/>
              <a:gd name="T95" fmla="*/ 391 h 1386"/>
              <a:gd name="T96" fmla="*/ 554 w 1035"/>
              <a:gd name="T97" fmla="*/ 355 h 1386"/>
              <a:gd name="T98" fmla="*/ 608 w 1035"/>
              <a:gd name="T99" fmla="*/ 324 h 1386"/>
              <a:gd name="T100" fmla="*/ 665 w 1035"/>
              <a:gd name="T101" fmla="*/ 298 h 1386"/>
              <a:gd name="T102" fmla="*/ 724 w 1035"/>
              <a:gd name="T103" fmla="*/ 277 h 1386"/>
              <a:gd name="T104" fmla="*/ 787 w 1035"/>
              <a:gd name="T105" fmla="*/ 262 h 1386"/>
              <a:gd name="T106" fmla="*/ 850 w 1035"/>
              <a:gd name="T107" fmla="*/ 252 h 1386"/>
              <a:gd name="T108" fmla="*/ 882 w 1035"/>
              <a:gd name="T109" fmla="*/ 250 h 13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35"/>
              <a:gd name="T166" fmla="*/ 0 h 1386"/>
              <a:gd name="T167" fmla="*/ 1035 w 1035"/>
              <a:gd name="T168" fmla="*/ 1386 h 13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35" h="1386">
                <a:moveTo>
                  <a:pt x="882" y="250"/>
                </a:moveTo>
                <a:lnTo>
                  <a:pt x="1035" y="128"/>
                </a:lnTo>
                <a:lnTo>
                  <a:pt x="915" y="0"/>
                </a:lnTo>
                <a:lnTo>
                  <a:pt x="872" y="1"/>
                </a:lnTo>
                <a:lnTo>
                  <a:pt x="831" y="4"/>
                </a:lnTo>
                <a:lnTo>
                  <a:pt x="789" y="9"/>
                </a:lnTo>
                <a:lnTo>
                  <a:pt x="748" y="15"/>
                </a:lnTo>
                <a:lnTo>
                  <a:pt x="707" y="23"/>
                </a:lnTo>
                <a:lnTo>
                  <a:pt x="669" y="33"/>
                </a:lnTo>
                <a:lnTo>
                  <a:pt x="630" y="45"/>
                </a:lnTo>
                <a:lnTo>
                  <a:pt x="591" y="58"/>
                </a:lnTo>
                <a:lnTo>
                  <a:pt x="553" y="74"/>
                </a:lnTo>
                <a:lnTo>
                  <a:pt x="517" y="90"/>
                </a:lnTo>
                <a:lnTo>
                  <a:pt x="482" y="109"/>
                </a:lnTo>
                <a:lnTo>
                  <a:pt x="447" y="128"/>
                </a:lnTo>
                <a:lnTo>
                  <a:pt x="413" y="149"/>
                </a:lnTo>
                <a:lnTo>
                  <a:pt x="381" y="171"/>
                </a:lnTo>
                <a:lnTo>
                  <a:pt x="348" y="194"/>
                </a:lnTo>
                <a:lnTo>
                  <a:pt x="319" y="219"/>
                </a:lnTo>
                <a:lnTo>
                  <a:pt x="346" y="247"/>
                </a:lnTo>
                <a:lnTo>
                  <a:pt x="469" y="131"/>
                </a:lnTo>
                <a:lnTo>
                  <a:pt x="593" y="259"/>
                </a:lnTo>
                <a:lnTo>
                  <a:pt x="742" y="160"/>
                </a:lnTo>
                <a:lnTo>
                  <a:pt x="593" y="259"/>
                </a:lnTo>
                <a:lnTo>
                  <a:pt x="469" y="131"/>
                </a:lnTo>
                <a:lnTo>
                  <a:pt x="346" y="247"/>
                </a:lnTo>
                <a:lnTo>
                  <a:pt x="319" y="219"/>
                </a:lnTo>
                <a:lnTo>
                  <a:pt x="282" y="251"/>
                </a:lnTo>
                <a:lnTo>
                  <a:pt x="249" y="285"/>
                </a:lnTo>
                <a:lnTo>
                  <a:pt x="216" y="321"/>
                </a:lnTo>
                <a:lnTo>
                  <a:pt x="186" y="359"/>
                </a:lnTo>
                <a:lnTo>
                  <a:pt x="158" y="396"/>
                </a:lnTo>
                <a:lnTo>
                  <a:pt x="132" y="438"/>
                </a:lnTo>
                <a:lnTo>
                  <a:pt x="107" y="479"/>
                </a:lnTo>
                <a:lnTo>
                  <a:pt x="85" y="522"/>
                </a:lnTo>
                <a:lnTo>
                  <a:pt x="66" y="566"/>
                </a:lnTo>
                <a:lnTo>
                  <a:pt x="49" y="612"/>
                </a:lnTo>
                <a:lnTo>
                  <a:pt x="35" y="658"/>
                </a:lnTo>
                <a:lnTo>
                  <a:pt x="22" y="706"/>
                </a:lnTo>
                <a:lnTo>
                  <a:pt x="13" y="755"/>
                </a:lnTo>
                <a:lnTo>
                  <a:pt x="5" y="805"/>
                </a:lnTo>
                <a:lnTo>
                  <a:pt x="1" y="855"/>
                </a:lnTo>
                <a:lnTo>
                  <a:pt x="0" y="906"/>
                </a:lnTo>
                <a:lnTo>
                  <a:pt x="0" y="938"/>
                </a:lnTo>
                <a:lnTo>
                  <a:pt x="2" y="972"/>
                </a:lnTo>
                <a:lnTo>
                  <a:pt x="5" y="1004"/>
                </a:lnTo>
                <a:lnTo>
                  <a:pt x="9" y="1036"/>
                </a:lnTo>
                <a:lnTo>
                  <a:pt x="14" y="1068"/>
                </a:lnTo>
                <a:lnTo>
                  <a:pt x="20" y="1099"/>
                </a:lnTo>
                <a:lnTo>
                  <a:pt x="28" y="1130"/>
                </a:lnTo>
                <a:lnTo>
                  <a:pt x="36" y="1160"/>
                </a:lnTo>
                <a:lnTo>
                  <a:pt x="45" y="1190"/>
                </a:lnTo>
                <a:lnTo>
                  <a:pt x="55" y="1220"/>
                </a:lnTo>
                <a:lnTo>
                  <a:pt x="67" y="1248"/>
                </a:lnTo>
                <a:lnTo>
                  <a:pt x="80" y="1277"/>
                </a:lnTo>
                <a:lnTo>
                  <a:pt x="93" y="1305"/>
                </a:lnTo>
                <a:lnTo>
                  <a:pt x="107" y="1332"/>
                </a:lnTo>
                <a:lnTo>
                  <a:pt x="123" y="1360"/>
                </a:lnTo>
                <a:lnTo>
                  <a:pt x="138" y="1386"/>
                </a:lnTo>
                <a:lnTo>
                  <a:pt x="179" y="1209"/>
                </a:lnTo>
                <a:lnTo>
                  <a:pt x="346" y="1244"/>
                </a:lnTo>
                <a:lnTo>
                  <a:pt x="325" y="1207"/>
                </a:lnTo>
                <a:lnTo>
                  <a:pt x="307" y="1166"/>
                </a:lnTo>
                <a:lnTo>
                  <a:pt x="290" y="1126"/>
                </a:lnTo>
                <a:lnTo>
                  <a:pt x="277" y="1085"/>
                </a:lnTo>
                <a:lnTo>
                  <a:pt x="265" y="1041"/>
                </a:lnTo>
                <a:lnTo>
                  <a:pt x="261" y="1019"/>
                </a:lnTo>
                <a:lnTo>
                  <a:pt x="258" y="997"/>
                </a:lnTo>
                <a:lnTo>
                  <a:pt x="255" y="975"/>
                </a:lnTo>
                <a:lnTo>
                  <a:pt x="254" y="953"/>
                </a:lnTo>
                <a:lnTo>
                  <a:pt x="252" y="929"/>
                </a:lnTo>
                <a:lnTo>
                  <a:pt x="252" y="906"/>
                </a:lnTo>
                <a:lnTo>
                  <a:pt x="252" y="873"/>
                </a:lnTo>
                <a:lnTo>
                  <a:pt x="255" y="841"/>
                </a:lnTo>
                <a:lnTo>
                  <a:pt x="259" y="809"/>
                </a:lnTo>
                <a:lnTo>
                  <a:pt x="264" y="778"/>
                </a:lnTo>
                <a:lnTo>
                  <a:pt x="272" y="746"/>
                </a:lnTo>
                <a:lnTo>
                  <a:pt x="280" y="717"/>
                </a:lnTo>
                <a:lnTo>
                  <a:pt x="290" y="687"/>
                </a:lnTo>
                <a:lnTo>
                  <a:pt x="302" y="657"/>
                </a:lnTo>
                <a:lnTo>
                  <a:pt x="313" y="630"/>
                </a:lnTo>
                <a:lnTo>
                  <a:pt x="328" y="601"/>
                </a:lnTo>
                <a:lnTo>
                  <a:pt x="343" y="574"/>
                </a:lnTo>
                <a:lnTo>
                  <a:pt x="359" y="548"/>
                </a:lnTo>
                <a:lnTo>
                  <a:pt x="377" y="523"/>
                </a:lnTo>
                <a:lnTo>
                  <a:pt x="395" y="499"/>
                </a:lnTo>
                <a:lnTo>
                  <a:pt x="414" y="475"/>
                </a:lnTo>
                <a:lnTo>
                  <a:pt x="435" y="452"/>
                </a:lnTo>
                <a:lnTo>
                  <a:pt x="457" y="431"/>
                </a:lnTo>
                <a:lnTo>
                  <a:pt x="481" y="411"/>
                </a:lnTo>
                <a:lnTo>
                  <a:pt x="504" y="391"/>
                </a:lnTo>
                <a:lnTo>
                  <a:pt x="529" y="372"/>
                </a:lnTo>
                <a:lnTo>
                  <a:pt x="554" y="355"/>
                </a:lnTo>
                <a:lnTo>
                  <a:pt x="580" y="339"/>
                </a:lnTo>
                <a:lnTo>
                  <a:pt x="608" y="324"/>
                </a:lnTo>
                <a:lnTo>
                  <a:pt x="636" y="311"/>
                </a:lnTo>
                <a:lnTo>
                  <a:pt x="665" y="298"/>
                </a:lnTo>
                <a:lnTo>
                  <a:pt x="695" y="286"/>
                </a:lnTo>
                <a:lnTo>
                  <a:pt x="724" y="277"/>
                </a:lnTo>
                <a:lnTo>
                  <a:pt x="755" y="269"/>
                </a:lnTo>
                <a:lnTo>
                  <a:pt x="787" y="262"/>
                </a:lnTo>
                <a:lnTo>
                  <a:pt x="818" y="256"/>
                </a:lnTo>
                <a:lnTo>
                  <a:pt x="850" y="252"/>
                </a:lnTo>
                <a:lnTo>
                  <a:pt x="882" y="250"/>
                </a:lnTo>
                <a:close/>
              </a:path>
            </a:pathLst>
          </a:custGeom>
          <a:gradFill rotWithShape="1">
            <a:gsLst>
              <a:gs pos="0">
                <a:srgbClr val="A4D329"/>
              </a:gs>
              <a:gs pos="100000">
                <a:srgbClr val="C0FF4D"/>
              </a:gs>
            </a:gsLst>
            <a:lin ang="5400000" scaled="1"/>
          </a:gradFill>
          <a:ln w="19050" cap="flat" cmpd="sng">
            <a:noFill/>
            <a:prstDash val="solid"/>
            <a:round/>
            <a:headEnd type="none" w="med" len="med"/>
            <a:tailEnd type="none" w="med" len="med"/>
          </a:ln>
          <a:effectLst/>
        </p:spPr>
        <p:txBody>
          <a:bodyPr/>
          <a:lstStyle/>
          <a:p>
            <a:pPr indent="-342900" fontAlgn="auto">
              <a:spcBef>
                <a:spcPts val="0"/>
              </a:spcBef>
              <a:spcAft>
                <a:spcPts val="0"/>
              </a:spcAft>
              <a:buFont typeface="Calibri" pitchFamily="34" charset="0"/>
              <a:buAutoNum type="arabicPeriod"/>
              <a:defRPr/>
            </a:pPr>
            <a:endParaRPr lang="da-DK" b="1" kern="0" noProof="1">
              <a:solidFill>
                <a:schemeClr val="tx1">
                  <a:lumMod val="95000"/>
                  <a:lumOff val="5000"/>
                </a:schemeClr>
              </a:solidFill>
              <a:latin typeface="Calibri"/>
              <a:ea typeface="+mn-ea"/>
            </a:endParaRPr>
          </a:p>
        </p:txBody>
      </p:sp>
      <p:sp>
        <p:nvSpPr>
          <p:cNvPr id="28" name="Freeform 233"/>
          <p:cNvSpPr>
            <a:spLocks/>
          </p:cNvSpPr>
          <p:nvPr/>
        </p:nvSpPr>
        <p:spPr bwMode="auto">
          <a:xfrm>
            <a:off x="6084888" y="2954338"/>
            <a:ext cx="71437" cy="12700"/>
          </a:xfrm>
          <a:custGeom>
            <a:avLst/>
            <a:gdLst>
              <a:gd name="T0" fmla="*/ 90724984 w 45"/>
              <a:gd name="T1" fmla="*/ 20161247 h 8"/>
              <a:gd name="T2" fmla="*/ 113405455 w 45"/>
              <a:gd name="T3" fmla="*/ 0 h 8"/>
              <a:gd name="T4" fmla="*/ 113405455 w 45"/>
              <a:gd name="T5" fmla="*/ 0 h 8"/>
              <a:gd name="T6" fmla="*/ 83163777 w 45"/>
              <a:gd name="T7" fmla="*/ 0 h 8"/>
              <a:gd name="T8" fmla="*/ 83163777 w 45"/>
              <a:gd name="T9" fmla="*/ 0 h 8"/>
              <a:gd name="T10" fmla="*/ 15120833 w 45"/>
              <a:gd name="T11" fmla="*/ 2520950 h 8"/>
              <a:gd name="T12" fmla="*/ 0 w 45"/>
              <a:gd name="T13" fmla="*/ 15120936 h 8"/>
              <a:gd name="T14" fmla="*/ 90724984 w 45"/>
              <a:gd name="T15" fmla="*/ 20161247 h 8"/>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8"/>
              <a:gd name="T26" fmla="*/ 45 w 4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8">
                <a:moveTo>
                  <a:pt x="36" y="8"/>
                </a:moveTo>
                <a:lnTo>
                  <a:pt x="45" y="0"/>
                </a:lnTo>
                <a:lnTo>
                  <a:pt x="33" y="0"/>
                </a:lnTo>
                <a:lnTo>
                  <a:pt x="6" y="1"/>
                </a:lnTo>
                <a:lnTo>
                  <a:pt x="0" y="6"/>
                </a:lnTo>
                <a:lnTo>
                  <a:pt x="36" y="8"/>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29" name="Freeform 234"/>
          <p:cNvSpPr>
            <a:spLocks/>
          </p:cNvSpPr>
          <p:nvPr/>
        </p:nvSpPr>
        <p:spPr bwMode="auto">
          <a:xfrm>
            <a:off x="6135688" y="2128838"/>
            <a:ext cx="63500" cy="9525"/>
          </a:xfrm>
          <a:custGeom>
            <a:avLst/>
            <a:gdLst>
              <a:gd name="T0" fmla="*/ 88206254 w 40"/>
              <a:gd name="T1" fmla="*/ 2520950 h 6"/>
              <a:gd name="T2" fmla="*/ 0 w 40"/>
              <a:gd name="T3" fmla="*/ 0 h 6"/>
              <a:gd name="T4" fmla="*/ 12601573 w 40"/>
              <a:gd name="T5" fmla="*/ 15120939 h 6"/>
              <a:gd name="T6" fmla="*/ 12601573 w 40"/>
              <a:gd name="T7" fmla="*/ 15120939 h 6"/>
              <a:gd name="T8" fmla="*/ 100806236 w 40"/>
              <a:gd name="T9" fmla="*/ 15120939 h 6"/>
              <a:gd name="T10" fmla="*/ 88206254 w 40"/>
              <a:gd name="T11" fmla="*/ 2520950 h 6"/>
              <a:gd name="T12" fmla="*/ 0 60000 65536"/>
              <a:gd name="T13" fmla="*/ 0 60000 65536"/>
              <a:gd name="T14" fmla="*/ 0 60000 65536"/>
              <a:gd name="T15" fmla="*/ 0 60000 65536"/>
              <a:gd name="T16" fmla="*/ 0 60000 65536"/>
              <a:gd name="T17" fmla="*/ 0 60000 65536"/>
              <a:gd name="T18" fmla="*/ 0 w 40"/>
              <a:gd name="T19" fmla="*/ 0 h 6"/>
              <a:gd name="T20" fmla="*/ 40 w 40"/>
              <a:gd name="T21" fmla="*/ 6 h 6"/>
            </a:gdLst>
            <a:ahLst/>
            <a:cxnLst>
              <a:cxn ang="T12">
                <a:pos x="T0" y="T1"/>
              </a:cxn>
              <a:cxn ang="T13">
                <a:pos x="T2" y="T3"/>
              </a:cxn>
              <a:cxn ang="T14">
                <a:pos x="T4" y="T5"/>
              </a:cxn>
              <a:cxn ang="T15">
                <a:pos x="T6" y="T7"/>
              </a:cxn>
              <a:cxn ang="T16">
                <a:pos x="T8" y="T9"/>
              </a:cxn>
              <a:cxn ang="T17">
                <a:pos x="T10" y="T11"/>
              </a:cxn>
            </a:cxnLst>
            <a:rect l="T18" t="T19" r="T20" b="T21"/>
            <a:pathLst>
              <a:path w="40" h="6">
                <a:moveTo>
                  <a:pt x="35" y="1"/>
                </a:moveTo>
                <a:lnTo>
                  <a:pt x="0" y="0"/>
                </a:lnTo>
                <a:lnTo>
                  <a:pt x="5" y="6"/>
                </a:lnTo>
                <a:lnTo>
                  <a:pt x="40" y="6"/>
                </a:lnTo>
                <a:lnTo>
                  <a:pt x="35" y="1"/>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1" name="Freeform 237"/>
          <p:cNvSpPr>
            <a:spLocks/>
          </p:cNvSpPr>
          <p:nvPr/>
        </p:nvSpPr>
        <p:spPr bwMode="auto">
          <a:xfrm>
            <a:off x="6135688" y="4600575"/>
            <a:ext cx="88900" cy="33338"/>
          </a:xfrm>
          <a:custGeom>
            <a:avLst/>
            <a:gdLst>
              <a:gd name="T0" fmla="*/ 90725625 w 56"/>
              <a:gd name="T1" fmla="*/ 0 h 21"/>
              <a:gd name="T2" fmla="*/ 90725625 w 56"/>
              <a:gd name="T3" fmla="*/ 0 h 21"/>
              <a:gd name="T4" fmla="*/ 2520950 w 56"/>
              <a:gd name="T5" fmla="*/ 2520988 h 21"/>
              <a:gd name="T6" fmla="*/ 2520950 w 56"/>
              <a:gd name="T7" fmla="*/ 2520988 h 21"/>
              <a:gd name="T8" fmla="*/ 0 w 56"/>
              <a:gd name="T9" fmla="*/ 2520988 h 21"/>
              <a:gd name="T10" fmla="*/ 50403124 w 56"/>
              <a:gd name="T11" fmla="*/ 42844089 h 21"/>
              <a:gd name="T12" fmla="*/ 40322501 w 56"/>
              <a:gd name="T13" fmla="*/ 52924874 h 21"/>
              <a:gd name="T14" fmla="*/ 40322501 w 56"/>
              <a:gd name="T15" fmla="*/ 52924874 h 21"/>
              <a:gd name="T16" fmla="*/ 128528777 w 56"/>
              <a:gd name="T17" fmla="*/ 50403875 h 21"/>
              <a:gd name="T18" fmla="*/ 141128761 w 56"/>
              <a:gd name="T19" fmla="*/ 40323103 h 21"/>
              <a:gd name="T20" fmla="*/ 90725625 w 56"/>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21"/>
              <a:gd name="T35" fmla="*/ 56 w 56"/>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21">
                <a:moveTo>
                  <a:pt x="36" y="0"/>
                </a:moveTo>
                <a:lnTo>
                  <a:pt x="36" y="0"/>
                </a:lnTo>
                <a:lnTo>
                  <a:pt x="1" y="1"/>
                </a:lnTo>
                <a:lnTo>
                  <a:pt x="0" y="1"/>
                </a:lnTo>
                <a:lnTo>
                  <a:pt x="20" y="17"/>
                </a:lnTo>
                <a:lnTo>
                  <a:pt x="16" y="21"/>
                </a:lnTo>
                <a:lnTo>
                  <a:pt x="51" y="20"/>
                </a:lnTo>
                <a:lnTo>
                  <a:pt x="56" y="16"/>
                </a:lnTo>
                <a:lnTo>
                  <a:pt x="36" y="0"/>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2" name="Freeform 238"/>
          <p:cNvSpPr>
            <a:spLocks/>
          </p:cNvSpPr>
          <p:nvPr/>
        </p:nvSpPr>
        <p:spPr bwMode="auto">
          <a:xfrm>
            <a:off x="6111875" y="4205288"/>
            <a:ext cx="60325" cy="11112"/>
          </a:xfrm>
          <a:custGeom>
            <a:avLst/>
            <a:gdLst>
              <a:gd name="T0" fmla="*/ 83165941 w 38"/>
              <a:gd name="T1" fmla="*/ 17639508 h 7"/>
              <a:gd name="T2" fmla="*/ 95765924 w 38"/>
              <a:gd name="T3" fmla="*/ 0 h 7"/>
              <a:gd name="T4" fmla="*/ 7559675 w 38"/>
              <a:gd name="T5" fmla="*/ 7559336 h 7"/>
              <a:gd name="T6" fmla="*/ 0 w 38"/>
              <a:gd name="T7" fmla="*/ 17639508 h 7"/>
              <a:gd name="T8" fmla="*/ 0 w 38"/>
              <a:gd name="T9" fmla="*/ 17639508 h 7"/>
              <a:gd name="T10" fmla="*/ 40322496 w 38"/>
              <a:gd name="T11" fmla="*/ 17639508 h 7"/>
              <a:gd name="T12" fmla="*/ 40322496 w 38"/>
              <a:gd name="T13" fmla="*/ 17639508 h 7"/>
              <a:gd name="T14" fmla="*/ 83165941 w 38"/>
              <a:gd name="T15" fmla="*/ 17639508 h 7"/>
              <a:gd name="T16" fmla="*/ 83165941 w 38"/>
              <a:gd name="T17" fmla="*/ 17639508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7"/>
              <a:gd name="T29" fmla="*/ 38 w 3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7">
                <a:moveTo>
                  <a:pt x="33" y="7"/>
                </a:moveTo>
                <a:lnTo>
                  <a:pt x="38" y="0"/>
                </a:lnTo>
                <a:lnTo>
                  <a:pt x="3" y="3"/>
                </a:lnTo>
                <a:lnTo>
                  <a:pt x="0" y="7"/>
                </a:lnTo>
                <a:lnTo>
                  <a:pt x="16" y="7"/>
                </a:lnTo>
                <a:lnTo>
                  <a:pt x="33" y="7"/>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grpSp>
        <p:nvGrpSpPr>
          <p:cNvPr id="2058" name="Gruppe 92"/>
          <p:cNvGrpSpPr>
            <a:grpSpLocks/>
          </p:cNvGrpSpPr>
          <p:nvPr/>
        </p:nvGrpSpPr>
        <p:grpSpPr bwMode="auto">
          <a:xfrm>
            <a:off x="5203825" y="2689225"/>
            <a:ext cx="1838325" cy="1824038"/>
            <a:chOff x="3968648" y="3129285"/>
            <a:chExt cx="689211" cy="683966"/>
          </a:xfrm>
        </p:grpSpPr>
        <p:sp>
          <p:nvSpPr>
            <p:cNvPr id="34" name="Ellipse 33"/>
            <p:cNvSpPr/>
            <p:nvPr/>
          </p:nvSpPr>
          <p:spPr bwMode="auto">
            <a:xfrm>
              <a:off x="3975790" y="3129285"/>
              <a:ext cx="682069" cy="683966"/>
            </a:xfrm>
            <a:prstGeom prst="ellipse">
              <a:avLst/>
            </a:prstGeom>
            <a:gradFill rotWithShape="1">
              <a:gsLst>
                <a:gs pos="0">
                  <a:srgbClr val="A4D329"/>
                </a:gs>
                <a:gs pos="100000">
                  <a:srgbClr val="C0FF4D"/>
                </a:gs>
              </a:gsLst>
              <a:lin ang="5400000" scaled="1"/>
            </a:gradFill>
            <a:ln w="19050" cap="flat" cmpd="sng">
              <a:noFill/>
              <a:prstDash val="solid"/>
              <a:round/>
              <a:headEnd type="none" w="med" len="med"/>
              <a:tailEnd type="none" w="med" len="med"/>
            </a:ln>
            <a:effectLst/>
          </p:spPr>
          <p:txBody>
            <a:bodyPr/>
            <a:lstStyle/>
            <a:p>
              <a:pPr indent="-342900" fontAlgn="auto">
                <a:spcBef>
                  <a:spcPts val="0"/>
                </a:spcBef>
                <a:spcAft>
                  <a:spcPts val="0"/>
                </a:spcAft>
                <a:buFont typeface="+mj-lt"/>
                <a:buAutoNum type="arabicPeriod"/>
                <a:defRPr/>
              </a:pPr>
              <a:endParaRPr lang="da-DK" b="1" kern="0" dirty="0">
                <a:solidFill>
                  <a:schemeClr val="tx1">
                    <a:lumMod val="95000"/>
                    <a:lumOff val="5000"/>
                  </a:schemeClr>
                </a:solidFill>
                <a:latin typeface="Calibri"/>
                <a:ea typeface="+mn-ea"/>
              </a:endParaRPr>
            </a:p>
          </p:txBody>
        </p:sp>
        <p:sp>
          <p:nvSpPr>
            <p:cNvPr id="35" name="Ellipse 34"/>
            <p:cNvSpPr/>
            <p:nvPr/>
          </p:nvSpPr>
          <p:spPr bwMode="auto">
            <a:xfrm>
              <a:off x="4065066" y="3144167"/>
              <a:ext cx="499351" cy="364901"/>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mj-lt"/>
                <a:buAutoNum type="arabicPeriod"/>
                <a:defRPr/>
              </a:pPr>
              <a:endParaRPr lang="da-DK" b="1" kern="0" dirty="0">
                <a:solidFill>
                  <a:sysClr val="window" lastClr="FFFFFF"/>
                </a:solidFill>
                <a:latin typeface="Calibri"/>
                <a:ea typeface="+mn-ea"/>
              </a:endParaRPr>
            </a:p>
          </p:txBody>
        </p:sp>
        <p:sp>
          <p:nvSpPr>
            <p:cNvPr id="36" name="Måne 35"/>
            <p:cNvSpPr/>
            <p:nvPr/>
          </p:nvSpPr>
          <p:spPr bwMode="auto">
            <a:xfrm rot="16570711">
              <a:off x="4140219" y="3329651"/>
              <a:ext cx="311329" cy="654471"/>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b="1" kern="0" dirty="0" err="1">
                <a:solidFill>
                  <a:sysClr val="window" lastClr="FFFFFF"/>
                </a:solidFill>
                <a:latin typeface="Calibri"/>
                <a:ea typeface="+mn-ea"/>
              </a:endParaRPr>
            </a:p>
          </p:txBody>
        </p:sp>
      </p:grpSp>
      <p:sp>
        <p:nvSpPr>
          <p:cNvPr id="37" name="Ellipse 36"/>
          <p:cNvSpPr/>
          <p:nvPr/>
        </p:nvSpPr>
        <p:spPr bwMode="auto">
          <a:xfrm>
            <a:off x="4971872" y="5153639"/>
            <a:ext cx="2384511" cy="427943"/>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b="1" kern="0" dirty="0" err="1">
              <a:solidFill>
                <a:sysClr val="window" lastClr="FFFFFF"/>
              </a:solidFill>
              <a:latin typeface="Calibri"/>
              <a:ea typeface="+mn-ea"/>
            </a:endParaRPr>
          </a:p>
        </p:txBody>
      </p:sp>
      <p:sp>
        <p:nvSpPr>
          <p:cNvPr id="55" name="Text Box 52"/>
          <p:cNvSpPr txBox="1">
            <a:spLocks noChangeArrowheads="1"/>
          </p:cNvSpPr>
          <p:nvPr/>
        </p:nvSpPr>
        <p:spPr bwMode="gray">
          <a:xfrm>
            <a:off x="5167276" y="2948531"/>
            <a:ext cx="1861096" cy="1311128"/>
          </a:xfrm>
          <a:prstGeom prst="rect">
            <a:avLst/>
          </a:prstGeom>
          <a:noFill/>
          <a:ln w="9525">
            <a:noFill/>
            <a:miter lim="800000"/>
            <a:headEnd/>
            <a:tailEnd/>
          </a:ln>
        </p:spPr>
        <p:txBody>
          <a:bodyPr wrap="square">
            <a:spAutoFit/>
          </a:bodyPr>
          <a:lstStyle/>
          <a:p>
            <a:pPr algn="ctr" defTabSz="801688" fontAlgn="auto">
              <a:spcBef>
                <a:spcPct val="20000"/>
              </a:spcBef>
              <a:spcAft>
                <a:spcPts val="0"/>
              </a:spcAft>
              <a:defRPr/>
            </a:pPr>
            <a:r>
              <a:rPr lang="da-DK" b="1" kern="0" noProof="1">
                <a:solidFill>
                  <a:srgbClr val="FFFFFF"/>
                </a:solidFill>
                <a:latin typeface="Calibri" pitchFamily="34" charset="0"/>
                <a:cs typeface="Arial" charset="0"/>
              </a:rPr>
              <a:t>Harmonize </a:t>
            </a:r>
          </a:p>
          <a:p>
            <a:pPr algn="ctr" defTabSz="801688" fontAlgn="auto">
              <a:spcBef>
                <a:spcPct val="20000"/>
              </a:spcBef>
              <a:spcAft>
                <a:spcPts val="0"/>
              </a:spcAft>
              <a:defRPr/>
            </a:pPr>
            <a:r>
              <a:rPr lang="da-DK" b="1" kern="0" noProof="1">
                <a:solidFill>
                  <a:srgbClr val="FFFFFF"/>
                </a:solidFill>
                <a:latin typeface="Calibri" pitchFamily="34" charset="0"/>
                <a:cs typeface="Arial" charset="0"/>
              </a:rPr>
              <a:t>food safety</a:t>
            </a:r>
          </a:p>
          <a:p>
            <a:pPr algn="ctr" defTabSz="801688" fontAlgn="auto">
              <a:spcBef>
                <a:spcPct val="20000"/>
              </a:spcBef>
              <a:spcAft>
                <a:spcPts val="0"/>
              </a:spcAft>
              <a:defRPr/>
            </a:pPr>
            <a:r>
              <a:rPr lang="da-DK" b="1" kern="0" noProof="1">
                <a:solidFill>
                  <a:srgbClr val="FFFFFF"/>
                </a:solidFill>
                <a:latin typeface="Calibri" pitchFamily="34" charset="0"/>
                <a:cs typeface="Arial" charset="0"/>
              </a:rPr>
              <a:t> laws and regulations</a:t>
            </a:r>
          </a:p>
        </p:txBody>
      </p:sp>
      <p:sp>
        <p:nvSpPr>
          <p:cNvPr id="2063" name="WordArt 35"/>
          <p:cNvSpPr>
            <a:spLocks noChangeArrowheads="1" noChangeShapeType="1" noTextEdit="1"/>
          </p:cNvSpPr>
          <p:nvPr>
            <p:custDataLst>
              <p:tags r:id="rId1"/>
            </p:custDataLst>
          </p:nvPr>
        </p:nvSpPr>
        <p:spPr bwMode="gray">
          <a:xfrm rot="-3792003">
            <a:off x="4876800" y="2446338"/>
            <a:ext cx="2119313" cy="20145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923908"/>
              </a:avLst>
            </a:prstTxWarp>
          </a:bodyPr>
          <a:lstStyle/>
          <a:p>
            <a:pPr algn="ctr"/>
            <a:r>
              <a:rPr lang="en-US" sz="3600" b="1" kern="10">
                <a:solidFill>
                  <a:srgbClr val="007E39"/>
                </a:solidFill>
                <a:latin typeface="Calibri"/>
                <a:ea typeface="Calibri"/>
                <a:cs typeface="Calibri"/>
              </a:rPr>
              <a:t>Eliminate trade barriers</a:t>
            </a:r>
          </a:p>
        </p:txBody>
      </p:sp>
      <p:sp>
        <p:nvSpPr>
          <p:cNvPr id="53" name="Rektangel med afrundet, diagonalt hjørne 52"/>
          <p:cNvSpPr/>
          <p:nvPr/>
        </p:nvSpPr>
        <p:spPr>
          <a:xfrm>
            <a:off x="699184" y="1245228"/>
            <a:ext cx="3394270" cy="5104201"/>
          </a:xfrm>
          <a:prstGeom prst="round2DiagRect">
            <a:avLst>
              <a:gd name="adj1" fmla="val 20046"/>
              <a:gd name="adj2" fmla="val 0"/>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61" name="Text Box 52"/>
          <p:cNvSpPr txBox="1">
            <a:spLocks noChangeArrowheads="1"/>
          </p:cNvSpPr>
          <p:nvPr/>
        </p:nvSpPr>
        <p:spPr bwMode="gray">
          <a:xfrm>
            <a:off x="815127" y="2565547"/>
            <a:ext cx="2957755" cy="3687163"/>
          </a:xfrm>
          <a:prstGeom prst="rect">
            <a:avLst/>
          </a:prstGeom>
          <a:noFill/>
          <a:ln w="9525">
            <a:noFill/>
            <a:miter lim="800000"/>
            <a:headEnd/>
            <a:tailEnd/>
          </a:ln>
        </p:spPr>
        <p:txBody>
          <a:bodyPr vert="horz" wrap="square">
            <a:spAutoFit/>
          </a:bodyPr>
          <a:lstStyle/>
          <a:p>
            <a:pPr marL="285750" indent="-285750" defTabSz="801688" fontAlgn="auto">
              <a:spcBef>
                <a:spcPct val="20000"/>
              </a:spcBef>
              <a:spcAft>
                <a:spcPts val="0"/>
              </a:spcAft>
              <a:buFont typeface="Arial"/>
              <a:buChar char="•"/>
              <a:defRPr/>
            </a:pPr>
            <a:r>
              <a:rPr lang="da-DK" sz="1600" kern="0" noProof="1">
                <a:latin typeface="Calibri" pitchFamily="34" charset="0"/>
                <a:ea typeface="+mn-ea"/>
                <a:cs typeface="Arial" pitchFamily="34" charset="0"/>
              </a:rPr>
              <a:t>When trade barriers are not science-based, but erected for political, not public health, reasons, they:</a:t>
            </a:r>
          </a:p>
          <a:p>
            <a:pPr marL="285750" indent="-285750" defTabSz="801688" fontAlgn="auto">
              <a:spcBef>
                <a:spcPct val="20000"/>
              </a:spcBef>
              <a:spcAft>
                <a:spcPts val="0"/>
              </a:spcAft>
              <a:buFont typeface="Wingdings" charset="2"/>
              <a:buChar char="Ø"/>
              <a:defRPr/>
            </a:pPr>
            <a:r>
              <a:rPr lang="da-DK" sz="1600" kern="0" noProof="1">
                <a:latin typeface="Calibri" pitchFamily="34" charset="0"/>
                <a:ea typeface="+mn-ea"/>
                <a:cs typeface="Arial" pitchFamily="34" charset="0"/>
              </a:rPr>
              <a:t>Reduce effectiveness of public health protection measures</a:t>
            </a:r>
          </a:p>
          <a:p>
            <a:pPr marL="285750" indent="-285750" defTabSz="801688" fontAlgn="auto">
              <a:spcBef>
                <a:spcPct val="20000"/>
              </a:spcBef>
              <a:spcAft>
                <a:spcPts val="0"/>
              </a:spcAft>
              <a:buFont typeface="Wingdings" charset="2"/>
              <a:buChar char="Ø"/>
              <a:defRPr/>
            </a:pPr>
            <a:r>
              <a:rPr lang="da-DK" sz="1600" kern="0" noProof="1">
                <a:latin typeface="Calibri" pitchFamily="34" charset="0"/>
                <a:ea typeface="+mn-ea"/>
                <a:cs typeface="Arial" pitchFamily="34" charset="0"/>
              </a:rPr>
              <a:t>Reduce the availability of food actually safe to consume</a:t>
            </a:r>
          </a:p>
          <a:p>
            <a:pPr marL="285750" indent="-285750" defTabSz="801688" fontAlgn="auto">
              <a:spcBef>
                <a:spcPct val="20000"/>
              </a:spcBef>
              <a:spcAft>
                <a:spcPts val="0"/>
              </a:spcAft>
              <a:buFont typeface="Arial"/>
              <a:buChar char="•"/>
              <a:defRPr/>
            </a:pPr>
            <a:r>
              <a:rPr lang="da-DK" sz="1600" kern="0" noProof="1">
                <a:latin typeface="Calibri" pitchFamily="34" charset="0"/>
                <a:ea typeface="+mn-ea"/>
                <a:cs typeface="Arial" pitchFamily="34" charset="0"/>
              </a:rPr>
              <a:t>Harmonized regulations reduce unnecessary destruction of food and improve food safety and security</a:t>
            </a:r>
          </a:p>
        </p:txBody>
      </p:sp>
      <p:sp>
        <p:nvSpPr>
          <p:cNvPr id="62" name="Rektangel 61"/>
          <p:cNvSpPr/>
          <p:nvPr/>
        </p:nvSpPr>
        <p:spPr>
          <a:xfrm>
            <a:off x="1024734" y="1547089"/>
            <a:ext cx="2896104" cy="923330"/>
          </a:xfrm>
          <a:prstGeom prst="rect">
            <a:avLst/>
          </a:prstGeom>
        </p:spPr>
        <p:txBody>
          <a:bodyPr wrap="square">
            <a:spAutoFit/>
          </a:bodyPr>
          <a:lstStyle/>
          <a:p>
            <a:pPr fontAlgn="auto">
              <a:spcBef>
                <a:spcPts val="0"/>
              </a:spcBef>
              <a:spcAft>
                <a:spcPts val="0"/>
              </a:spcAft>
              <a:defRPr/>
            </a:pPr>
            <a:r>
              <a:rPr lang="da-DK" b="1" kern="0" noProof="1">
                <a:latin typeface="Calibri" pitchFamily="34" charset="0"/>
                <a:ea typeface="+mn-ea"/>
                <a:cs typeface="Arial" pitchFamily="34" charset="0"/>
              </a:rPr>
              <a:t>Eliminate trade barriers that masquerade as food safety protections</a:t>
            </a:r>
            <a:endParaRPr lang="da-DK" b="1" dirty="0">
              <a:latin typeface="+mn-lt"/>
              <a:ea typeface="+mn-ea"/>
            </a:endParaRPr>
          </a:p>
        </p:txBody>
      </p:sp>
      <p:sp>
        <p:nvSpPr>
          <p:cNvPr id="2070" name="Rectangle 8"/>
          <p:cNvSpPr>
            <a:spLocks noChangeArrowheads="1"/>
          </p:cNvSpPr>
          <p:nvPr/>
        </p:nvSpPr>
        <p:spPr bwMode="gray">
          <a:xfrm>
            <a:off x="314325" y="195263"/>
            <a:ext cx="85201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p>
            <a:r>
              <a:rPr lang="de-DE" sz="2600" b="1">
                <a:latin typeface="Calibri" charset="0"/>
              </a:rPr>
              <a:t>HARMONIZING </a:t>
            </a:r>
            <a:r>
              <a:rPr lang="de-DE" sz="2600">
                <a:latin typeface="Calibri" charset="0"/>
              </a:rPr>
              <a:t>GLOBAL REGULATIONS WILL...</a:t>
            </a:r>
            <a:endParaRPr lang="de-DE" sz="2800">
              <a:latin typeface="Calibri" charset="0"/>
            </a:endParaRPr>
          </a:p>
        </p:txBody>
      </p:sp>
      <p:sp>
        <p:nvSpPr>
          <p:cNvPr id="2071" name="Tekstboks 19"/>
          <p:cNvSpPr txBox="1">
            <a:spLocks noChangeArrowheads="1"/>
          </p:cNvSpPr>
          <p:nvPr/>
        </p:nvSpPr>
        <p:spPr bwMode="auto">
          <a:xfrm>
            <a:off x="252413" y="612775"/>
            <a:ext cx="1525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da-DK" sz="1600">
                <a:latin typeface="Calibri" charset="0"/>
              </a:rPr>
              <a:t>GHI OBJECTIVES</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ktangel 68"/>
          <p:cNvSpPr>
            <a:spLocks noChangeArrowheads="1"/>
          </p:cNvSpPr>
          <p:nvPr/>
        </p:nvSpPr>
        <p:spPr bwMode="auto">
          <a:xfrm rot="10800000" flipV="1">
            <a:off x="0" y="0"/>
            <a:ext cx="9144000" cy="4065588"/>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25" name="Freeform 242"/>
          <p:cNvSpPr>
            <a:spLocks/>
          </p:cNvSpPr>
          <p:nvPr/>
        </p:nvSpPr>
        <p:spPr bwMode="auto">
          <a:xfrm>
            <a:off x="6126163" y="2154238"/>
            <a:ext cx="1447800" cy="2054225"/>
          </a:xfrm>
          <a:custGeom>
            <a:avLst/>
            <a:gdLst>
              <a:gd name="T0" fmla="*/ 1047750 w 912"/>
              <a:gd name="T1" fmla="*/ 1436687 h 1294"/>
              <a:gd name="T2" fmla="*/ 1044575 w 912"/>
              <a:gd name="T3" fmla="*/ 1525587 h 1294"/>
              <a:gd name="T4" fmla="*/ 1031875 w 912"/>
              <a:gd name="T5" fmla="*/ 1611312 h 1294"/>
              <a:gd name="T6" fmla="*/ 1016000 w 912"/>
              <a:gd name="T7" fmla="*/ 1695450 h 1294"/>
              <a:gd name="T8" fmla="*/ 989013 w 912"/>
              <a:gd name="T9" fmla="*/ 1778000 h 1294"/>
              <a:gd name="T10" fmla="*/ 1352550 w 912"/>
              <a:gd name="T11" fmla="*/ 1951038 h 1294"/>
              <a:gd name="T12" fmla="*/ 1373188 w 912"/>
              <a:gd name="T13" fmla="*/ 1889125 h 1294"/>
              <a:gd name="T14" fmla="*/ 1408113 w 912"/>
              <a:gd name="T15" fmla="*/ 1765300 h 1294"/>
              <a:gd name="T16" fmla="*/ 1433513 w 912"/>
              <a:gd name="T17" fmla="*/ 1636713 h 1294"/>
              <a:gd name="T18" fmla="*/ 1446213 w 912"/>
              <a:gd name="T19" fmla="*/ 1504950 h 1294"/>
              <a:gd name="T20" fmla="*/ 1447800 w 912"/>
              <a:gd name="T21" fmla="*/ 1436687 h 1294"/>
              <a:gd name="T22" fmla="*/ 1439863 w 912"/>
              <a:gd name="T23" fmla="*/ 1292225 h 1294"/>
              <a:gd name="T24" fmla="*/ 1419225 w 912"/>
              <a:gd name="T25" fmla="*/ 1152525 h 1294"/>
              <a:gd name="T26" fmla="*/ 1385888 w 912"/>
              <a:gd name="T27" fmla="*/ 1019175 h 1294"/>
              <a:gd name="T28" fmla="*/ 1338263 w 912"/>
              <a:gd name="T29" fmla="*/ 889000 h 1294"/>
              <a:gd name="T30" fmla="*/ 1279525 w 912"/>
              <a:gd name="T31" fmla="*/ 765175 h 1294"/>
              <a:gd name="T32" fmla="*/ 1208088 w 912"/>
              <a:gd name="T33" fmla="*/ 647700 h 1294"/>
              <a:gd name="T34" fmla="*/ 1128713 w 912"/>
              <a:gd name="T35" fmla="*/ 539750 h 1294"/>
              <a:gd name="T36" fmla="*/ 1038225 w 912"/>
              <a:gd name="T37" fmla="*/ 436563 h 1294"/>
              <a:gd name="T38" fmla="*/ 939800 w 912"/>
              <a:gd name="T39" fmla="*/ 342900 h 1294"/>
              <a:gd name="T40" fmla="*/ 831850 w 912"/>
              <a:gd name="T41" fmla="*/ 261937 h 1294"/>
              <a:gd name="T42" fmla="*/ 714375 w 912"/>
              <a:gd name="T43" fmla="*/ 187325 h 1294"/>
              <a:gd name="T44" fmla="*/ 593725 w 912"/>
              <a:gd name="T45" fmla="*/ 125413 h 1294"/>
              <a:gd name="T46" fmla="*/ 463550 w 912"/>
              <a:gd name="T47" fmla="*/ 76200 h 1294"/>
              <a:gd name="T48" fmla="*/ 330200 w 912"/>
              <a:gd name="T49" fmla="*/ 36512 h 1294"/>
              <a:gd name="T50" fmla="*/ 190500 w 912"/>
              <a:gd name="T51" fmla="*/ 9525 h 1294"/>
              <a:gd name="T52" fmla="*/ 46037 w 912"/>
              <a:gd name="T53" fmla="*/ 0 h 1294"/>
              <a:gd name="T54" fmla="*/ 0 w 912"/>
              <a:gd name="T55" fmla="*/ 393700 h 1294"/>
              <a:gd name="T56" fmla="*/ 55563 w 912"/>
              <a:gd name="T57" fmla="*/ 395287 h 1294"/>
              <a:gd name="T58" fmla="*/ 161925 w 912"/>
              <a:gd name="T59" fmla="*/ 407988 h 1294"/>
              <a:gd name="T60" fmla="*/ 263525 w 912"/>
              <a:gd name="T61" fmla="*/ 428625 h 1294"/>
              <a:gd name="T62" fmla="*/ 360363 w 912"/>
              <a:gd name="T63" fmla="*/ 458788 h 1294"/>
              <a:gd name="T64" fmla="*/ 455613 w 912"/>
              <a:gd name="T65" fmla="*/ 500063 h 1294"/>
              <a:gd name="T66" fmla="*/ 544513 w 912"/>
              <a:gd name="T67" fmla="*/ 547687 h 1294"/>
              <a:gd name="T68" fmla="*/ 628650 w 912"/>
              <a:gd name="T69" fmla="*/ 604837 h 1294"/>
              <a:gd name="T70" fmla="*/ 704850 w 912"/>
              <a:gd name="T71" fmla="*/ 668337 h 1294"/>
              <a:gd name="T72" fmla="*/ 776287 w 912"/>
              <a:gd name="T73" fmla="*/ 738187 h 1294"/>
              <a:gd name="T74" fmla="*/ 839788 w 912"/>
              <a:gd name="T75" fmla="*/ 814388 h 1294"/>
              <a:gd name="T76" fmla="*/ 895350 w 912"/>
              <a:gd name="T77" fmla="*/ 898525 h 1294"/>
              <a:gd name="T78" fmla="*/ 944563 w 912"/>
              <a:gd name="T79" fmla="*/ 987425 h 1294"/>
              <a:gd name="T80" fmla="*/ 984250 w 912"/>
              <a:gd name="T81" fmla="*/ 1081087 h 1294"/>
              <a:gd name="T82" fmla="*/ 1016000 w 912"/>
              <a:gd name="T83" fmla="*/ 1177925 h 1294"/>
              <a:gd name="T84" fmla="*/ 1036638 w 912"/>
              <a:gd name="T85" fmla="*/ 1277937 h 1294"/>
              <a:gd name="T86" fmla="*/ 1046163 w 912"/>
              <a:gd name="T87" fmla="*/ 1382712 h 1294"/>
              <a:gd name="T88" fmla="*/ 1047750 w 912"/>
              <a:gd name="T89" fmla="*/ 1436687 h 12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12"/>
              <a:gd name="T136" fmla="*/ 0 h 1294"/>
              <a:gd name="T137" fmla="*/ 912 w 912"/>
              <a:gd name="T138" fmla="*/ 1294 h 12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12" h="1294">
                <a:moveTo>
                  <a:pt x="660" y="905"/>
                </a:moveTo>
                <a:lnTo>
                  <a:pt x="660" y="905"/>
                </a:lnTo>
                <a:lnTo>
                  <a:pt x="659" y="933"/>
                </a:lnTo>
                <a:lnTo>
                  <a:pt x="658" y="961"/>
                </a:lnTo>
                <a:lnTo>
                  <a:pt x="654" y="988"/>
                </a:lnTo>
                <a:lnTo>
                  <a:pt x="650" y="1015"/>
                </a:lnTo>
                <a:lnTo>
                  <a:pt x="645" y="1042"/>
                </a:lnTo>
                <a:lnTo>
                  <a:pt x="640" y="1068"/>
                </a:lnTo>
                <a:lnTo>
                  <a:pt x="632" y="1094"/>
                </a:lnTo>
                <a:lnTo>
                  <a:pt x="623" y="1120"/>
                </a:lnTo>
                <a:lnTo>
                  <a:pt x="680" y="1294"/>
                </a:lnTo>
                <a:lnTo>
                  <a:pt x="852" y="1229"/>
                </a:lnTo>
                <a:lnTo>
                  <a:pt x="865" y="1190"/>
                </a:lnTo>
                <a:lnTo>
                  <a:pt x="877" y="1151"/>
                </a:lnTo>
                <a:lnTo>
                  <a:pt x="887" y="1112"/>
                </a:lnTo>
                <a:lnTo>
                  <a:pt x="896" y="1072"/>
                </a:lnTo>
                <a:lnTo>
                  <a:pt x="903" y="1031"/>
                </a:lnTo>
                <a:lnTo>
                  <a:pt x="908" y="989"/>
                </a:lnTo>
                <a:lnTo>
                  <a:pt x="911" y="948"/>
                </a:lnTo>
                <a:lnTo>
                  <a:pt x="912" y="905"/>
                </a:lnTo>
                <a:lnTo>
                  <a:pt x="911" y="859"/>
                </a:lnTo>
                <a:lnTo>
                  <a:pt x="907" y="814"/>
                </a:lnTo>
                <a:lnTo>
                  <a:pt x="901" y="770"/>
                </a:lnTo>
                <a:lnTo>
                  <a:pt x="894" y="726"/>
                </a:lnTo>
                <a:lnTo>
                  <a:pt x="885" y="683"/>
                </a:lnTo>
                <a:lnTo>
                  <a:pt x="873" y="642"/>
                </a:lnTo>
                <a:lnTo>
                  <a:pt x="859" y="600"/>
                </a:lnTo>
                <a:lnTo>
                  <a:pt x="843" y="560"/>
                </a:lnTo>
                <a:lnTo>
                  <a:pt x="825" y="520"/>
                </a:lnTo>
                <a:lnTo>
                  <a:pt x="806" y="482"/>
                </a:lnTo>
                <a:lnTo>
                  <a:pt x="785" y="445"/>
                </a:lnTo>
                <a:lnTo>
                  <a:pt x="761" y="408"/>
                </a:lnTo>
                <a:lnTo>
                  <a:pt x="737" y="373"/>
                </a:lnTo>
                <a:lnTo>
                  <a:pt x="711" y="340"/>
                </a:lnTo>
                <a:lnTo>
                  <a:pt x="684" y="306"/>
                </a:lnTo>
                <a:lnTo>
                  <a:pt x="654" y="275"/>
                </a:lnTo>
                <a:lnTo>
                  <a:pt x="624" y="245"/>
                </a:lnTo>
                <a:lnTo>
                  <a:pt x="592" y="216"/>
                </a:lnTo>
                <a:lnTo>
                  <a:pt x="558" y="191"/>
                </a:lnTo>
                <a:lnTo>
                  <a:pt x="524" y="165"/>
                </a:lnTo>
                <a:lnTo>
                  <a:pt x="488" y="141"/>
                </a:lnTo>
                <a:lnTo>
                  <a:pt x="450" y="118"/>
                </a:lnTo>
                <a:lnTo>
                  <a:pt x="413" y="98"/>
                </a:lnTo>
                <a:lnTo>
                  <a:pt x="374" y="79"/>
                </a:lnTo>
                <a:lnTo>
                  <a:pt x="334" y="62"/>
                </a:lnTo>
                <a:lnTo>
                  <a:pt x="292" y="48"/>
                </a:lnTo>
                <a:lnTo>
                  <a:pt x="251" y="35"/>
                </a:lnTo>
                <a:lnTo>
                  <a:pt x="208" y="23"/>
                </a:lnTo>
                <a:lnTo>
                  <a:pt x="164" y="14"/>
                </a:lnTo>
                <a:lnTo>
                  <a:pt x="120" y="6"/>
                </a:lnTo>
                <a:lnTo>
                  <a:pt x="74" y="3"/>
                </a:lnTo>
                <a:lnTo>
                  <a:pt x="29" y="0"/>
                </a:lnTo>
                <a:lnTo>
                  <a:pt x="151" y="128"/>
                </a:lnTo>
                <a:lnTo>
                  <a:pt x="0" y="248"/>
                </a:lnTo>
                <a:lnTo>
                  <a:pt x="35" y="249"/>
                </a:lnTo>
                <a:lnTo>
                  <a:pt x="68" y="253"/>
                </a:lnTo>
                <a:lnTo>
                  <a:pt x="102" y="257"/>
                </a:lnTo>
                <a:lnTo>
                  <a:pt x="134" y="263"/>
                </a:lnTo>
                <a:lnTo>
                  <a:pt x="166" y="270"/>
                </a:lnTo>
                <a:lnTo>
                  <a:pt x="197" y="279"/>
                </a:lnTo>
                <a:lnTo>
                  <a:pt x="227" y="289"/>
                </a:lnTo>
                <a:lnTo>
                  <a:pt x="257" y="302"/>
                </a:lnTo>
                <a:lnTo>
                  <a:pt x="287" y="315"/>
                </a:lnTo>
                <a:lnTo>
                  <a:pt x="315" y="329"/>
                </a:lnTo>
                <a:lnTo>
                  <a:pt x="343" y="345"/>
                </a:lnTo>
                <a:lnTo>
                  <a:pt x="370" y="362"/>
                </a:lnTo>
                <a:lnTo>
                  <a:pt x="396" y="381"/>
                </a:lnTo>
                <a:lnTo>
                  <a:pt x="420" y="401"/>
                </a:lnTo>
                <a:lnTo>
                  <a:pt x="444" y="421"/>
                </a:lnTo>
                <a:lnTo>
                  <a:pt x="467" y="442"/>
                </a:lnTo>
                <a:lnTo>
                  <a:pt x="489" y="465"/>
                </a:lnTo>
                <a:lnTo>
                  <a:pt x="510" y="489"/>
                </a:lnTo>
                <a:lnTo>
                  <a:pt x="529" y="513"/>
                </a:lnTo>
                <a:lnTo>
                  <a:pt x="548" y="539"/>
                </a:lnTo>
                <a:lnTo>
                  <a:pt x="564" y="566"/>
                </a:lnTo>
                <a:lnTo>
                  <a:pt x="580" y="594"/>
                </a:lnTo>
                <a:lnTo>
                  <a:pt x="595" y="622"/>
                </a:lnTo>
                <a:lnTo>
                  <a:pt x="608" y="651"/>
                </a:lnTo>
                <a:lnTo>
                  <a:pt x="620" y="681"/>
                </a:lnTo>
                <a:lnTo>
                  <a:pt x="630" y="710"/>
                </a:lnTo>
                <a:lnTo>
                  <a:pt x="640" y="742"/>
                </a:lnTo>
                <a:lnTo>
                  <a:pt x="646" y="774"/>
                </a:lnTo>
                <a:lnTo>
                  <a:pt x="653" y="805"/>
                </a:lnTo>
                <a:lnTo>
                  <a:pt x="656" y="839"/>
                </a:lnTo>
                <a:lnTo>
                  <a:pt x="659" y="871"/>
                </a:lnTo>
                <a:lnTo>
                  <a:pt x="660" y="905"/>
                </a:lnTo>
                <a:close/>
              </a:path>
            </a:pathLst>
          </a:custGeom>
          <a:gradFill rotWithShape="1">
            <a:gsLst>
              <a:gs pos="0">
                <a:srgbClr val="A4D329"/>
              </a:gs>
              <a:gs pos="100000">
                <a:srgbClr val="C0FF4D"/>
              </a:gs>
            </a:gsLst>
            <a:lin ang="5400000" scaled="1"/>
          </a:gradFill>
          <a:ln w="19050" cap="flat" cmpd="sng">
            <a:noFill/>
            <a:prstDash val="solid"/>
            <a:round/>
            <a:headEnd type="none" w="med" len="med"/>
            <a:tailEnd type="none" w="med" len="med"/>
          </a:ln>
          <a:effectLst/>
        </p:spPr>
        <p:txBody>
          <a:bodyPr/>
          <a:lstStyle/>
          <a:p>
            <a:pPr indent="-342900" fontAlgn="auto">
              <a:spcBef>
                <a:spcPts val="0"/>
              </a:spcBef>
              <a:spcAft>
                <a:spcPts val="0"/>
              </a:spcAft>
              <a:buFont typeface="Calibri" pitchFamily="34" charset="0"/>
              <a:buAutoNum type="arabicPeriod"/>
              <a:defRPr/>
            </a:pPr>
            <a:endParaRPr lang="da-DK" b="1" kern="0" noProof="1">
              <a:solidFill>
                <a:schemeClr val="tx1">
                  <a:lumMod val="95000"/>
                  <a:lumOff val="5000"/>
                </a:schemeClr>
              </a:solidFill>
              <a:latin typeface="Calibri"/>
              <a:ea typeface="+mn-ea"/>
            </a:endParaRPr>
          </a:p>
        </p:txBody>
      </p:sp>
      <p:sp>
        <p:nvSpPr>
          <p:cNvPr id="26" name="Freeform 243"/>
          <p:cNvSpPr>
            <a:spLocks/>
          </p:cNvSpPr>
          <p:nvPr/>
        </p:nvSpPr>
        <p:spPr bwMode="auto">
          <a:xfrm>
            <a:off x="4916488" y="3987800"/>
            <a:ext cx="2541587" cy="1041400"/>
          </a:xfrm>
          <a:custGeom>
            <a:avLst/>
            <a:gdLst/>
            <a:ahLst/>
            <a:cxnLst>
              <a:cxn ang="0">
                <a:pos x="757" y="407"/>
              </a:cxn>
              <a:cxn ang="0">
                <a:pos x="673" y="402"/>
              </a:cxn>
              <a:cxn ang="0">
                <a:pos x="591" y="386"/>
              </a:cxn>
              <a:cxn ang="0">
                <a:pos x="513" y="362"/>
              </a:cxn>
              <a:cxn ang="0">
                <a:pos x="440" y="327"/>
              </a:cxn>
              <a:cxn ang="0">
                <a:pos x="372" y="285"/>
              </a:cxn>
              <a:cxn ang="0">
                <a:pos x="310" y="236"/>
              </a:cxn>
              <a:cxn ang="0">
                <a:pos x="254" y="179"/>
              </a:cxn>
              <a:cxn ang="0">
                <a:pos x="206" y="117"/>
              </a:cxn>
              <a:cxn ang="0">
                <a:pos x="0" y="261"/>
              </a:cxn>
              <a:cxn ang="0">
                <a:pos x="16" y="283"/>
              </a:cxn>
              <a:cxn ang="0">
                <a:pos x="49" y="325"/>
              </a:cxn>
              <a:cxn ang="0">
                <a:pos x="86" y="366"/>
              </a:cxn>
              <a:cxn ang="0">
                <a:pos x="123" y="405"/>
              </a:cxn>
              <a:cxn ang="0">
                <a:pos x="163" y="441"/>
              </a:cxn>
              <a:cxn ang="0">
                <a:pos x="206" y="475"/>
              </a:cxn>
              <a:cxn ang="0">
                <a:pos x="252" y="506"/>
              </a:cxn>
              <a:cxn ang="0">
                <a:pos x="298" y="534"/>
              </a:cxn>
              <a:cxn ang="0">
                <a:pos x="346" y="560"/>
              </a:cxn>
              <a:cxn ang="0">
                <a:pos x="397" y="583"/>
              </a:cxn>
              <a:cxn ang="0">
                <a:pos x="449" y="604"/>
              </a:cxn>
              <a:cxn ang="0">
                <a:pos x="502" y="621"/>
              </a:cxn>
              <a:cxn ang="0">
                <a:pos x="556" y="634"/>
              </a:cxn>
              <a:cxn ang="0">
                <a:pos x="613" y="644"/>
              </a:cxn>
              <a:cxn ang="0">
                <a:pos x="670" y="652"/>
              </a:cxn>
              <a:cxn ang="0">
                <a:pos x="727" y="656"/>
              </a:cxn>
              <a:cxn ang="0">
                <a:pos x="757" y="656"/>
              </a:cxn>
              <a:cxn ang="0">
                <a:pos x="827" y="654"/>
              </a:cxn>
              <a:cxn ang="0">
                <a:pos x="896" y="646"/>
              </a:cxn>
              <a:cxn ang="0">
                <a:pos x="963" y="633"/>
              </a:cxn>
              <a:cxn ang="0">
                <a:pos x="1029" y="616"/>
              </a:cxn>
              <a:cxn ang="0">
                <a:pos x="1093" y="594"/>
              </a:cxn>
              <a:cxn ang="0">
                <a:pos x="1154" y="567"/>
              </a:cxn>
              <a:cxn ang="0">
                <a:pos x="1212" y="537"/>
              </a:cxn>
              <a:cxn ang="0">
                <a:pos x="1268" y="502"/>
              </a:cxn>
              <a:cxn ang="0">
                <a:pos x="1322" y="464"/>
              </a:cxn>
              <a:cxn ang="0">
                <a:pos x="1372" y="421"/>
              </a:cxn>
              <a:cxn ang="0">
                <a:pos x="1420" y="376"/>
              </a:cxn>
              <a:cxn ang="0">
                <a:pos x="1464" y="328"/>
              </a:cxn>
              <a:cxn ang="0">
                <a:pos x="1504" y="276"/>
              </a:cxn>
              <a:cxn ang="0">
                <a:pos x="1540" y="222"/>
              </a:cxn>
              <a:cxn ang="0">
                <a:pos x="1573" y="165"/>
              </a:cxn>
              <a:cxn ang="0">
                <a:pos x="1601" y="105"/>
              </a:cxn>
              <a:cxn ang="0">
                <a:pos x="1372" y="0"/>
              </a:cxn>
              <a:cxn ang="0">
                <a:pos x="1361" y="22"/>
              </a:cxn>
              <a:cxn ang="0">
                <a:pos x="1341" y="66"/>
              </a:cxn>
              <a:cxn ang="0">
                <a:pos x="1315" y="106"/>
              </a:cxn>
              <a:cxn ang="0">
                <a:pos x="1287" y="145"/>
              </a:cxn>
              <a:cxn ang="0">
                <a:pos x="1258" y="183"/>
              </a:cxn>
              <a:cxn ang="0">
                <a:pos x="1224" y="218"/>
              </a:cxn>
              <a:cxn ang="0">
                <a:pos x="1189" y="250"/>
              </a:cxn>
              <a:cxn ang="0">
                <a:pos x="1151" y="279"/>
              </a:cxn>
              <a:cxn ang="0">
                <a:pos x="1111" y="306"/>
              </a:cxn>
              <a:cxn ang="0">
                <a:pos x="1068" y="331"/>
              </a:cxn>
              <a:cxn ang="0">
                <a:pos x="1026" y="351"/>
              </a:cxn>
              <a:cxn ang="0">
                <a:pos x="980" y="370"/>
              </a:cxn>
              <a:cxn ang="0">
                <a:pos x="932" y="384"/>
              </a:cxn>
              <a:cxn ang="0">
                <a:pos x="884" y="396"/>
              </a:cxn>
              <a:cxn ang="0">
                <a:pos x="834" y="403"/>
              </a:cxn>
              <a:cxn ang="0">
                <a:pos x="783" y="407"/>
              </a:cxn>
              <a:cxn ang="0">
                <a:pos x="757" y="407"/>
              </a:cxn>
            </a:cxnLst>
            <a:rect l="0" t="0" r="r" b="b"/>
            <a:pathLst>
              <a:path w="1601" h="656">
                <a:moveTo>
                  <a:pt x="757" y="407"/>
                </a:moveTo>
                <a:lnTo>
                  <a:pt x="757" y="407"/>
                </a:lnTo>
                <a:lnTo>
                  <a:pt x="714" y="406"/>
                </a:lnTo>
                <a:lnTo>
                  <a:pt x="673" y="402"/>
                </a:lnTo>
                <a:lnTo>
                  <a:pt x="631" y="396"/>
                </a:lnTo>
                <a:lnTo>
                  <a:pt x="591" y="386"/>
                </a:lnTo>
                <a:lnTo>
                  <a:pt x="551" y="375"/>
                </a:lnTo>
                <a:lnTo>
                  <a:pt x="513" y="362"/>
                </a:lnTo>
                <a:lnTo>
                  <a:pt x="476" y="345"/>
                </a:lnTo>
                <a:lnTo>
                  <a:pt x="440" y="327"/>
                </a:lnTo>
                <a:lnTo>
                  <a:pt x="406" y="307"/>
                </a:lnTo>
                <a:lnTo>
                  <a:pt x="372" y="285"/>
                </a:lnTo>
                <a:lnTo>
                  <a:pt x="340" y="262"/>
                </a:lnTo>
                <a:lnTo>
                  <a:pt x="310" y="236"/>
                </a:lnTo>
                <a:lnTo>
                  <a:pt x="281" y="209"/>
                </a:lnTo>
                <a:lnTo>
                  <a:pt x="254" y="179"/>
                </a:lnTo>
                <a:lnTo>
                  <a:pt x="230" y="148"/>
                </a:lnTo>
                <a:lnTo>
                  <a:pt x="206" y="117"/>
                </a:lnTo>
                <a:lnTo>
                  <a:pt x="40" y="83"/>
                </a:lnTo>
                <a:lnTo>
                  <a:pt x="0" y="261"/>
                </a:lnTo>
                <a:lnTo>
                  <a:pt x="0" y="261"/>
                </a:lnTo>
                <a:lnTo>
                  <a:pt x="16" y="283"/>
                </a:lnTo>
                <a:lnTo>
                  <a:pt x="32" y="305"/>
                </a:lnTo>
                <a:lnTo>
                  <a:pt x="49" y="325"/>
                </a:lnTo>
                <a:lnTo>
                  <a:pt x="66" y="346"/>
                </a:lnTo>
                <a:lnTo>
                  <a:pt x="86" y="366"/>
                </a:lnTo>
                <a:lnTo>
                  <a:pt x="104" y="385"/>
                </a:lnTo>
                <a:lnTo>
                  <a:pt x="123" y="405"/>
                </a:lnTo>
                <a:lnTo>
                  <a:pt x="144" y="423"/>
                </a:lnTo>
                <a:lnTo>
                  <a:pt x="163" y="441"/>
                </a:lnTo>
                <a:lnTo>
                  <a:pt x="185" y="458"/>
                </a:lnTo>
                <a:lnTo>
                  <a:pt x="206" y="475"/>
                </a:lnTo>
                <a:lnTo>
                  <a:pt x="230" y="490"/>
                </a:lnTo>
                <a:lnTo>
                  <a:pt x="252" y="506"/>
                </a:lnTo>
                <a:lnTo>
                  <a:pt x="275" y="520"/>
                </a:lnTo>
                <a:lnTo>
                  <a:pt x="298" y="534"/>
                </a:lnTo>
                <a:lnTo>
                  <a:pt x="323" y="548"/>
                </a:lnTo>
                <a:lnTo>
                  <a:pt x="346" y="560"/>
                </a:lnTo>
                <a:lnTo>
                  <a:pt x="372" y="572"/>
                </a:lnTo>
                <a:lnTo>
                  <a:pt x="397" y="583"/>
                </a:lnTo>
                <a:lnTo>
                  <a:pt x="423" y="594"/>
                </a:lnTo>
                <a:lnTo>
                  <a:pt x="449" y="604"/>
                </a:lnTo>
                <a:lnTo>
                  <a:pt x="476" y="612"/>
                </a:lnTo>
                <a:lnTo>
                  <a:pt x="502" y="621"/>
                </a:lnTo>
                <a:lnTo>
                  <a:pt x="529" y="628"/>
                </a:lnTo>
                <a:lnTo>
                  <a:pt x="556" y="634"/>
                </a:lnTo>
                <a:lnTo>
                  <a:pt x="585" y="641"/>
                </a:lnTo>
                <a:lnTo>
                  <a:pt x="613" y="644"/>
                </a:lnTo>
                <a:lnTo>
                  <a:pt x="641" y="650"/>
                </a:lnTo>
                <a:lnTo>
                  <a:pt x="670" y="652"/>
                </a:lnTo>
                <a:lnTo>
                  <a:pt x="699" y="655"/>
                </a:lnTo>
                <a:lnTo>
                  <a:pt x="727" y="656"/>
                </a:lnTo>
                <a:lnTo>
                  <a:pt x="757" y="656"/>
                </a:lnTo>
                <a:lnTo>
                  <a:pt x="757" y="656"/>
                </a:lnTo>
                <a:lnTo>
                  <a:pt x="792" y="656"/>
                </a:lnTo>
                <a:lnTo>
                  <a:pt x="827" y="654"/>
                </a:lnTo>
                <a:lnTo>
                  <a:pt x="862" y="651"/>
                </a:lnTo>
                <a:lnTo>
                  <a:pt x="896" y="646"/>
                </a:lnTo>
                <a:lnTo>
                  <a:pt x="931" y="641"/>
                </a:lnTo>
                <a:lnTo>
                  <a:pt x="963" y="633"/>
                </a:lnTo>
                <a:lnTo>
                  <a:pt x="997" y="625"/>
                </a:lnTo>
                <a:lnTo>
                  <a:pt x="1029" y="616"/>
                </a:lnTo>
                <a:lnTo>
                  <a:pt x="1061" y="606"/>
                </a:lnTo>
                <a:lnTo>
                  <a:pt x="1093" y="594"/>
                </a:lnTo>
                <a:lnTo>
                  <a:pt x="1124" y="581"/>
                </a:lnTo>
                <a:lnTo>
                  <a:pt x="1154" y="567"/>
                </a:lnTo>
                <a:lnTo>
                  <a:pt x="1184" y="552"/>
                </a:lnTo>
                <a:lnTo>
                  <a:pt x="1212" y="537"/>
                </a:lnTo>
                <a:lnTo>
                  <a:pt x="1241" y="520"/>
                </a:lnTo>
                <a:lnTo>
                  <a:pt x="1268" y="502"/>
                </a:lnTo>
                <a:lnTo>
                  <a:pt x="1295" y="484"/>
                </a:lnTo>
                <a:lnTo>
                  <a:pt x="1322" y="464"/>
                </a:lnTo>
                <a:lnTo>
                  <a:pt x="1347" y="443"/>
                </a:lnTo>
                <a:lnTo>
                  <a:pt x="1372" y="421"/>
                </a:lnTo>
                <a:lnTo>
                  <a:pt x="1396" y="399"/>
                </a:lnTo>
                <a:lnTo>
                  <a:pt x="1420" y="376"/>
                </a:lnTo>
                <a:lnTo>
                  <a:pt x="1442" y="353"/>
                </a:lnTo>
                <a:lnTo>
                  <a:pt x="1464" y="328"/>
                </a:lnTo>
                <a:lnTo>
                  <a:pt x="1483" y="302"/>
                </a:lnTo>
                <a:lnTo>
                  <a:pt x="1504" y="276"/>
                </a:lnTo>
                <a:lnTo>
                  <a:pt x="1522" y="249"/>
                </a:lnTo>
                <a:lnTo>
                  <a:pt x="1540" y="222"/>
                </a:lnTo>
                <a:lnTo>
                  <a:pt x="1557" y="193"/>
                </a:lnTo>
                <a:lnTo>
                  <a:pt x="1573" y="165"/>
                </a:lnTo>
                <a:lnTo>
                  <a:pt x="1587" y="135"/>
                </a:lnTo>
                <a:lnTo>
                  <a:pt x="1601" y="105"/>
                </a:lnTo>
                <a:lnTo>
                  <a:pt x="1427" y="171"/>
                </a:lnTo>
                <a:lnTo>
                  <a:pt x="1372" y="0"/>
                </a:lnTo>
                <a:lnTo>
                  <a:pt x="1372" y="0"/>
                </a:lnTo>
                <a:lnTo>
                  <a:pt x="1361" y="22"/>
                </a:lnTo>
                <a:lnTo>
                  <a:pt x="1351" y="44"/>
                </a:lnTo>
                <a:lnTo>
                  <a:pt x="1341" y="66"/>
                </a:lnTo>
                <a:lnTo>
                  <a:pt x="1328" y="87"/>
                </a:lnTo>
                <a:lnTo>
                  <a:pt x="1315" y="106"/>
                </a:lnTo>
                <a:lnTo>
                  <a:pt x="1302" y="127"/>
                </a:lnTo>
                <a:lnTo>
                  <a:pt x="1287" y="145"/>
                </a:lnTo>
                <a:lnTo>
                  <a:pt x="1273" y="165"/>
                </a:lnTo>
                <a:lnTo>
                  <a:pt x="1258" y="183"/>
                </a:lnTo>
                <a:lnTo>
                  <a:pt x="1241" y="201"/>
                </a:lnTo>
                <a:lnTo>
                  <a:pt x="1224" y="218"/>
                </a:lnTo>
                <a:lnTo>
                  <a:pt x="1207" y="233"/>
                </a:lnTo>
                <a:lnTo>
                  <a:pt x="1189" y="250"/>
                </a:lnTo>
                <a:lnTo>
                  <a:pt x="1169" y="265"/>
                </a:lnTo>
                <a:lnTo>
                  <a:pt x="1151" y="279"/>
                </a:lnTo>
                <a:lnTo>
                  <a:pt x="1131" y="293"/>
                </a:lnTo>
                <a:lnTo>
                  <a:pt x="1111" y="306"/>
                </a:lnTo>
                <a:lnTo>
                  <a:pt x="1090" y="319"/>
                </a:lnTo>
                <a:lnTo>
                  <a:pt x="1068" y="331"/>
                </a:lnTo>
                <a:lnTo>
                  <a:pt x="1048" y="341"/>
                </a:lnTo>
                <a:lnTo>
                  <a:pt x="1026" y="351"/>
                </a:lnTo>
                <a:lnTo>
                  <a:pt x="1002" y="361"/>
                </a:lnTo>
                <a:lnTo>
                  <a:pt x="980" y="370"/>
                </a:lnTo>
                <a:lnTo>
                  <a:pt x="957" y="377"/>
                </a:lnTo>
                <a:lnTo>
                  <a:pt x="932" y="384"/>
                </a:lnTo>
                <a:lnTo>
                  <a:pt x="909" y="390"/>
                </a:lnTo>
                <a:lnTo>
                  <a:pt x="884" y="396"/>
                </a:lnTo>
                <a:lnTo>
                  <a:pt x="860" y="399"/>
                </a:lnTo>
                <a:lnTo>
                  <a:pt x="834" y="403"/>
                </a:lnTo>
                <a:lnTo>
                  <a:pt x="809" y="405"/>
                </a:lnTo>
                <a:lnTo>
                  <a:pt x="783" y="407"/>
                </a:lnTo>
                <a:lnTo>
                  <a:pt x="757" y="407"/>
                </a:lnTo>
                <a:lnTo>
                  <a:pt x="757" y="407"/>
                </a:lnTo>
                <a:close/>
              </a:path>
            </a:pathLst>
          </a:custGeom>
          <a:ln/>
        </p:spPr>
        <p:style>
          <a:lnRef idx="0">
            <a:schemeClr val="accent5"/>
          </a:lnRef>
          <a:fillRef idx="3">
            <a:schemeClr val="accent5"/>
          </a:fillRef>
          <a:effectRef idx="3">
            <a:schemeClr val="accent5"/>
          </a:effectRef>
          <a:fontRef idx="minor">
            <a:schemeClr val="lt1"/>
          </a:fontRef>
        </p:style>
        <p:txBody>
          <a:bodyPr anchor="ctr"/>
          <a:lstStyle/>
          <a:p>
            <a:pPr indent="-342900" algn="ctr" fontAlgn="auto">
              <a:spcBef>
                <a:spcPts val="0"/>
              </a:spcBef>
              <a:spcAft>
                <a:spcPts val="0"/>
              </a:spcAft>
              <a:buFont typeface="+mj-lt"/>
              <a:buAutoNum type="arabicPeriod"/>
              <a:defRPr/>
            </a:pPr>
            <a:endParaRPr lang="da-DK" b="1" kern="0" noProof="1">
              <a:solidFill>
                <a:sysClr val="window" lastClr="FFFFFF"/>
              </a:solidFill>
              <a:latin typeface="Calibri"/>
              <a:ea typeface="+mn-ea"/>
            </a:endParaRPr>
          </a:p>
        </p:txBody>
      </p:sp>
      <p:sp>
        <p:nvSpPr>
          <p:cNvPr id="27" name="Freeform 244"/>
          <p:cNvSpPr>
            <a:spLocks/>
          </p:cNvSpPr>
          <p:nvPr/>
        </p:nvSpPr>
        <p:spPr bwMode="auto">
          <a:xfrm>
            <a:off x="4664075" y="2152650"/>
            <a:ext cx="1643063" cy="2200275"/>
          </a:xfrm>
          <a:custGeom>
            <a:avLst/>
            <a:gdLst>
              <a:gd name="T0" fmla="*/ 1035 w 1035"/>
              <a:gd name="T1" fmla="*/ 128 h 1386"/>
              <a:gd name="T2" fmla="*/ 915 w 1035"/>
              <a:gd name="T3" fmla="*/ 0 h 1386"/>
              <a:gd name="T4" fmla="*/ 831 w 1035"/>
              <a:gd name="T5" fmla="*/ 4 h 1386"/>
              <a:gd name="T6" fmla="*/ 748 w 1035"/>
              <a:gd name="T7" fmla="*/ 15 h 1386"/>
              <a:gd name="T8" fmla="*/ 669 w 1035"/>
              <a:gd name="T9" fmla="*/ 33 h 1386"/>
              <a:gd name="T10" fmla="*/ 591 w 1035"/>
              <a:gd name="T11" fmla="*/ 58 h 1386"/>
              <a:gd name="T12" fmla="*/ 517 w 1035"/>
              <a:gd name="T13" fmla="*/ 90 h 1386"/>
              <a:gd name="T14" fmla="*/ 447 w 1035"/>
              <a:gd name="T15" fmla="*/ 128 h 1386"/>
              <a:gd name="T16" fmla="*/ 381 w 1035"/>
              <a:gd name="T17" fmla="*/ 171 h 1386"/>
              <a:gd name="T18" fmla="*/ 319 w 1035"/>
              <a:gd name="T19" fmla="*/ 219 h 1386"/>
              <a:gd name="T20" fmla="*/ 469 w 1035"/>
              <a:gd name="T21" fmla="*/ 131 h 1386"/>
              <a:gd name="T22" fmla="*/ 742 w 1035"/>
              <a:gd name="T23" fmla="*/ 160 h 1386"/>
              <a:gd name="T24" fmla="*/ 469 w 1035"/>
              <a:gd name="T25" fmla="*/ 131 h 1386"/>
              <a:gd name="T26" fmla="*/ 319 w 1035"/>
              <a:gd name="T27" fmla="*/ 219 h 1386"/>
              <a:gd name="T28" fmla="*/ 282 w 1035"/>
              <a:gd name="T29" fmla="*/ 251 h 1386"/>
              <a:gd name="T30" fmla="*/ 216 w 1035"/>
              <a:gd name="T31" fmla="*/ 321 h 1386"/>
              <a:gd name="T32" fmla="*/ 158 w 1035"/>
              <a:gd name="T33" fmla="*/ 396 h 1386"/>
              <a:gd name="T34" fmla="*/ 107 w 1035"/>
              <a:gd name="T35" fmla="*/ 479 h 1386"/>
              <a:gd name="T36" fmla="*/ 66 w 1035"/>
              <a:gd name="T37" fmla="*/ 566 h 1386"/>
              <a:gd name="T38" fmla="*/ 35 w 1035"/>
              <a:gd name="T39" fmla="*/ 658 h 1386"/>
              <a:gd name="T40" fmla="*/ 13 w 1035"/>
              <a:gd name="T41" fmla="*/ 755 h 1386"/>
              <a:gd name="T42" fmla="*/ 1 w 1035"/>
              <a:gd name="T43" fmla="*/ 855 h 1386"/>
              <a:gd name="T44" fmla="*/ 0 w 1035"/>
              <a:gd name="T45" fmla="*/ 906 h 1386"/>
              <a:gd name="T46" fmla="*/ 2 w 1035"/>
              <a:gd name="T47" fmla="*/ 972 h 1386"/>
              <a:gd name="T48" fmla="*/ 9 w 1035"/>
              <a:gd name="T49" fmla="*/ 1036 h 1386"/>
              <a:gd name="T50" fmla="*/ 20 w 1035"/>
              <a:gd name="T51" fmla="*/ 1099 h 1386"/>
              <a:gd name="T52" fmla="*/ 36 w 1035"/>
              <a:gd name="T53" fmla="*/ 1160 h 1386"/>
              <a:gd name="T54" fmla="*/ 55 w 1035"/>
              <a:gd name="T55" fmla="*/ 1220 h 1386"/>
              <a:gd name="T56" fmla="*/ 80 w 1035"/>
              <a:gd name="T57" fmla="*/ 1277 h 1386"/>
              <a:gd name="T58" fmla="*/ 107 w 1035"/>
              <a:gd name="T59" fmla="*/ 1332 h 1386"/>
              <a:gd name="T60" fmla="*/ 138 w 1035"/>
              <a:gd name="T61" fmla="*/ 1386 h 1386"/>
              <a:gd name="T62" fmla="*/ 346 w 1035"/>
              <a:gd name="T63" fmla="*/ 1244 h 1386"/>
              <a:gd name="T64" fmla="*/ 325 w 1035"/>
              <a:gd name="T65" fmla="*/ 1207 h 1386"/>
              <a:gd name="T66" fmla="*/ 290 w 1035"/>
              <a:gd name="T67" fmla="*/ 1126 h 1386"/>
              <a:gd name="T68" fmla="*/ 265 w 1035"/>
              <a:gd name="T69" fmla="*/ 1041 h 1386"/>
              <a:gd name="T70" fmla="*/ 258 w 1035"/>
              <a:gd name="T71" fmla="*/ 997 h 1386"/>
              <a:gd name="T72" fmla="*/ 254 w 1035"/>
              <a:gd name="T73" fmla="*/ 953 h 1386"/>
              <a:gd name="T74" fmla="*/ 252 w 1035"/>
              <a:gd name="T75" fmla="*/ 906 h 1386"/>
              <a:gd name="T76" fmla="*/ 252 w 1035"/>
              <a:gd name="T77" fmla="*/ 873 h 1386"/>
              <a:gd name="T78" fmla="*/ 259 w 1035"/>
              <a:gd name="T79" fmla="*/ 809 h 1386"/>
              <a:gd name="T80" fmla="*/ 272 w 1035"/>
              <a:gd name="T81" fmla="*/ 746 h 1386"/>
              <a:gd name="T82" fmla="*/ 290 w 1035"/>
              <a:gd name="T83" fmla="*/ 687 h 1386"/>
              <a:gd name="T84" fmla="*/ 313 w 1035"/>
              <a:gd name="T85" fmla="*/ 630 h 1386"/>
              <a:gd name="T86" fmla="*/ 343 w 1035"/>
              <a:gd name="T87" fmla="*/ 574 h 1386"/>
              <a:gd name="T88" fmla="*/ 377 w 1035"/>
              <a:gd name="T89" fmla="*/ 523 h 1386"/>
              <a:gd name="T90" fmla="*/ 414 w 1035"/>
              <a:gd name="T91" fmla="*/ 475 h 1386"/>
              <a:gd name="T92" fmla="*/ 457 w 1035"/>
              <a:gd name="T93" fmla="*/ 431 h 1386"/>
              <a:gd name="T94" fmla="*/ 504 w 1035"/>
              <a:gd name="T95" fmla="*/ 391 h 1386"/>
              <a:gd name="T96" fmla="*/ 554 w 1035"/>
              <a:gd name="T97" fmla="*/ 355 h 1386"/>
              <a:gd name="T98" fmla="*/ 608 w 1035"/>
              <a:gd name="T99" fmla="*/ 324 h 1386"/>
              <a:gd name="T100" fmla="*/ 665 w 1035"/>
              <a:gd name="T101" fmla="*/ 298 h 1386"/>
              <a:gd name="T102" fmla="*/ 724 w 1035"/>
              <a:gd name="T103" fmla="*/ 277 h 1386"/>
              <a:gd name="T104" fmla="*/ 787 w 1035"/>
              <a:gd name="T105" fmla="*/ 262 h 1386"/>
              <a:gd name="T106" fmla="*/ 850 w 1035"/>
              <a:gd name="T107" fmla="*/ 252 h 1386"/>
              <a:gd name="T108" fmla="*/ 882 w 1035"/>
              <a:gd name="T109" fmla="*/ 250 h 13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35"/>
              <a:gd name="T166" fmla="*/ 0 h 1386"/>
              <a:gd name="T167" fmla="*/ 1035 w 1035"/>
              <a:gd name="T168" fmla="*/ 1386 h 13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35" h="1386">
                <a:moveTo>
                  <a:pt x="882" y="250"/>
                </a:moveTo>
                <a:lnTo>
                  <a:pt x="1035" y="128"/>
                </a:lnTo>
                <a:lnTo>
                  <a:pt x="915" y="0"/>
                </a:lnTo>
                <a:lnTo>
                  <a:pt x="872" y="1"/>
                </a:lnTo>
                <a:lnTo>
                  <a:pt x="831" y="4"/>
                </a:lnTo>
                <a:lnTo>
                  <a:pt x="789" y="9"/>
                </a:lnTo>
                <a:lnTo>
                  <a:pt x="748" y="15"/>
                </a:lnTo>
                <a:lnTo>
                  <a:pt x="707" y="23"/>
                </a:lnTo>
                <a:lnTo>
                  <a:pt x="669" y="33"/>
                </a:lnTo>
                <a:lnTo>
                  <a:pt x="630" y="45"/>
                </a:lnTo>
                <a:lnTo>
                  <a:pt x="591" y="58"/>
                </a:lnTo>
                <a:lnTo>
                  <a:pt x="553" y="74"/>
                </a:lnTo>
                <a:lnTo>
                  <a:pt x="517" y="90"/>
                </a:lnTo>
                <a:lnTo>
                  <a:pt x="482" y="109"/>
                </a:lnTo>
                <a:lnTo>
                  <a:pt x="447" y="128"/>
                </a:lnTo>
                <a:lnTo>
                  <a:pt x="413" y="149"/>
                </a:lnTo>
                <a:lnTo>
                  <a:pt x="381" y="171"/>
                </a:lnTo>
                <a:lnTo>
                  <a:pt x="348" y="194"/>
                </a:lnTo>
                <a:lnTo>
                  <a:pt x="319" y="219"/>
                </a:lnTo>
                <a:lnTo>
                  <a:pt x="346" y="247"/>
                </a:lnTo>
                <a:lnTo>
                  <a:pt x="469" y="131"/>
                </a:lnTo>
                <a:lnTo>
                  <a:pt x="593" y="259"/>
                </a:lnTo>
                <a:lnTo>
                  <a:pt x="742" y="160"/>
                </a:lnTo>
                <a:lnTo>
                  <a:pt x="593" y="259"/>
                </a:lnTo>
                <a:lnTo>
                  <a:pt x="469" y="131"/>
                </a:lnTo>
                <a:lnTo>
                  <a:pt x="346" y="247"/>
                </a:lnTo>
                <a:lnTo>
                  <a:pt x="319" y="219"/>
                </a:lnTo>
                <a:lnTo>
                  <a:pt x="282" y="251"/>
                </a:lnTo>
                <a:lnTo>
                  <a:pt x="249" y="285"/>
                </a:lnTo>
                <a:lnTo>
                  <a:pt x="216" y="321"/>
                </a:lnTo>
                <a:lnTo>
                  <a:pt x="186" y="359"/>
                </a:lnTo>
                <a:lnTo>
                  <a:pt x="158" y="396"/>
                </a:lnTo>
                <a:lnTo>
                  <a:pt x="132" y="438"/>
                </a:lnTo>
                <a:lnTo>
                  <a:pt x="107" y="479"/>
                </a:lnTo>
                <a:lnTo>
                  <a:pt x="85" y="522"/>
                </a:lnTo>
                <a:lnTo>
                  <a:pt x="66" y="566"/>
                </a:lnTo>
                <a:lnTo>
                  <a:pt x="49" y="612"/>
                </a:lnTo>
                <a:lnTo>
                  <a:pt x="35" y="658"/>
                </a:lnTo>
                <a:lnTo>
                  <a:pt x="22" y="706"/>
                </a:lnTo>
                <a:lnTo>
                  <a:pt x="13" y="755"/>
                </a:lnTo>
                <a:lnTo>
                  <a:pt x="5" y="805"/>
                </a:lnTo>
                <a:lnTo>
                  <a:pt x="1" y="855"/>
                </a:lnTo>
                <a:lnTo>
                  <a:pt x="0" y="906"/>
                </a:lnTo>
                <a:lnTo>
                  <a:pt x="0" y="938"/>
                </a:lnTo>
                <a:lnTo>
                  <a:pt x="2" y="972"/>
                </a:lnTo>
                <a:lnTo>
                  <a:pt x="5" y="1004"/>
                </a:lnTo>
                <a:lnTo>
                  <a:pt x="9" y="1036"/>
                </a:lnTo>
                <a:lnTo>
                  <a:pt x="14" y="1068"/>
                </a:lnTo>
                <a:lnTo>
                  <a:pt x="20" y="1099"/>
                </a:lnTo>
                <a:lnTo>
                  <a:pt x="28" y="1130"/>
                </a:lnTo>
                <a:lnTo>
                  <a:pt x="36" y="1160"/>
                </a:lnTo>
                <a:lnTo>
                  <a:pt x="45" y="1190"/>
                </a:lnTo>
                <a:lnTo>
                  <a:pt x="55" y="1220"/>
                </a:lnTo>
                <a:lnTo>
                  <a:pt x="67" y="1248"/>
                </a:lnTo>
                <a:lnTo>
                  <a:pt x="80" y="1277"/>
                </a:lnTo>
                <a:lnTo>
                  <a:pt x="93" y="1305"/>
                </a:lnTo>
                <a:lnTo>
                  <a:pt x="107" y="1332"/>
                </a:lnTo>
                <a:lnTo>
                  <a:pt x="123" y="1360"/>
                </a:lnTo>
                <a:lnTo>
                  <a:pt x="138" y="1386"/>
                </a:lnTo>
                <a:lnTo>
                  <a:pt x="179" y="1209"/>
                </a:lnTo>
                <a:lnTo>
                  <a:pt x="346" y="1244"/>
                </a:lnTo>
                <a:lnTo>
                  <a:pt x="325" y="1207"/>
                </a:lnTo>
                <a:lnTo>
                  <a:pt x="307" y="1166"/>
                </a:lnTo>
                <a:lnTo>
                  <a:pt x="290" y="1126"/>
                </a:lnTo>
                <a:lnTo>
                  <a:pt x="277" y="1085"/>
                </a:lnTo>
                <a:lnTo>
                  <a:pt x="265" y="1041"/>
                </a:lnTo>
                <a:lnTo>
                  <a:pt x="261" y="1019"/>
                </a:lnTo>
                <a:lnTo>
                  <a:pt x="258" y="997"/>
                </a:lnTo>
                <a:lnTo>
                  <a:pt x="255" y="975"/>
                </a:lnTo>
                <a:lnTo>
                  <a:pt x="254" y="953"/>
                </a:lnTo>
                <a:lnTo>
                  <a:pt x="252" y="929"/>
                </a:lnTo>
                <a:lnTo>
                  <a:pt x="252" y="906"/>
                </a:lnTo>
                <a:lnTo>
                  <a:pt x="252" y="873"/>
                </a:lnTo>
                <a:lnTo>
                  <a:pt x="255" y="841"/>
                </a:lnTo>
                <a:lnTo>
                  <a:pt x="259" y="809"/>
                </a:lnTo>
                <a:lnTo>
                  <a:pt x="264" y="778"/>
                </a:lnTo>
                <a:lnTo>
                  <a:pt x="272" y="746"/>
                </a:lnTo>
                <a:lnTo>
                  <a:pt x="280" y="717"/>
                </a:lnTo>
                <a:lnTo>
                  <a:pt x="290" y="687"/>
                </a:lnTo>
                <a:lnTo>
                  <a:pt x="302" y="657"/>
                </a:lnTo>
                <a:lnTo>
                  <a:pt x="313" y="630"/>
                </a:lnTo>
                <a:lnTo>
                  <a:pt x="328" y="601"/>
                </a:lnTo>
                <a:lnTo>
                  <a:pt x="343" y="574"/>
                </a:lnTo>
                <a:lnTo>
                  <a:pt x="359" y="548"/>
                </a:lnTo>
                <a:lnTo>
                  <a:pt x="377" y="523"/>
                </a:lnTo>
                <a:lnTo>
                  <a:pt x="395" y="499"/>
                </a:lnTo>
                <a:lnTo>
                  <a:pt x="414" y="475"/>
                </a:lnTo>
                <a:lnTo>
                  <a:pt x="435" y="452"/>
                </a:lnTo>
                <a:lnTo>
                  <a:pt x="457" y="431"/>
                </a:lnTo>
                <a:lnTo>
                  <a:pt x="481" y="411"/>
                </a:lnTo>
                <a:lnTo>
                  <a:pt x="504" y="391"/>
                </a:lnTo>
                <a:lnTo>
                  <a:pt x="529" y="372"/>
                </a:lnTo>
                <a:lnTo>
                  <a:pt x="554" y="355"/>
                </a:lnTo>
                <a:lnTo>
                  <a:pt x="580" y="339"/>
                </a:lnTo>
                <a:lnTo>
                  <a:pt x="608" y="324"/>
                </a:lnTo>
                <a:lnTo>
                  <a:pt x="636" y="311"/>
                </a:lnTo>
                <a:lnTo>
                  <a:pt x="665" y="298"/>
                </a:lnTo>
                <a:lnTo>
                  <a:pt x="695" y="286"/>
                </a:lnTo>
                <a:lnTo>
                  <a:pt x="724" y="277"/>
                </a:lnTo>
                <a:lnTo>
                  <a:pt x="755" y="269"/>
                </a:lnTo>
                <a:lnTo>
                  <a:pt x="787" y="262"/>
                </a:lnTo>
                <a:lnTo>
                  <a:pt x="818" y="256"/>
                </a:lnTo>
                <a:lnTo>
                  <a:pt x="850" y="252"/>
                </a:lnTo>
                <a:lnTo>
                  <a:pt x="882" y="250"/>
                </a:lnTo>
                <a:close/>
              </a:path>
            </a:pathLst>
          </a:custGeom>
          <a:gradFill rotWithShape="1">
            <a:gsLst>
              <a:gs pos="0">
                <a:srgbClr val="A4D329"/>
              </a:gs>
              <a:gs pos="100000">
                <a:srgbClr val="C0FF4D"/>
              </a:gs>
            </a:gsLst>
            <a:lin ang="5400000" scaled="1"/>
          </a:gradFill>
          <a:ln w="19050" cap="flat" cmpd="sng">
            <a:noFill/>
            <a:prstDash val="solid"/>
            <a:round/>
            <a:headEnd type="none" w="med" len="med"/>
            <a:tailEnd type="none" w="med" len="med"/>
          </a:ln>
          <a:effectLst/>
        </p:spPr>
        <p:txBody>
          <a:bodyPr/>
          <a:lstStyle/>
          <a:p>
            <a:pPr indent="-342900" fontAlgn="auto">
              <a:spcBef>
                <a:spcPts val="0"/>
              </a:spcBef>
              <a:spcAft>
                <a:spcPts val="0"/>
              </a:spcAft>
              <a:buFont typeface="Calibri" pitchFamily="34" charset="0"/>
              <a:buAutoNum type="arabicPeriod"/>
              <a:defRPr/>
            </a:pPr>
            <a:endParaRPr lang="da-DK" b="1" kern="0" noProof="1">
              <a:solidFill>
                <a:schemeClr val="tx1">
                  <a:lumMod val="95000"/>
                  <a:lumOff val="5000"/>
                </a:schemeClr>
              </a:solidFill>
              <a:latin typeface="Calibri"/>
              <a:ea typeface="+mn-ea"/>
            </a:endParaRPr>
          </a:p>
        </p:txBody>
      </p:sp>
      <p:sp>
        <p:nvSpPr>
          <p:cNvPr id="28" name="Freeform 233"/>
          <p:cNvSpPr>
            <a:spLocks/>
          </p:cNvSpPr>
          <p:nvPr/>
        </p:nvSpPr>
        <p:spPr bwMode="auto">
          <a:xfrm>
            <a:off x="6075363" y="2954338"/>
            <a:ext cx="71437" cy="12700"/>
          </a:xfrm>
          <a:custGeom>
            <a:avLst/>
            <a:gdLst>
              <a:gd name="T0" fmla="*/ 90724984 w 45"/>
              <a:gd name="T1" fmla="*/ 20161247 h 8"/>
              <a:gd name="T2" fmla="*/ 113405455 w 45"/>
              <a:gd name="T3" fmla="*/ 0 h 8"/>
              <a:gd name="T4" fmla="*/ 113405455 w 45"/>
              <a:gd name="T5" fmla="*/ 0 h 8"/>
              <a:gd name="T6" fmla="*/ 83163777 w 45"/>
              <a:gd name="T7" fmla="*/ 0 h 8"/>
              <a:gd name="T8" fmla="*/ 83163777 w 45"/>
              <a:gd name="T9" fmla="*/ 0 h 8"/>
              <a:gd name="T10" fmla="*/ 15120833 w 45"/>
              <a:gd name="T11" fmla="*/ 2520950 h 8"/>
              <a:gd name="T12" fmla="*/ 0 w 45"/>
              <a:gd name="T13" fmla="*/ 15120936 h 8"/>
              <a:gd name="T14" fmla="*/ 90724984 w 45"/>
              <a:gd name="T15" fmla="*/ 20161247 h 8"/>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8"/>
              <a:gd name="T26" fmla="*/ 45 w 4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8">
                <a:moveTo>
                  <a:pt x="36" y="8"/>
                </a:moveTo>
                <a:lnTo>
                  <a:pt x="45" y="0"/>
                </a:lnTo>
                <a:lnTo>
                  <a:pt x="33" y="0"/>
                </a:lnTo>
                <a:lnTo>
                  <a:pt x="6" y="1"/>
                </a:lnTo>
                <a:lnTo>
                  <a:pt x="0" y="6"/>
                </a:lnTo>
                <a:lnTo>
                  <a:pt x="36" y="8"/>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29" name="Freeform 234"/>
          <p:cNvSpPr>
            <a:spLocks/>
          </p:cNvSpPr>
          <p:nvPr/>
        </p:nvSpPr>
        <p:spPr bwMode="auto">
          <a:xfrm>
            <a:off x="6126163" y="2128838"/>
            <a:ext cx="63500" cy="9525"/>
          </a:xfrm>
          <a:custGeom>
            <a:avLst/>
            <a:gdLst>
              <a:gd name="T0" fmla="*/ 88206254 w 40"/>
              <a:gd name="T1" fmla="*/ 2520950 h 6"/>
              <a:gd name="T2" fmla="*/ 0 w 40"/>
              <a:gd name="T3" fmla="*/ 0 h 6"/>
              <a:gd name="T4" fmla="*/ 12601573 w 40"/>
              <a:gd name="T5" fmla="*/ 15120939 h 6"/>
              <a:gd name="T6" fmla="*/ 12601573 w 40"/>
              <a:gd name="T7" fmla="*/ 15120939 h 6"/>
              <a:gd name="T8" fmla="*/ 100806236 w 40"/>
              <a:gd name="T9" fmla="*/ 15120939 h 6"/>
              <a:gd name="T10" fmla="*/ 88206254 w 40"/>
              <a:gd name="T11" fmla="*/ 2520950 h 6"/>
              <a:gd name="T12" fmla="*/ 0 60000 65536"/>
              <a:gd name="T13" fmla="*/ 0 60000 65536"/>
              <a:gd name="T14" fmla="*/ 0 60000 65536"/>
              <a:gd name="T15" fmla="*/ 0 60000 65536"/>
              <a:gd name="T16" fmla="*/ 0 60000 65536"/>
              <a:gd name="T17" fmla="*/ 0 60000 65536"/>
              <a:gd name="T18" fmla="*/ 0 w 40"/>
              <a:gd name="T19" fmla="*/ 0 h 6"/>
              <a:gd name="T20" fmla="*/ 40 w 40"/>
              <a:gd name="T21" fmla="*/ 6 h 6"/>
            </a:gdLst>
            <a:ahLst/>
            <a:cxnLst>
              <a:cxn ang="T12">
                <a:pos x="T0" y="T1"/>
              </a:cxn>
              <a:cxn ang="T13">
                <a:pos x="T2" y="T3"/>
              </a:cxn>
              <a:cxn ang="T14">
                <a:pos x="T4" y="T5"/>
              </a:cxn>
              <a:cxn ang="T15">
                <a:pos x="T6" y="T7"/>
              </a:cxn>
              <a:cxn ang="T16">
                <a:pos x="T8" y="T9"/>
              </a:cxn>
              <a:cxn ang="T17">
                <a:pos x="T10" y="T11"/>
              </a:cxn>
            </a:cxnLst>
            <a:rect l="T18" t="T19" r="T20" b="T21"/>
            <a:pathLst>
              <a:path w="40" h="6">
                <a:moveTo>
                  <a:pt x="35" y="1"/>
                </a:moveTo>
                <a:lnTo>
                  <a:pt x="0" y="0"/>
                </a:lnTo>
                <a:lnTo>
                  <a:pt x="5" y="6"/>
                </a:lnTo>
                <a:lnTo>
                  <a:pt x="40" y="6"/>
                </a:lnTo>
                <a:lnTo>
                  <a:pt x="35" y="1"/>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1" name="Freeform 237"/>
          <p:cNvSpPr>
            <a:spLocks/>
          </p:cNvSpPr>
          <p:nvPr/>
        </p:nvSpPr>
        <p:spPr bwMode="auto">
          <a:xfrm>
            <a:off x="6126163" y="4600575"/>
            <a:ext cx="88900" cy="33338"/>
          </a:xfrm>
          <a:custGeom>
            <a:avLst/>
            <a:gdLst>
              <a:gd name="T0" fmla="*/ 90725625 w 56"/>
              <a:gd name="T1" fmla="*/ 0 h 21"/>
              <a:gd name="T2" fmla="*/ 90725625 w 56"/>
              <a:gd name="T3" fmla="*/ 0 h 21"/>
              <a:gd name="T4" fmla="*/ 2520950 w 56"/>
              <a:gd name="T5" fmla="*/ 2520988 h 21"/>
              <a:gd name="T6" fmla="*/ 2520950 w 56"/>
              <a:gd name="T7" fmla="*/ 2520988 h 21"/>
              <a:gd name="T8" fmla="*/ 0 w 56"/>
              <a:gd name="T9" fmla="*/ 2520988 h 21"/>
              <a:gd name="T10" fmla="*/ 50403124 w 56"/>
              <a:gd name="T11" fmla="*/ 42844089 h 21"/>
              <a:gd name="T12" fmla="*/ 40322501 w 56"/>
              <a:gd name="T13" fmla="*/ 52924874 h 21"/>
              <a:gd name="T14" fmla="*/ 40322501 w 56"/>
              <a:gd name="T15" fmla="*/ 52924874 h 21"/>
              <a:gd name="T16" fmla="*/ 128528777 w 56"/>
              <a:gd name="T17" fmla="*/ 50403875 h 21"/>
              <a:gd name="T18" fmla="*/ 141128761 w 56"/>
              <a:gd name="T19" fmla="*/ 40323103 h 21"/>
              <a:gd name="T20" fmla="*/ 90725625 w 56"/>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21"/>
              <a:gd name="T35" fmla="*/ 56 w 56"/>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21">
                <a:moveTo>
                  <a:pt x="36" y="0"/>
                </a:moveTo>
                <a:lnTo>
                  <a:pt x="36" y="0"/>
                </a:lnTo>
                <a:lnTo>
                  <a:pt x="1" y="1"/>
                </a:lnTo>
                <a:lnTo>
                  <a:pt x="0" y="1"/>
                </a:lnTo>
                <a:lnTo>
                  <a:pt x="20" y="17"/>
                </a:lnTo>
                <a:lnTo>
                  <a:pt x="16" y="21"/>
                </a:lnTo>
                <a:lnTo>
                  <a:pt x="51" y="20"/>
                </a:lnTo>
                <a:lnTo>
                  <a:pt x="56" y="16"/>
                </a:lnTo>
                <a:lnTo>
                  <a:pt x="36" y="0"/>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2" name="Freeform 238"/>
          <p:cNvSpPr>
            <a:spLocks/>
          </p:cNvSpPr>
          <p:nvPr/>
        </p:nvSpPr>
        <p:spPr bwMode="auto">
          <a:xfrm>
            <a:off x="6102350" y="4205288"/>
            <a:ext cx="60325" cy="11112"/>
          </a:xfrm>
          <a:custGeom>
            <a:avLst/>
            <a:gdLst>
              <a:gd name="T0" fmla="*/ 83165941 w 38"/>
              <a:gd name="T1" fmla="*/ 17639508 h 7"/>
              <a:gd name="T2" fmla="*/ 95765924 w 38"/>
              <a:gd name="T3" fmla="*/ 0 h 7"/>
              <a:gd name="T4" fmla="*/ 7559675 w 38"/>
              <a:gd name="T5" fmla="*/ 7559336 h 7"/>
              <a:gd name="T6" fmla="*/ 0 w 38"/>
              <a:gd name="T7" fmla="*/ 17639508 h 7"/>
              <a:gd name="T8" fmla="*/ 0 w 38"/>
              <a:gd name="T9" fmla="*/ 17639508 h 7"/>
              <a:gd name="T10" fmla="*/ 40322496 w 38"/>
              <a:gd name="T11" fmla="*/ 17639508 h 7"/>
              <a:gd name="T12" fmla="*/ 40322496 w 38"/>
              <a:gd name="T13" fmla="*/ 17639508 h 7"/>
              <a:gd name="T14" fmla="*/ 83165941 w 38"/>
              <a:gd name="T15" fmla="*/ 17639508 h 7"/>
              <a:gd name="T16" fmla="*/ 83165941 w 38"/>
              <a:gd name="T17" fmla="*/ 17639508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7"/>
              <a:gd name="T29" fmla="*/ 38 w 3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7">
                <a:moveTo>
                  <a:pt x="33" y="7"/>
                </a:moveTo>
                <a:lnTo>
                  <a:pt x="38" y="0"/>
                </a:lnTo>
                <a:lnTo>
                  <a:pt x="3" y="3"/>
                </a:lnTo>
                <a:lnTo>
                  <a:pt x="0" y="7"/>
                </a:lnTo>
                <a:lnTo>
                  <a:pt x="16" y="7"/>
                </a:lnTo>
                <a:lnTo>
                  <a:pt x="33" y="7"/>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grpSp>
        <p:nvGrpSpPr>
          <p:cNvPr id="3082" name="Gruppe 92"/>
          <p:cNvGrpSpPr>
            <a:grpSpLocks/>
          </p:cNvGrpSpPr>
          <p:nvPr/>
        </p:nvGrpSpPr>
        <p:grpSpPr bwMode="auto">
          <a:xfrm>
            <a:off x="5194300" y="2689225"/>
            <a:ext cx="1838325" cy="1824038"/>
            <a:chOff x="3968648" y="3129285"/>
            <a:chExt cx="689211" cy="683966"/>
          </a:xfrm>
        </p:grpSpPr>
        <p:sp>
          <p:nvSpPr>
            <p:cNvPr id="34" name="Ellipse 33"/>
            <p:cNvSpPr/>
            <p:nvPr/>
          </p:nvSpPr>
          <p:spPr bwMode="auto">
            <a:xfrm>
              <a:off x="3975790" y="3129285"/>
              <a:ext cx="682069" cy="683966"/>
            </a:xfrm>
            <a:prstGeom prst="ellipse">
              <a:avLst/>
            </a:prstGeom>
            <a:gradFill rotWithShape="1">
              <a:gsLst>
                <a:gs pos="0">
                  <a:srgbClr val="A4D329"/>
                </a:gs>
                <a:gs pos="100000">
                  <a:srgbClr val="C0FF4D"/>
                </a:gs>
              </a:gsLst>
              <a:lin ang="5400000" scaled="1"/>
            </a:gradFill>
            <a:ln w="19050" cap="flat" cmpd="sng">
              <a:noFill/>
              <a:prstDash val="solid"/>
              <a:round/>
              <a:headEnd type="none" w="med" len="med"/>
              <a:tailEnd type="none" w="med" len="med"/>
            </a:ln>
            <a:effectLst/>
          </p:spPr>
          <p:txBody>
            <a:bodyPr/>
            <a:lstStyle/>
            <a:p>
              <a:pPr indent="-342900" fontAlgn="auto">
                <a:spcBef>
                  <a:spcPts val="0"/>
                </a:spcBef>
                <a:spcAft>
                  <a:spcPts val="0"/>
                </a:spcAft>
                <a:buFont typeface="+mj-lt"/>
                <a:buAutoNum type="arabicPeriod"/>
                <a:defRPr/>
              </a:pPr>
              <a:endParaRPr lang="da-DK" b="1" kern="0" dirty="0">
                <a:solidFill>
                  <a:schemeClr val="tx1">
                    <a:lumMod val="95000"/>
                    <a:lumOff val="5000"/>
                  </a:schemeClr>
                </a:solidFill>
                <a:latin typeface="Calibri"/>
                <a:ea typeface="+mn-ea"/>
              </a:endParaRPr>
            </a:p>
          </p:txBody>
        </p:sp>
        <p:sp>
          <p:nvSpPr>
            <p:cNvPr id="35" name="Ellipse 34"/>
            <p:cNvSpPr/>
            <p:nvPr/>
          </p:nvSpPr>
          <p:spPr bwMode="auto">
            <a:xfrm>
              <a:off x="4065066" y="3144167"/>
              <a:ext cx="499351" cy="364901"/>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mj-lt"/>
                <a:buAutoNum type="arabicPeriod"/>
                <a:defRPr/>
              </a:pPr>
              <a:endParaRPr lang="da-DK" b="1" kern="0" dirty="0">
                <a:solidFill>
                  <a:sysClr val="window" lastClr="FFFFFF"/>
                </a:solidFill>
                <a:latin typeface="Calibri"/>
                <a:ea typeface="+mn-ea"/>
              </a:endParaRPr>
            </a:p>
          </p:txBody>
        </p:sp>
        <p:sp>
          <p:nvSpPr>
            <p:cNvPr id="36" name="Måne 35"/>
            <p:cNvSpPr/>
            <p:nvPr/>
          </p:nvSpPr>
          <p:spPr bwMode="auto">
            <a:xfrm rot="16570711">
              <a:off x="4140219" y="3329651"/>
              <a:ext cx="311329" cy="654471"/>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b="1" kern="0" dirty="0" err="1">
                <a:solidFill>
                  <a:sysClr val="window" lastClr="FFFFFF"/>
                </a:solidFill>
                <a:latin typeface="Calibri"/>
                <a:ea typeface="+mn-ea"/>
              </a:endParaRPr>
            </a:p>
          </p:txBody>
        </p:sp>
      </p:grpSp>
      <p:sp>
        <p:nvSpPr>
          <p:cNvPr id="37" name="Ellipse 36"/>
          <p:cNvSpPr/>
          <p:nvPr/>
        </p:nvSpPr>
        <p:spPr bwMode="auto">
          <a:xfrm>
            <a:off x="4962144" y="5153640"/>
            <a:ext cx="2384511" cy="427943"/>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b="1" kern="0" dirty="0" err="1">
              <a:solidFill>
                <a:sysClr val="window" lastClr="FFFFFF"/>
              </a:solidFill>
              <a:latin typeface="Calibri"/>
              <a:ea typeface="+mn-ea"/>
            </a:endParaRPr>
          </a:p>
        </p:txBody>
      </p:sp>
      <p:sp>
        <p:nvSpPr>
          <p:cNvPr id="55" name="Text Box 52"/>
          <p:cNvSpPr txBox="1">
            <a:spLocks noChangeArrowheads="1"/>
          </p:cNvSpPr>
          <p:nvPr/>
        </p:nvSpPr>
        <p:spPr bwMode="gray">
          <a:xfrm>
            <a:off x="5375275" y="3014222"/>
            <a:ext cx="1492250" cy="1200329"/>
          </a:xfrm>
          <a:prstGeom prst="rect">
            <a:avLst/>
          </a:prstGeom>
          <a:noFill/>
          <a:ln w="9525">
            <a:noFill/>
            <a:miter lim="800000"/>
            <a:headEnd/>
            <a:tailEnd/>
          </a:ln>
        </p:spPr>
        <p:txBody>
          <a:bodyPr>
            <a:spAutoFit/>
          </a:bodyPr>
          <a:lstStyle/>
          <a:p>
            <a:pPr algn="ctr" defTabSz="801688" fontAlgn="auto">
              <a:spcBef>
                <a:spcPct val="20000"/>
              </a:spcBef>
              <a:spcAft>
                <a:spcPts val="0"/>
              </a:spcAft>
              <a:defRPr/>
            </a:pPr>
            <a:r>
              <a:rPr lang="da-DK" b="1" kern="0" noProof="1">
                <a:solidFill>
                  <a:srgbClr val="FFFFFF"/>
                </a:solidFill>
                <a:latin typeface="Calibri" pitchFamily="34" charset="0"/>
                <a:cs typeface="Arial" charset="0"/>
              </a:rPr>
              <a:t>Harmonize food safety laws and regulations</a:t>
            </a:r>
          </a:p>
        </p:txBody>
      </p:sp>
      <p:sp>
        <p:nvSpPr>
          <p:cNvPr id="3087" name="WordArt 35"/>
          <p:cNvSpPr>
            <a:spLocks noChangeArrowheads="1" noChangeShapeType="1" noTextEdit="1"/>
          </p:cNvSpPr>
          <p:nvPr>
            <p:custDataLst>
              <p:tags r:id="rId1"/>
            </p:custDataLst>
          </p:nvPr>
        </p:nvSpPr>
        <p:spPr bwMode="gray">
          <a:xfrm rot="-3792003">
            <a:off x="4867275" y="2446338"/>
            <a:ext cx="2119313" cy="20145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923908"/>
              </a:avLst>
            </a:prstTxWarp>
          </a:bodyPr>
          <a:lstStyle/>
          <a:p>
            <a:pPr algn="ctr"/>
            <a:r>
              <a:rPr lang="en-US" sz="3600" b="1" kern="10">
                <a:solidFill>
                  <a:srgbClr val="007E39"/>
                </a:solidFill>
                <a:latin typeface="Calibri"/>
                <a:ea typeface="Calibri"/>
                <a:cs typeface="Calibri"/>
              </a:rPr>
              <a:t>Eliminate trade barriers</a:t>
            </a:r>
          </a:p>
        </p:txBody>
      </p:sp>
      <p:sp>
        <p:nvSpPr>
          <p:cNvPr id="3088" name="WordArt 35"/>
          <p:cNvSpPr>
            <a:spLocks noChangeArrowheads="1" noChangeShapeType="1" noTextEdit="1"/>
          </p:cNvSpPr>
          <p:nvPr>
            <p:custDataLst>
              <p:tags r:id="rId2"/>
            </p:custDataLst>
          </p:nvPr>
        </p:nvSpPr>
        <p:spPr bwMode="gray">
          <a:xfrm rot="3816508">
            <a:off x="5281612" y="2452688"/>
            <a:ext cx="2119313" cy="20145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923908"/>
              </a:avLst>
            </a:prstTxWarp>
          </a:bodyPr>
          <a:lstStyle/>
          <a:p>
            <a:pPr algn="ctr"/>
            <a:r>
              <a:rPr lang="en-US" sz="3600" b="1" kern="10">
                <a:solidFill>
                  <a:srgbClr val="007E39"/>
                </a:solidFill>
                <a:latin typeface="Calibri"/>
                <a:ea typeface="Calibri"/>
                <a:cs typeface="Calibri"/>
              </a:rPr>
              <a:t>Reduce hunger/outbreaks</a:t>
            </a:r>
          </a:p>
        </p:txBody>
      </p:sp>
      <p:sp>
        <p:nvSpPr>
          <p:cNvPr id="61" name="Rektangel med afrundet, diagonalt hjørne 60"/>
          <p:cNvSpPr/>
          <p:nvPr/>
        </p:nvSpPr>
        <p:spPr>
          <a:xfrm>
            <a:off x="699184" y="1442402"/>
            <a:ext cx="3542226" cy="4512499"/>
          </a:xfrm>
          <a:prstGeom prst="round2DiagRect">
            <a:avLst>
              <a:gd name="adj1" fmla="val 20046"/>
              <a:gd name="adj2" fmla="val 0"/>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64" name="Text Box 52"/>
          <p:cNvSpPr txBox="1">
            <a:spLocks noChangeArrowheads="1"/>
          </p:cNvSpPr>
          <p:nvPr/>
        </p:nvSpPr>
        <p:spPr bwMode="gray">
          <a:xfrm>
            <a:off x="913767" y="3046377"/>
            <a:ext cx="3105710" cy="2923877"/>
          </a:xfrm>
          <a:prstGeom prst="rect">
            <a:avLst/>
          </a:prstGeom>
          <a:noFill/>
          <a:ln w="9525">
            <a:noFill/>
            <a:miter lim="800000"/>
            <a:headEnd/>
            <a:tailEnd/>
          </a:ln>
        </p:spPr>
        <p:txBody>
          <a:bodyPr wrap="square">
            <a:spAutoFit/>
          </a:bodyPr>
          <a:lstStyle/>
          <a:p>
            <a:pPr marL="285750" indent="-285750" defTabSz="801688" fontAlgn="auto">
              <a:spcBef>
                <a:spcPct val="20000"/>
              </a:spcBef>
              <a:spcAft>
                <a:spcPts val="0"/>
              </a:spcAft>
              <a:buFont typeface="Arial"/>
              <a:buChar char="•"/>
              <a:defRPr/>
            </a:pPr>
            <a:r>
              <a:rPr lang="da-DK" sz="1600" kern="0" noProof="1">
                <a:latin typeface="Calibri" pitchFamily="34" charset="0"/>
                <a:ea typeface="+mn-ea"/>
                <a:cs typeface="Arial" pitchFamily="34" charset="0"/>
              </a:rPr>
              <a:t>1 billion people are hungry or malnourished worldwide</a:t>
            </a:r>
          </a:p>
          <a:p>
            <a:pPr marL="285750" indent="-285750" defTabSz="801688" fontAlgn="auto">
              <a:spcBef>
                <a:spcPct val="20000"/>
              </a:spcBef>
              <a:spcAft>
                <a:spcPts val="0"/>
              </a:spcAft>
              <a:buFont typeface="Arial"/>
              <a:buChar char="•"/>
              <a:defRPr/>
            </a:pPr>
            <a:r>
              <a:rPr lang="da-DK" sz="1600" kern="0" noProof="1">
                <a:latin typeface="Calibri" pitchFamily="34" charset="0"/>
                <a:ea typeface="+mn-ea"/>
                <a:cs typeface="Arial" pitchFamily="34" charset="0"/>
              </a:rPr>
              <a:t>Safe food destroyed at borders due to non-science based regulations/laws</a:t>
            </a:r>
          </a:p>
          <a:p>
            <a:pPr marL="285750" indent="-285750" defTabSz="801688" fontAlgn="auto">
              <a:spcBef>
                <a:spcPct val="20000"/>
              </a:spcBef>
              <a:spcAft>
                <a:spcPts val="0"/>
              </a:spcAft>
              <a:buFont typeface="Arial"/>
              <a:buChar char="•"/>
              <a:defRPr/>
            </a:pPr>
            <a:r>
              <a:rPr lang="da-DK" sz="1600" kern="0" noProof="1">
                <a:latin typeface="Calibri" pitchFamily="34" charset="0"/>
                <a:ea typeface="+mn-ea"/>
                <a:cs typeface="Arial" pitchFamily="34" charset="0"/>
              </a:rPr>
              <a:t>Foodborne disease once local, now potential to spread farther</a:t>
            </a:r>
          </a:p>
          <a:p>
            <a:pPr marL="285750" indent="-285750" defTabSz="801688" fontAlgn="auto">
              <a:spcBef>
                <a:spcPct val="20000"/>
              </a:spcBef>
              <a:spcAft>
                <a:spcPts val="0"/>
              </a:spcAft>
              <a:buFont typeface="Arial"/>
              <a:buChar char="•"/>
              <a:defRPr/>
            </a:pPr>
            <a:r>
              <a:rPr lang="da-DK" sz="1600" kern="0" noProof="1">
                <a:latin typeface="Calibri" pitchFamily="34" charset="0"/>
                <a:ea typeface="+mn-ea"/>
                <a:cs typeface="Arial" pitchFamily="34" charset="0"/>
              </a:rPr>
              <a:t>Harmonized regulations support scientifically sound food protection measures</a:t>
            </a:r>
          </a:p>
          <a:p>
            <a:pPr defTabSz="801688" fontAlgn="auto">
              <a:spcBef>
                <a:spcPct val="20000"/>
              </a:spcBef>
              <a:spcAft>
                <a:spcPts val="0"/>
              </a:spcAft>
              <a:buFont typeface="Arial" pitchFamily="34" charset="0"/>
              <a:buChar char="•"/>
              <a:defRPr/>
            </a:pPr>
            <a:endParaRPr lang="da-DK" sz="1200" kern="0" noProof="1">
              <a:latin typeface="Calibri" pitchFamily="34" charset="0"/>
              <a:ea typeface="+mn-ea"/>
              <a:cs typeface="Arial" pitchFamily="34" charset="0"/>
            </a:endParaRPr>
          </a:p>
        </p:txBody>
      </p:sp>
      <p:sp>
        <p:nvSpPr>
          <p:cNvPr id="65" name="Rektangel 64"/>
          <p:cNvSpPr/>
          <p:nvPr/>
        </p:nvSpPr>
        <p:spPr>
          <a:xfrm>
            <a:off x="938427" y="1756681"/>
            <a:ext cx="3229006" cy="1200329"/>
          </a:xfrm>
          <a:prstGeom prst="rect">
            <a:avLst/>
          </a:prstGeom>
        </p:spPr>
        <p:txBody>
          <a:bodyPr wrap="square">
            <a:spAutoFit/>
          </a:bodyPr>
          <a:lstStyle/>
          <a:p>
            <a:pPr fontAlgn="auto">
              <a:spcBef>
                <a:spcPts val="0"/>
              </a:spcBef>
              <a:spcAft>
                <a:spcPts val="0"/>
              </a:spcAft>
              <a:defRPr/>
            </a:pPr>
            <a:r>
              <a:rPr lang="da-DK" b="1" kern="0" noProof="1">
                <a:latin typeface="Calibri" pitchFamily="34" charset="0"/>
                <a:ea typeface="+mn-ea"/>
                <a:cs typeface="Arial" pitchFamily="34" charset="0"/>
              </a:rPr>
              <a:t>Help reduce world hunger, foodborne disease and the potential for pandemic outbreaks</a:t>
            </a:r>
            <a:endParaRPr lang="da-DK" b="1" dirty="0">
              <a:latin typeface="+mn-lt"/>
              <a:ea typeface="+mn-ea"/>
            </a:endParaRPr>
          </a:p>
        </p:txBody>
      </p:sp>
      <p:sp>
        <p:nvSpPr>
          <p:cNvPr id="3095" name="Rectangle 8"/>
          <p:cNvSpPr>
            <a:spLocks noChangeArrowheads="1"/>
          </p:cNvSpPr>
          <p:nvPr/>
        </p:nvSpPr>
        <p:spPr bwMode="gray">
          <a:xfrm>
            <a:off x="314325" y="195263"/>
            <a:ext cx="85201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p>
            <a:r>
              <a:rPr lang="de-DE" sz="2600" b="1">
                <a:latin typeface="Calibri" charset="0"/>
              </a:rPr>
              <a:t>HARMONIZING </a:t>
            </a:r>
            <a:r>
              <a:rPr lang="de-DE" sz="2600">
                <a:latin typeface="Calibri" charset="0"/>
              </a:rPr>
              <a:t>GLOBAL REGULATIONS WILL...</a:t>
            </a:r>
            <a:endParaRPr lang="de-DE" sz="2800">
              <a:latin typeface="Calibri" charset="0"/>
            </a:endParaRPr>
          </a:p>
        </p:txBody>
      </p:sp>
      <p:sp>
        <p:nvSpPr>
          <p:cNvPr id="3096" name="Tekstboks 19"/>
          <p:cNvSpPr txBox="1">
            <a:spLocks noChangeArrowheads="1"/>
          </p:cNvSpPr>
          <p:nvPr/>
        </p:nvSpPr>
        <p:spPr bwMode="auto">
          <a:xfrm>
            <a:off x="252413" y="612775"/>
            <a:ext cx="1525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da-DK" sz="1600">
                <a:latin typeface="Calibri" charset="0"/>
              </a:rPr>
              <a:t>GHI OBJECTIVES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ktangel 62"/>
          <p:cNvSpPr>
            <a:spLocks noChangeArrowheads="1"/>
          </p:cNvSpPr>
          <p:nvPr/>
        </p:nvSpPr>
        <p:spPr bwMode="auto">
          <a:xfrm rot="10800000" flipV="1">
            <a:off x="0" y="0"/>
            <a:ext cx="9144000" cy="4065588"/>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25" name="Freeform 242"/>
          <p:cNvSpPr>
            <a:spLocks/>
          </p:cNvSpPr>
          <p:nvPr/>
        </p:nvSpPr>
        <p:spPr bwMode="auto">
          <a:xfrm>
            <a:off x="6126163" y="2154238"/>
            <a:ext cx="1447800" cy="2054225"/>
          </a:xfrm>
          <a:custGeom>
            <a:avLst/>
            <a:gdLst>
              <a:gd name="T0" fmla="*/ 1047750 w 912"/>
              <a:gd name="T1" fmla="*/ 1436687 h 1294"/>
              <a:gd name="T2" fmla="*/ 1044575 w 912"/>
              <a:gd name="T3" fmla="*/ 1525587 h 1294"/>
              <a:gd name="T4" fmla="*/ 1031875 w 912"/>
              <a:gd name="T5" fmla="*/ 1611312 h 1294"/>
              <a:gd name="T6" fmla="*/ 1016000 w 912"/>
              <a:gd name="T7" fmla="*/ 1695450 h 1294"/>
              <a:gd name="T8" fmla="*/ 989013 w 912"/>
              <a:gd name="T9" fmla="*/ 1778000 h 1294"/>
              <a:gd name="T10" fmla="*/ 1352550 w 912"/>
              <a:gd name="T11" fmla="*/ 1951038 h 1294"/>
              <a:gd name="T12" fmla="*/ 1373188 w 912"/>
              <a:gd name="T13" fmla="*/ 1889125 h 1294"/>
              <a:gd name="T14" fmla="*/ 1408113 w 912"/>
              <a:gd name="T15" fmla="*/ 1765300 h 1294"/>
              <a:gd name="T16" fmla="*/ 1433513 w 912"/>
              <a:gd name="T17" fmla="*/ 1636713 h 1294"/>
              <a:gd name="T18" fmla="*/ 1446213 w 912"/>
              <a:gd name="T19" fmla="*/ 1504950 h 1294"/>
              <a:gd name="T20" fmla="*/ 1447800 w 912"/>
              <a:gd name="T21" fmla="*/ 1436687 h 1294"/>
              <a:gd name="T22" fmla="*/ 1439863 w 912"/>
              <a:gd name="T23" fmla="*/ 1292225 h 1294"/>
              <a:gd name="T24" fmla="*/ 1419225 w 912"/>
              <a:gd name="T25" fmla="*/ 1152525 h 1294"/>
              <a:gd name="T26" fmla="*/ 1385888 w 912"/>
              <a:gd name="T27" fmla="*/ 1019175 h 1294"/>
              <a:gd name="T28" fmla="*/ 1338263 w 912"/>
              <a:gd name="T29" fmla="*/ 889000 h 1294"/>
              <a:gd name="T30" fmla="*/ 1279525 w 912"/>
              <a:gd name="T31" fmla="*/ 765175 h 1294"/>
              <a:gd name="T32" fmla="*/ 1208088 w 912"/>
              <a:gd name="T33" fmla="*/ 647700 h 1294"/>
              <a:gd name="T34" fmla="*/ 1128713 w 912"/>
              <a:gd name="T35" fmla="*/ 539750 h 1294"/>
              <a:gd name="T36" fmla="*/ 1038225 w 912"/>
              <a:gd name="T37" fmla="*/ 436563 h 1294"/>
              <a:gd name="T38" fmla="*/ 939800 w 912"/>
              <a:gd name="T39" fmla="*/ 342900 h 1294"/>
              <a:gd name="T40" fmla="*/ 831850 w 912"/>
              <a:gd name="T41" fmla="*/ 261937 h 1294"/>
              <a:gd name="T42" fmla="*/ 714375 w 912"/>
              <a:gd name="T43" fmla="*/ 187325 h 1294"/>
              <a:gd name="T44" fmla="*/ 593725 w 912"/>
              <a:gd name="T45" fmla="*/ 125413 h 1294"/>
              <a:gd name="T46" fmla="*/ 463550 w 912"/>
              <a:gd name="T47" fmla="*/ 76200 h 1294"/>
              <a:gd name="T48" fmla="*/ 330200 w 912"/>
              <a:gd name="T49" fmla="*/ 36512 h 1294"/>
              <a:gd name="T50" fmla="*/ 190500 w 912"/>
              <a:gd name="T51" fmla="*/ 9525 h 1294"/>
              <a:gd name="T52" fmla="*/ 46037 w 912"/>
              <a:gd name="T53" fmla="*/ 0 h 1294"/>
              <a:gd name="T54" fmla="*/ 0 w 912"/>
              <a:gd name="T55" fmla="*/ 393700 h 1294"/>
              <a:gd name="T56" fmla="*/ 55563 w 912"/>
              <a:gd name="T57" fmla="*/ 395287 h 1294"/>
              <a:gd name="T58" fmla="*/ 161925 w 912"/>
              <a:gd name="T59" fmla="*/ 407988 h 1294"/>
              <a:gd name="T60" fmla="*/ 263525 w 912"/>
              <a:gd name="T61" fmla="*/ 428625 h 1294"/>
              <a:gd name="T62" fmla="*/ 360363 w 912"/>
              <a:gd name="T63" fmla="*/ 458788 h 1294"/>
              <a:gd name="T64" fmla="*/ 455613 w 912"/>
              <a:gd name="T65" fmla="*/ 500063 h 1294"/>
              <a:gd name="T66" fmla="*/ 544513 w 912"/>
              <a:gd name="T67" fmla="*/ 547687 h 1294"/>
              <a:gd name="T68" fmla="*/ 628650 w 912"/>
              <a:gd name="T69" fmla="*/ 604837 h 1294"/>
              <a:gd name="T70" fmla="*/ 704850 w 912"/>
              <a:gd name="T71" fmla="*/ 668337 h 1294"/>
              <a:gd name="T72" fmla="*/ 776287 w 912"/>
              <a:gd name="T73" fmla="*/ 738187 h 1294"/>
              <a:gd name="T74" fmla="*/ 839788 w 912"/>
              <a:gd name="T75" fmla="*/ 814388 h 1294"/>
              <a:gd name="T76" fmla="*/ 895350 w 912"/>
              <a:gd name="T77" fmla="*/ 898525 h 1294"/>
              <a:gd name="T78" fmla="*/ 944563 w 912"/>
              <a:gd name="T79" fmla="*/ 987425 h 1294"/>
              <a:gd name="T80" fmla="*/ 984250 w 912"/>
              <a:gd name="T81" fmla="*/ 1081087 h 1294"/>
              <a:gd name="T82" fmla="*/ 1016000 w 912"/>
              <a:gd name="T83" fmla="*/ 1177925 h 1294"/>
              <a:gd name="T84" fmla="*/ 1036638 w 912"/>
              <a:gd name="T85" fmla="*/ 1277937 h 1294"/>
              <a:gd name="T86" fmla="*/ 1046163 w 912"/>
              <a:gd name="T87" fmla="*/ 1382712 h 1294"/>
              <a:gd name="T88" fmla="*/ 1047750 w 912"/>
              <a:gd name="T89" fmla="*/ 1436687 h 12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12"/>
              <a:gd name="T136" fmla="*/ 0 h 1294"/>
              <a:gd name="T137" fmla="*/ 912 w 912"/>
              <a:gd name="T138" fmla="*/ 1294 h 12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12" h="1294">
                <a:moveTo>
                  <a:pt x="660" y="905"/>
                </a:moveTo>
                <a:lnTo>
                  <a:pt x="660" y="905"/>
                </a:lnTo>
                <a:lnTo>
                  <a:pt x="659" y="933"/>
                </a:lnTo>
                <a:lnTo>
                  <a:pt x="658" y="961"/>
                </a:lnTo>
                <a:lnTo>
                  <a:pt x="654" y="988"/>
                </a:lnTo>
                <a:lnTo>
                  <a:pt x="650" y="1015"/>
                </a:lnTo>
                <a:lnTo>
                  <a:pt x="645" y="1042"/>
                </a:lnTo>
                <a:lnTo>
                  <a:pt x="640" y="1068"/>
                </a:lnTo>
                <a:lnTo>
                  <a:pt x="632" y="1094"/>
                </a:lnTo>
                <a:lnTo>
                  <a:pt x="623" y="1120"/>
                </a:lnTo>
                <a:lnTo>
                  <a:pt x="680" y="1294"/>
                </a:lnTo>
                <a:lnTo>
                  <a:pt x="852" y="1229"/>
                </a:lnTo>
                <a:lnTo>
                  <a:pt x="865" y="1190"/>
                </a:lnTo>
                <a:lnTo>
                  <a:pt x="877" y="1151"/>
                </a:lnTo>
                <a:lnTo>
                  <a:pt x="887" y="1112"/>
                </a:lnTo>
                <a:lnTo>
                  <a:pt x="896" y="1072"/>
                </a:lnTo>
                <a:lnTo>
                  <a:pt x="903" y="1031"/>
                </a:lnTo>
                <a:lnTo>
                  <a:pt x="908" y="989"/>
                </a:lnTo>
                <a:lnTo>
                  <a:pt x="911" y="948"/>
                </a:lnTo>
                <a:lnTo>
                  <a:pt x="912" y="905"/>
                </a:lnTo>
                <a:lnTo>
                  <a:pt x="911" y="859"/>
                </a:lnTo>
                <a:lnTo>
                  <a:pt x="907" y="814"/>
                </a:lnTo>
                <a:lnTo>
                  <a:pt x="901" y="770"/>
                </a:lnTo>
                <a:lnTo>
                  <a:pt x="894" y="726"/>
                </a:lnTo>
                <a:lnTo>
                  <a:pt x="885" y="683"/>
                </a:lnTo>
                <a:lnTo>
                  <a:pt x="873" y="642"/>
                </a:lnTo>
                <a:lnTo>
                  <a:pt x="859" y="600"/>
                </a:lnTo>
                <a:lnTo>
                  <a:pt x="843" y="560"/>
                </a:lnTo>
                <a:lnTo>
                  <a:pt x="825" y="520"/>
                </a:lnTo>
                <a:lnTo>
                  <a:pt x="806" y="482"/>
                </a:lnTo>
                <a:lnTo>
                  <a:pt x="785" y="445"/>
                </a:lnTo>
                <a:lnTo>
                  <a:pt x="761" y="408"/>
                </a:lnTo>
                <a:lnTo>
                  <a:pt x="737" y="373"/>
                </a:lnTo>
                <a:lnTo>
                  <a:pt x="711" y="340"/>
                </a:lnTo>
                <a:lnTo>
                  <a:pt x="684" y="306"/>
                </a:lnTo>
                <a:lnTo>
                  <a:pt x="654" y="275"/>
                </a:lnTo>
                <a:lnTo>
                  <a:pt x="624" y="245"/>
                </a:lnTo>
                <a:lnTo>
                  <a:pt x="592" y="216"/>
                </a:lnTo>
                <a:lnTo>
                  <a:pt x="558" y="191"/>
                </a:lnTo>
                <a:lnTo>
                  <a:pt x="524" y="165"/>
                </a:lnTo>
                <a:lnTo>
                  <a:pt x="488" y="141"/>
                </a:lnTo>
                <a:lnTo>
                  <a:pt x="450" y="118"/>
                </a:lnTo>
                <a:lnTo>
                  <a:pt x="413" y="98"/>
                </a:lnTo>
                <a:lnTo>
                  <a:pt x="374" y="79"/>
                </a:lnTo>
                <a:lnTo>
                  <a:pt x="334" y="62"/>
                </a:lnTo>
                <a:lnTo>
                  <a:pt x="292" y="48"/>
                </a:lnTo>
                <a:lnTo>
                  <a:pt x="251" y="35"/>
                </a:lnTo>
                <a:lnTo>
                  <a:pt x="208" y="23"/>
                </a:lnTo>
                <a:lnTo>
                  <a:pt x="164" y="14"/>
                </a:lnTo>
                <a:lnTo>
                  <a:pt x="120" y="6"/>
                </a:lnTo>
                <a:lnTo>
                  <a:pt x="74" y="3"/>
                </a:lnTo>
                <a:lnTo>
                  <a:pt x="29" y="0"/>
                </a:lnTo>
                <a:lnTo>
                  <a:pt x="151" y="128"/>
                </a:lnTo>
                <a:lnTo>
                  <a:pt x="0" y="248"/>
                </a:lnTo>
                <a:lnTo>
                  <a:pt x="35" y="249"/>
                </a:lnTo>
                <a:lnTo>
                  <a:pt x="68" y="253"/>
                </a:lnTo>
                <a:lnTo>
                  <a:pt x="102" y="257"/>
                </a:lnTo>
                <a:lnTo>
                  <a:pt x="134" y="263"/>
                </a:lnTo>
                <a:lnTo>
                  <a:pt x="166" y="270"/>
                </a:lnTo>
                <a:lnTo>
                  <a:pt x="197" y="279"/>
                </a:lnTo>
                <a:lnTo>
                  <a:pt x="227" y="289"/>
                </a:lnTo>
                <a:lnTo>
                  <a:pt x="257" y="302"/>
                </a:lnTo>
                <a:lnTo>
                  <a:pt x="287" y="315"/>
                </a:lnTo>
                <a:lnTo>
                  <a:pt x="315" y="329"/>
                </a:lnTo>
                <a:lnTo>
                  <a:pt x="343" y="345"/>
                </a:lnTo>
                <a:lnTo>
                  <a:pt x="370" y="362"/>
                </a:lnTo>
                <a:lnTo>
                  <a:pt x="396" y="381"/>
                </a:lnTo>
                <a:lnTo>
                  <a:pt x="420" y="401"/>
                </a:lnTo>
                <a:lnTo>
                  <a:pt x="444" y="421"/>
                </a:lnTo>
                <a:lnTo>
                  <a:pt x="467" y="442"/>
                </a:lnTo>
                <a:lnTo>
                  <a:pt x="489" y="465"/>
                </a:lnTo>
                <a:lnTo>
                  <a:pt x="510" y="489"/>
                </a:lnTo>
                <a:lnTo>
                  <a:pt x="529" y="513"/>
                </a:lnTo>
                <a:lnTo>
                  <a:pt x="548" y="539"/>
                </a:lnTo>
                <a:lnTo>
                  <a:pt x="564" y="566"/>
                </a:lnTo>
                <a:lnTo>
                  <a:pt x="580" y="594"/>
                </a:lnTo>
                <a:lnTo>
                  <a:pt x="595" y="622"/>
                </a:lnTo>
                <a:lnTo>
                  <a:pt x="608" y="651"/>
                </a:lnTo>
                <a:lnTo>
                  <a:pt x="620" y="681"/>
                </a:lnTo>
                <a:lnTo>
                  <a:pt x="630" y="710"/>
                </a:lnTo>
                <a:lnTo>
                  <a:pt x="640" y="742"/>
                </a:lnTo>
                <a:lnTo>
                  <a:pt x="646" y="774"/>
                </a:lnTo>
                <a:lnTo>
                  <a:pt x="653" y="805"/>
                </a:lnTo>
                <a:lnTo>
                  <a:pt x="656" y="839"/>
                </a:lnTo>
                <a:lnTo>
                  <a:pt x="659" y="871"/>
                </a:lnTo>
                <a:lnTo>
                  <a:pt x="660" y="905"/>
                </a:lnTo>
                <a:close/>
              </a:path>
            </a:pathLst>
          </a:custGeom>
          <a:gradFill rotWithShape="1">
            <a:gsLst>
              <a:gs pos="0">
                <a:srgbClr val="A4D329"/>
              </a:gs>
              <a:gs pos="100000">
                <a:srgbClr val="C0FF4D"/>
              </a:gs>
            </a:gsLst>
            <a:lin ang="5400000" scaled="1"/>
          </a:gradFill>
          <a:ln w="19050" cap="flat" cmpd="sng">
            <a:noFill/>
            <a:prstDash val="solid"/>
            <a:round/>
            <a:headEnd type="none" w="med" len="med"/>
            <a:tailEnd type="none" w="med" len="med"/>
          </a:ln>
          <a:effectLst/>
        </p:spPr>
        <p:txBody>
          <a:bodyPr/>
          <a:lstStyle/>
          <a:p>
            <a:pPr indent="-342900" fontAlgn="auto">
              <a:spcBef>
                <a:spcPts val="0"/>
              </a:spcBef>
              <a:spcAft>
                <a:spcPts val="0"/>
              </a:spcAft>
              <a:buFont typeface="Calibri" pitchFamily="34" charset="0"/>
              <a:buAutoNum type="arabicPeriod"/>
              <a:defRPr/>
            </a:pPr>
            <a:endParaRPr lang="da-DK" b="1" kern="0" noProof="1">
              <a:solidFill>
                <a:schemeClr val="tx1">
                  <a:lumMod val="95000"/>
                  <a:lumOff val="5000"/>
                </a:schemeClr>
              </a:solidFill>
              <a:latin typeface="Calibri"/>
              <a:ea typeface="+mn-ea"/>
            </a:endParaRPr>
          </a:p>
        </p:txBody>
      </p:sp>
      <p:sp>
        <p:nvSpPr>
          <p:cNvPr id="26" name="Freeform 243"/>
          <p:cNvSpPr>
            <a:spLocks/>
          </p:cNvSpPr>
          <p:nvPr/>
        </p:nvSpPr>
        <p:spPr bwMode="auto">
          <a:xfrm>
            <a:off x="4916488" y="3987800"/>
            <a:ext cx="2541587" cy="1041400"/>
          </a:xfrm>
          <a:custGeom>
            <a:avLst/>
            <a:gdLst/>
            <a:ahLst/>
            <a:cxnLst>
              <a:cxn ang="0">
                <a:pos x="757" y="407"/>
              </a:cxn>
              <a:cxn ang="0">
                <a:pos x="673" y="402"/>
              </a:cxn>
              <a:cxn ang="0">
                <a:pos x="591" y="386"/>
              </a:cxn>
              <a:cxn ang="0">
                <a:pos x="513" y="362"/>
              </a:cxn>
              <a:cxn ang="0">
                <a:pos x="440" y="327"/>
              </a:cxn>
              <a:cxn ang="0">
                <a:pos x="372" y="285"/>
              </a:cxn>
              <a:cxn ang="0">
                <a:pos x="310" y="236"/>
              </a:cxn>
              <a:cxn ang="0">
                <a:pos x="254" y="179"/>
              </a:cxn>
              <a:cxn ang="0">
                <a:pos x="206" y="117"/>
              </a:cxn>
              <a:cxn ang="0">
                <a:pos x="0" y="261"/>
              </a:cxn>
              <a:cxn ang="0">
                <a:pos x="16" y="283"/>
              </a:cxn>
              <a:cxn ang="0">
                <a:pos x="49" y="325"/>
              </a:cxn>
              <a:cxn ang="0">
                <a:pos x="86" y="366"/>
              </a:cxn>
              <a:cxn ang="0">
                <a:pos x="123" y="405"/>
              </a:cxn>
              <a:cxn ang="0">
                <a:pos x="163" y="441"/>
              </a:cxn>
              <a:cxn ang="0">
                <a:pos x="206" y="475"/>
              </a:cxn>
              <a:cxn ang="0">
                <a:pos x="252" y="506"/>
              </a:cxn>
              <a:cxn ang="0">
                <a:pos x="298" y="534"/>
              </a:cxn>
              <a:cxn ang="0">
                <a:pos x="346" y="560"/>
              </a:cxn>
              <a:cxn ang="0">
                <a:pos x="397" y="583"/>
              </a:cxn>
              <a:cxn ang="0">
                <a:pos x="449" y="604"/>
              </a:cxn>
              <a:cxn ang="0">
                <a:pos x="502" y="621"/>
              </a:cxn>
              <a:cxn ang="0">
                <a:pos x="556" y="634"/>
              </a:cxn>
              <a:cxn ang="0">
                <a:pos x="613" y="644"/>
              </a:cxn>
              <a:cxn ang="0">
                <a:pos x="670" y="652"/>
              </a:cxn>
              <a:cxn ang="0">
                <a:pos x="727" y="656"/>
              </a:cxn>
              <a:cxn ang="0">
                <a:pos x="757" y="656"/>
              </a:cxn>
              <a:cxn ang="0">
                <a:pos x="827" y="654"/>
              </a:cxn>
              <a:cxn ang="0">
                <a:pos x="896" y="646"/>
              </a:cxn>
              <a:cxn ang="0">
                <a:pos x="963" y="633"/>
              </a:cxn>
              <a:cxn ang="0">
                <a:pos x="1029" y="616"/>
              </a:cxn>
              <a:cxn ang="0">
                <a:pos x="1093" y="594"/>
              </a:cxn>
              <a:cxn ang="0">
                <a:pos x="1154" y="567"/>
              </a:cxn>
              <a:cxn ang="0">
                <a:pos x="1212" y="537"/>
              </a:cxn>
              <a:cxn ang="0">
                <a:pos x="1268" y="502"/>
              </a:cxn>
              <a:cxn ang="0">
                <a:pos x="1322" y="464"/>
              </a:cxn>
              <a:cxn ang="0">
                <a:pos x="1372" y="421"/>
              </a:cxn>
              <a:cxn ang="0">
                <a:pos x="1420" y="376"/>
              </a:cxn>
              <a:cxn ang="0">
                <a:pos x="1464" y="328"/>
              </a:cxn>
              <a:cxn ang="0">
                <a:pos x="1504" y="276"/>
              </a:cxn>
              <a:cxn ang="0">
                <a:pos x="1540" y="222"/>
              </a:cxn>
              <a:cxn ang="0">
                <a:pos x="1573" y="165"/>
              </a:cxn>
              <a:cxn ang="0">
                <a:pos x="1601" y="105"/>
              </a:cxn>
              <a:cxn ang="0">
                <a:pos x="1372" y="0"/>
              </a:cxn>
              <a:cxn ang="0">
                <a:pos x="1361" y="22"/>
              </a:cxn>
              <a:cxn ang="0">
                <a:pos x="1341" y="66"/>
              </a:cxn>
              <a:cxn ang="0">
                <a:pos x="1315" y="106"/>
              </a:cxn>
              <a:cxn ang="0">
                <a:pos x="1287" y="145"/>
              </a:cxn>
              <a:cxn ang="0">
                <a:pos x="1258" y="183"/>
              </a:cxn>
              <a:cxn ang="0">
                <a:pos x="1224" y="218"/>
              </a:cxn>
              <a:cxn ang="0">
                <a:pos x="1189" y="250"/>
              </a:cxn>
              <a:cxn ang="0">
                <a:pos x="1151" y="279"/>
              </a:cxn>
              <a:cxn ang="0">
                <a:pos x="1111" y="306"/>
              </a:cxn>
              <a:cxn ang="0">
                <a:pos x="1068" y="331"/>
              </a:cxn>
              <a:cxn ang="0">
                <a:pos x="1026" y="351"/>
              </a:cxn>
              <a:cxn ang="0">
                <a:pos x="980" y="370"/>
              </a:cxn>
              <a:cxn ang="0">
                <a:pos x="932" y="384"/>
              </a:cxn>
              <a:cxn ang="0">
                <a:pos x="884" y="396"/>
              </a:cxn>
              <a:cxn ang="0">
                <a:pos x="834" y="403"/>
              </a:cxn>
              <a:cxn ang="0">
                <a:pos x="783" y="407"/>
              </a:cxn>
              <a:cxn ang="0">
                <a:pos x="757" y="407"/>
              </a:cxn>
            </a:cxnLst>
            <a:rect l="0" t="0" r="r" b="b"/>
            <a:pathLst>
              <a:path w="1601" h="656">
                <a:moveTo>
                  <a:pt x="757" y="407"/>
                </a:moveTo>
                <a:lnTo>
                  <a:pt x="757" y="407"/>
                </a:lnTo>
                <a:lnTo>
                  <a:pt x="714" y="406"/>
                </a:lnTo>
                <a:lnTo>
                  <a:pt x="673" y="402"/>
                </a:lnTo>
                <a:lnTo>
                  <a:pt x="631" y="396"/>
                </a:lnTo>
                <a:lnTo>
                  <a:pt x="591" y="386"/>
                </a:lnTo>
                <a:lnTo>
                  <a:pt x="551" y="375"/>
                </a:lnTo>
                <a:lnTo>
                  <a:pt x="513" y="362"/>
                </a:lnTo>
                <a:lnTo>
                  <a:pt x="476" y="345"/>
                </a:lnTo>
                <a:lnTo>
                  <a:pt x="440" y="327"/>
                </a:lnTo>
                <a:lnTo>
                  <a:pt x="406" y="307"/>
                </a:lnTo>
                <a:lnTo>
                  <a:pt x="372" y="285"/>
                </a:lnTo>
                <a:lnTo>
                  <a:pt x="340" y="262"/>
                </a:lnTo>
                <a:lnTo>
                  <a:pt x="310" y="236"/>
                </a:lnTo>
                <a:lnTo>
                  <a:pt x="281" y="209"/>
                </a:lnTo>
                <a:lnTo>
                  <a:pt x="254" y="179"/>
                </a:lnTo>
                <a:lnTo>
                  <a:pt x="230" y="148"/>
                </a:lnTo>
                <a:lnTo>
                  <a:pt x="206" y="117"/>
                </a:lnTo>
                <a:lnTo>
                  <a:pt x="40" y="83"/>
                </a:lnTo>
                <a:lnTo>
                  <a:pt x="0" y="261"/>
                </a:lnTo>
                <a:lnTo>
                  <a:pt x="0" y="261"/>
                </a:lnTo>
                <a:lnTo>
                  <a:pt x="16" y="283"/>
                </a:lnTo>
                <a:lnTo>
                  <a:pt x="32" y="305"/>
                </a:lnTo>
                <a:lnTo>
                  <a:pt x="49" y="325"/>
                </a:lnTo>
                <a:lnTo>
                  <a:pt x="66" y="346"/>
                </a:lnTo>
                <a:lnTo>
                  <a:pt x="86" y="366"/>
                </a:lnTo>
                <a:lnTo>
                  <a:pt x="104" y="385"/>
                </a:lnTo>
                <a:lnTo>
                  <a:pt x="123" y="405"/>
                </a:lnTo>
                <a:lnTo>
                  <a:pt x="144" y="423"/>
                </a:lnTo>
                <a:lnTo>
                  <a:pt x="163" y="441"/>
                </a:lnTo>
                <a:lnTo>
                  <a:pt x="185" y="458"/>
                </a:lnTo>
                <a:lnTo>
                  <a:pt x="206" y="475"/>
                </a:lnTo>
                <a:lnTo>
                  <a:pt x="230" y="490"/>
                </a:lnTo>
                <a:lnTo>
                  <a:pt x="252" y="506"/>
                </a:lnTo>
                <a:lnTo>
                  <a:pt x="275" y="520"/>
                </a:lnTo>
                <a:lnTo>
                  <a:pt x="298" y="534"/>
                </a:lnTo>
                <a:lnTo>
                  <a:pt x="323" y="548"/>
                </a:lnTo>
                <a:lnTo>
                  <a:pt x="346" y="560"/>
                </a:lnTo>
                <a:lnTo>
                  <a:pt x="372" y="572"/>
                </a:lnTo>
                <a:lnTo>
                  <a:pt x="397" y="583"/>
                </a:lnTo>
                <a:lnTo>
                  <a:pt x="423" y="594"/>
                </a:lnTo>
                <a:lnTo>
                  <a:pt x="449" y="604"/>
                </a:lnTo>
                <a:lnTo>
                  <a:pt x="476" y="612"/>
                </a:lnTo>
                <a:lnTo>
                  <a:pt x="502" y="621"/>
                </a:lnTo>
                <a:lnTo>
                  <a:pt x="529" y="628"/>
                </a:lnTo>
                <a:lnTo>
                  <a:pt x="556" y="634"/>
                </a:lnTo>
                <a:lnTo>
                  <a:pt x="585" y="641"/>
                </a:lnTo>
                <a:lnTo>
                  <a:pt x="613" y="644"/>
                </a:lnTo>
                <a:lnTo>
                  <a:pt x="641" y="650"/>
                </a:lnTo>
                <a:lnTo>
                  <a:pt x="670" y="652"/>
                </a:lnTo>
                <a:lnTo>
                  <a:pt x="699" y="655"/>
                </a:lnTo>
                <a:lnTo>
                  <a:pt x="727" y="656"/>
                </a:lnTo>
                <a:lnTo>
                  <a:pt x="757" y="656"/>
                </a:lnTo>
                <a:lnTo>
                  <a:pt x="757" y="656"/>
                </a:lnTo>
                <a:lnTo>
                  <a:pt x="792" y="656"/>
                </a:lnTo>
                <a:lnTo>
                  <a:pt x="827" y="654"/>
                </a:lnTo>
                <a:lnTo>
                  <a:pt x="862" y="651"/>
                </a:lnTo>
                <a:lnTo>
                  <a:pt x="896" y="646"/>
                </a:lnTo>
                <a:lnTo>
                  <a:pt x="931" y="641"/>
                </a:lnTo>
                <a:lnTo>
                  <a:pt x="963" y="633"/>
                </a:lnTo>
                <a:lnTo>
                  <a:pt x="997" y="625"/>
                </a:lnTo>
                <a:lnTo>
                  <a:pt x="1029" y="616"/>
                </a:lnTo>
                <a:lnTo>
                  <a:pt x="1061" y="606"/>
                </a:lnTo>
                <a:lnTo>
                  <a:pt x="1093" y="594"/>
                </a:lnTo>
                <a:lnTo>
                  <a:pt x="1124" y="581"/>
                </a:lnTo>
                <a:lnTo>
                  <a:pt x="1154" y="567"/>
                </a:lnTo>
                <a:lnTo>
                  <a:pt x="1184" y="552"/>
                </a:lnTo>
                <a:lnTo>
                  <a:pt x="1212" y="537"/>
                </a:lnTo>
                <a:lnTo>
                  <a:pt x="1241" y="520"/>
                </a:lnTo>
                <a:lnTo>
                  <a:pt x="1268" y="502"/>
                </a:lnTo>
                <a:lnTo>
                  <a:pt x="1295" y="484"/>
                </a:lnTo>
                <a:lnTo>
                  <a:pt x="1322" y="464"/>
                </a:lnTo>
                <a:lnTo>
                  <a:pt x="1347" y="443"/>
                </a:lnTo>
                <a:lnTo>
                  <a:pt x="1372" y="421"/>
                </a:lnTo>
                <a:lnTo>
                  <a:pt x="1396" y="399"/>
                </a:lnTo>
                <a:lnTo>
                  <a:pt x="1420" y="376"/>
                </a:lnTo>
                <a:lnTo>
                  <a:pt x="1442" y="353"/>
                </a:lnTo>
                <a:lnTo>
                  <a:pt x="1464" y="328"/>
                </a:lnTo>
                <a:lnTo>
                  <a:pt x="1483" y="302"/>
                </a:lnTo>
                <a:lnTo>
                  <a:pt x="1504" y="276"/>
                </a:lnTo>
                <a:lnTo>
                  <a:pt x="1522" y="249"/>
                </a:lnTo>
                <a:lnTo>
                  <a:pt x="1540" y="222"/>
                </a:lnTo>
                <a:lnTo>
                  <a:pt x="1557" y="193"/>
                </a:lnTo>
                <a:lnTo>
                  <a:pt x="1573" y="165"/>
                </a:lnTo>
                <a:lnTo>
                  <a:pt x="1587" y="135"/>
                </a:lnTo>
                <a:lnTo>
                  <a:pt x="1601" y="105"/>
                </a:lnTo>
                <a:lnTo>
                  <a:pt x="1427" y="171"/>
                </a:lnTo>
                <a:lnTo>
                  <a:pt x="1372" y="0"/>
                </a:lnTo>
                <a:lnTo>
                  <a:pt x="1372" y="0"/>
                </a:lnTo>
                <a:lnTo>
                  <a:pt x="1361" y="22"/>
                </a:lnTo>
                <a:lnTo>
                  <a:pt x="1351" y="44"/>
                </a:lnTo>
                <a:lnTo>
                  <a:pt x="1341" y="66"/>
                </a:lnTo>
                <a:lnTo>
                  <a:pt x="1328" y="87"/>
                </a:lnTo>
                <a:lnTo>
                  <a:pt x="1315" y="106"/>
                </a:lnTo>
                <a:lnTo>
                  <a:pt x="1302" y="127"/>
                </a:lnTo>
                <a:lnTo>
                  <a:pt x="1287" y="145"/>
                </a:lnTo>
                <a:lnTo>
                  <a:pt x="1273" y="165"/>
                </a:lnTo>
                <a:lnTo>
                  <a:pt x="1258" y="183"/>
                </a:lnTo>
                <a:lnTo>
                  <a:pt x="1241" y="201"/>
                </a:lnTo>
                <a:lnTo>
                  <a:pt x="1224" y="218"/>
                </a:lnTo>
                <a:lnTo>
                  <a:pt x="1207" y="233"/>
                </a:lnTo>
                <a:lnTo>
                  <a:pt x="1189" y="250"/>
                </a:lnTo>
                <a:lnTo>
                  <a:pt x="1169" y="265"/>
                </a:lnTo>
                <a:lnTo>
                  <a:pt x="1151" y="279"/>
                </a:lnTo>
                <a:lnTo>
                  <a:pt x="1131" y="293"/>
                </a:lnTo>
                <a:lnTo>
                  <a:pt x="1111" y="306"/>
                </a:lnTo>
                <a:lnTo>
                  <a:pt x="1090" y="319"/>
                </a:lnTo>
                <a:lnTo>
                  <a:pt x="1068" y="331"/>
                </a:lnTo>
                <a:lnTo>
                  <a:pt x="1048" y="341"/>
                </a:lnTo>
                <a:lnTo>
                  <a:pt x="1026" y="351"/>
                </a:lnTo>
                <a:lnTo>
                  <a:pt x="1002" y="361"/>
                </a:lnTo>
                <a:lnTo>
                  <a:pt x="980" y="370"/>
                </a:lnTo>
                <a:lnTo>
                  <a:pt x="957" y="377"/>
                </a:lnTo>
                <a:lnTo>
                  <a:pt x="932" y="384"/>
                </a:lnTo>
                <a:lnTo>
                  <a:pt x="909" y="390"/>
                </a:lnTo>
                <a:lnTo>
                  <a:pt x="884" y="396"/>
                </a:lnTo>
                <a:lnTo>
                  <a:pt x="860" y="399"/>
                </a:lnTo>
                <a:lnTo>
                  <a:pt x="834" y="403"/>
                </a:lnTo>
                <a:lnTo>
                  <a:pt x="809" y="405"/>
                </a:lnTo>
                <a:lnTo>
                  <a:pt x="783" y="407"/>
                </a:lnTo>
                <a:lnTo>
                  <a:pt x="757" y="407"/>
                </a:lnTo>
                <a:lnTo>
                  <a:pt x="757" y="407"/>
                </a:lnTo>
                <a:close/>
              </a:path>
            </a:pathLst>
          </a:custGeom>
          <a:gradFill rotWithShape="1">
            <a:gsLst>
              <a:gs pos="0">
                <a:srgbClr val="A4D329"/>
              </a:gs>
              <a:gs pos="100000">
                <a:srgbClr val="C0FF4D"/>
              </a:gs>
            </a:gsLst>
            <a:lin ang="5400000" scaled="1"/>
          </a:gradFill>
          <a:ln w="19050" cap="flat" cmpd="sng">
            <a:noFill/>
            <a:prstDash val="solid"/>
            <a:round/>
            <a:headEnd type="none" w="med" len="med"/>
            <a:tailEnd type="none" w="med" len="med"/>
          </a:ln>
          <a:effectLst/>
        </p:spPr>
        <p:txBody>
          <a:bodyPr/>
          <a:lstStyle/>
          <a:p>
            <a:pPr indent="-342900" fontAlgn="auto">
              <a:spcBef>
                <a:spcPts val="0"/>
              </a:spcBef>
              <a:spcAft>
                <a:spcPts val="0"/>
              </a:spcAft>
              <a:buFont typeface="Calibri" pitchFamily="34" charset="0"/>
              <a:buAutoNum type="arabicPeriod"/>
              <a:defRPr/>
            </a:pPr>
            <a:endParaRPr lang="da-DK" b="1" kern="0" noProof="1">
              <a:solidFill>
                <a:schemeClr val="tx1">
                  <a:lumMod val="95000"/>
                  <a:lumOff val="5000"/>
                </a:schemeClr>
              </a:solidFill>
              <a:latin typeface="Calibri"/>
              <a:ea typeface="+mn-ea"/>
            </a:endParaRPr>
          </a:p>
        </p:txBody>
      </p:sp>
      <p:sp>
        <p:nvSpPr>
          <p:cNvPr id="27" name="Freeform 244"/>
          <p:cNvSpPr>
            <a:spLocks/>
          </p:cNvSpPr>
          <p:nvPr/>
        </p:nvSpPr>
        <p:spPr bwMode="auto">
          <a:xfrm>
            <a:off x="4664075" y="2152650"/>
            <a:ext cx="1643063" cy="2200275"/>
          </a:xfrm>
          <a:custGeom>
            <a:avLst/>
            <a:gdLst>
              <a:gd name="T0" fmla="*/ 1035 w 1035"/>
              <a:gd name="T1" fmla="*/ 128 h 1386"/>
              <a:gd name="T2" fmla="*/ 915 w 1035"/>
              <a:gd name="T3" fmla="*/ 0 h 1386"/>
              <a:gd name="T4" fmla="*/ 831 w 1035"/>
              <a:gd name="T5" fmla="*/ 4 h 1386"/>
              <a:gd name="T6" fmla="*/ 748 w 1035"/>
              <a:gd name="T7" fmla="*/ 15 h 1386"/>
              <a:gd name="T8" fmla="*/ 669 w 1035"/>
              <a:gd name="T9" fmla="*/ 33 h 1386"/>
              <a:gd name="T10" fmla="*/ 591 w 1035"/>
              <a:gd name="T11" fmla="*/ 58 h 1386"/>
              <a:gd name="T12" fmla="*/ 517 w 1035"/>
              <a:gd name="T13" fmla="*/ 90 h 1386"/>
              <a:gd name="T14" fmla="*/ 447 w 1035"/>
              <a:gd name="T15" fmla="*/ 128 h 1386"/>
              <a:gd name="T16" fmla="*/ 381 w 1035"/>
              <a:gd name="T17" fmla="*/ 171 h 1386"/>
              <a:gd name="T18" fmla="*/ 319 w 1035"/>
              <a:gd name="T19" fmla="*/ 219 h 1386"/>
              <a:gd name="T20" fmla="*/ 469 w 1035"/>
              <a:gd name="T21" fmla="*/ 131 h 1386"/>
              <a:gd name="T22" fmla="*/ 742 w 1035"/>
              <a:gd name="T23" fmla="*/ 160 h 1386"/>
              <a:gd name="T24" fmla="*/ 469 w 1035"/>
              <a:gd name="T25" fmla="*/ 131 h 1386"/>
              <a:gd name="T26" fmla="*/ 319 w 1035"/>
              <a:gd name="T27" fmla="*/ 219 h 1386"/>
              <a:gd name="T28" fmla="*/ 282 w 1035"/>
              <a:gd name="T29" fmla="*/ 251 h 1386"/>
              <a:gd name="T30" fmla="*/ 216 w 1035"/>
              <a:gd name="T31" fmla="*/ 321 h 1386"/>
              <a:gd name="T32" fmla="*/ 158 w 1035"/>
              <a:gd name="T33" fmla="*/ 396 h 1386"/>
              <a:gd name="T34" fmla="*/ 107 w 1035"/>
              <a:gd name="T35" fmla="*/ 479 h 1386"/>
              <a:gd name="T36" fmla="*/ 66 w 1035"/>
              <a:gd name="T37" fmla="*/ 566 h 1386"/>
              <a:gd name="T38" fmla="*/ 35 w 1035"/>
              <a:gd name="T39" fmla="*/ 658 h 1386"/>
              <a:gd name="T40" fmla="*/ 13 w 1035"/>
              <a:gd name="T41" fmla="*/ 755 h 1386"/>
              <a:gd name="T42" fmla="*/ 1 w 1035"/>
              <a:gd name="T43" fmla="*/ 855 h 1386"/>
              <a:gd name="T44" fmla="*/ 0 w 1035"/>
              <a:gd name="T45" fmla="*/ 906 h 1386"/>
              <a:gd name="T46" fmla="*/ 2 w 1035"/>
              <a:gd name="T47" fmla="*/ 972 h 1386"/>
              <a:gd name="T48" fmla="*/ 9 w 1035"/>
              <a:gd name="T49" fmla="*/ 1036 h 1386"/>
              <a:gd name="T50" fmla="*/ 20 w 1035"/>
              <a:gd name="T51" fmla="*/ 1099 h 1386"/>
              <a:gd name="T52" fmla="*/ 36 w 1035"/>
              <a:gd name="T53" fmla="*/ 1160 h 1386"/>
              <a:gd name="T54" fmla="*/ 55 w 1035"/>
              <a:gd name="T55" fmla="*/ 1220 h 1386"/>
              <a:gd name="T56" fmla="*/ 80 w 1035"/>
              <a:gd name="T57" fmla="*/ 1277 h 1386"/>
              <a:gd name="T58" fmla="*/ 107 w 1035"/>
              <a:gd name="T59" fmla="*/ 1332 h 1386"/>
              <a:gd name="T60" fmla="*/ 138 w 1035"/>
              <a:gd name="T61" fmla="*/ 1386 h 1386"/>
              <a:gd name="T62" fmla="*/ 346 w 1035"/>
              <a:gd name="T63" fmla="*/ 1244 h 1386"/>
              <a:gd name="T64" fmla="*/ 325 w 1035"/>
              <a:gd name="T65" fmla="*/ 1207 h 1386"/>
              <a:gd name="T66" fmla="*/ 290 w 1035"/>
              <a:gd name="T67" fmla="*/ 1126 h 1386"/>
              <a:gd name="T68" fmla="*/ 265 w 1035"/>
              <a:gd name="T69" fmla="*/ 1041 h 1386"/>
              <a:gd name="T70" fmla="*/ 258 w 1035"/>
              <a:gd name="T71" fmla="*/ 997 h 1386"/>
              <a:gd name="T72" fmla="*/ 254 w 1035"/>
              <a:gd name="T73" fmla="*/ 953 h 1386"/>
              <a:gd name="T74" fmla="*/ 252 w 1035"/>
              <a:gd name="T75" fmla="*/ 906 h 1386"/>
              <a:gd name="T76" fmla="*/ 252 w 1035"/>
              <a:gd name="T77" fmla="*/ 873 h 1386"/>
              <a:gd name="T78" fmla="*/ 259 w 1035"/>
              <a:gd name="T79" fmla="*/ 809 h 1386"/>
              <a:gd name="T80" fmla="*/ 272 w 1035"/>
              <a:gd name="T81" fmla="*/ 746 h 1386"/>
              <a:gd name="T82" fmla="*/ 290 w 1035"/>
              <a:gd name="T83" fmla="*/ 687 h 1386"/>
              <a:gd name="T84" fmla="*/ 313 w 1035"/>
              <a:gd name="T85" fmla="*/ 630 h 1386"/>
              <a:gd name="T86" fmla="*/ 343 w 1035"/>
              <a:gd name="T87" fmla="*/ 574 h 1386"/>
              <a:gd name="T88" fmla="*/ 377 w 1035"/>
              <a:gd name="T89" fmla="*/ 523 h 1386"/>
              <a:gd name="T90" fmla="*/ 414 w 1035"/>
              <a:gd name="T91" fmla="*/ 475 h 1386"/>
              <a:gd name="T92" fmla="*/ 457 w 1035"/>
              <a:gd name="T93" fmla="*/ 431 h 1386"/>
              <a:gd name="T94" fmla="*/ 504 w 1035"/>
              <a:gd name="T95" fmla="*/ 391 h 1386"/>
              <a:gd name="T96" fmla="*/ 554 w 1035"/>
              <a:gd name="T97" fmla="*/ 355 h 1386"/>
              <a:gd name="T98" fmla="*/ 608 w 1035"/>
              <a:gd name="T99" fmla="*/ 324 h 1386"/>
              <a:gd name="T100" fmla="*/ 665 w 1035"/>
              <a:gd name="T101" fmla="*/ 298 h 1386"/>
              <a:gd name="T102" fmla="*/ 724 w 1035"/>
              <a:gd name="T103" fmla="*/ 277 h 1386"/>
              <a:gd name="T104" fmla="*/ 787 w 1035"/>
              <a:gd name="T105" fmla="*/ 262 h 1386"/>
              <a:gd name="T106" fmla="*/ 850 w 1035"/>
              <a:gd name="T107" fmla="*/ 252 h 1386"/>
              <a:gd name="T108" fmla="*/ 882 w 1035"/>
              <a:gd name="T109" fmla="*/ 250 h 13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35"/>
              <a:gd name="T166" fmla="*/ 0 h 1386"/>
              <a:gd name="T167" fmla="*/ 1035 w 1035"/>
              <a:gd name="T168" fmla="*/ 1386 h 13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35" h="1386">
                <a:moveTo>
                  <a:pt x="882" y="250"/>
                </a:moveTo>
                <a:lnTo>
                  <a:pt x="1035" y="128"/>
                </a:lnTo>
                <a:lnTo>
                  <a:pt x="915" y="0"/>
                </a:lnTo>
                <a:lnTo>
                  <a:pt x="872" y="1"/>
                </a:lnTo>
                <a:lnTo>
                  <a:pt x="831" y="4"/>
                </a:lnTo>
                <a:lnTo>
                  <a:pt x="789" y="9"/>
                </a:lnTo>
                <a:lnTo>
                  <a:pt x="748" y="15"/>
                </a:lnTo>
                <a:lnTo>
                  <a:pt x="707" y="23"/>
                </a:lnTo>
                <a:lnTo>
                  <a:pt x="669" y="33"/>
                </a:lnTo>
                <a:lnTo>
                  <a:pt x="630" y="45"/>
                </a:lnTo>
                <a:lnTo>
                  <a:pt x="591" y="58"/>
                </a:lnTo>
                <a:lnTo>
                  <a:pt x="553" y="74"/>
                </a:lnTo>
                <a:lnTo>
                  <a:pt x="517" y="90"/>
                </a:lnTo>
                <a:lnTo>
                  <a:pt x="482" y="109"/>
                </a:lnTo>
                <a:lnTo>
                  <a:pt x="447" y="128"/>
                </a:lnTo>
                <a:lnTo>
                  <a:pt x="413" y="149"/>
                </a:lnTo>
                <a:lnTo>
                  <a:pt x="381" y="171"/>
                </a:lnTo>
                <a:lnTo>
                  <a:pt x="348" y="194"/>
                </a:lnTo>
                <a:lnTo>
                  <a:pt x="319" y="219"/>
                </a:lnTo>
                <a:lnTo>
                  <a:pt x="346" y="247"/>
                </a:lnTo>
                <a:lnTo>
                  <a:pt x="469" y="131"/>
                </a:lnTo>
                <a:lnTo>
                  <a:pt x="593" y="259"/>
                </a:lnTo>
                <a:lnTo>
                  <a:pt x="742" y="160"/>
                </a:lnTo>
                <a:lnTo>
                  <a:pt x="593" y="259"/>
                </a:lnTo>
                <a:lnTo>
                  <a:pt x="469" y="131"/>
                </a:lnTo>
                <a:lnTo>
                  <a:pt x="346" y="247"/>
                </a:lnTo>
                <a:lnTo>
                  <a:pt x="319" y="219"/>
                </a:lnTo>
                <a:lnTo>
                  <a:pt x="282" y="251"/>
                </a:lnTo>
                <a:lnTo>
                  <a:pt x="249" y="285"/>
                </a:lnTo>
                <a:lnTo>
                  <a:pt x="216" y="321"/>
                </a:lnTo>
                <a:lnTo>
                  <a:pt x="186" y="359"/>
                </a:lnTo>
                <a:lnTo>
                  <a:pt x="158" y="396"/>
                </a:lnTo>
                <a:lnTo>
                  <a:pt x="132" y="438"/>
                </a:lnTo>
                <a:lnTo>
                  <a:pt x="107" y="479"/>
                </a:lnTo>
                <a:lnTo>
                  <a:pt x="85" y="522"/>
                </a:lnTo>
                <a:lnTo>
                  <a:pt x="66" y="566"/>
                </a:lnTo>
                <a:lnTo>
                  <a:pt x="49" y="612"/>
                </a:lnTo>
                <a:lnTo>
                  <a:pt x="35" y="658"/>
                </a:lnTo>
                <a:lnTo>
                  <a:pt x="22" y="706"/>
                </a:lnTo>
                <a:lnTo>
                  <a:pt x="13" y="755"/>
                </a:lnTo>
                <a:lnTo>
                  <a:pt x="5" y="805"/>
                </a:lnTo>
                <a:lnTo>
                  <a:pt x="1" y="855"/>
                </a:lnTo>
                <a:lnTo>
                  <a:pt x="0" y="906"/>
                </a:lnTo>
                <a:lnTo>
                  <a:pt x="0" y="938"/>
                </a:lnTo>
                <a:lnTo>
                  <a:pt x="2" y="972"/>
                </a:lnTo>
                <a:lnTo>
                  <a:pt x="5" y="1004"/>
                </a:lnTo>
                <a:lnTo>
                  <a:pt x="9" y="1036"/>
                </a:lnTo>
                <a:lnTo>
                  <a:pt x="14" y="1068"/>
                </a:lnTo>
                <a:lnTo>
                  <a:pt x="20" y="1099"/>
                </a:lnTo>
                <a:lnTo>
                  <a:pt x="28" y="1130"/>
                </a:lnTo>
                <a:lnTo>
                  <a:pt x="36" y="1160"/>
                </a:lnTo>
                <a:lnTo>
                  <a:pt x="45" y="1190"/>
                </a:lnTo>
                <a:lnTo>
                  <a:pt x="55" y="1220"/>
                </a:lnTo>
                <a:lnTo>
                  <a:pt x="67" y="1248"/>
                </a:lnTo>
                <a:lnTo>
                  <a:pt x="80" y="1277"/>
                </a:lnTo>
                <a:lnTo>
                  <a:pt x="93" y="1305"/>
                </a:lnTo>
                <a:lnTo>
                  <a:pt x="107" y="1332"/>
                </a:lnTo>
                <a:lnTo>
                  <a:pt x="123" y="1360"/>
                </a:lnTo>
                <a:lnTo>
                  <a:pt x="138" y="1386"/>
                </a:lnTo>
                <a:lnTo>
                  <a:pt x="179" y="1209"/>
                </a:lnTo>
                <a:lnTo>
                  <a:pt x="346" y="1244"/>
                </a:lnTo>
                <a:lnTo>
                  <a:pt x="325" y="1207"/>
                </a:lnTo>
                <a:lnTo>
                  <a:pt x="307" y="1166"/>
                </a:lnTo>
                <a:lnTo>
                  <a:pt x="290" y="1126"/>
                </a:lnTo>
                <a:lnTo>
                  <a:pt x="277" y="1085"/>
                </a:lnTo>
                <a:lnTo>
                  <a:pt x="265" y="1041"/>
                </a:lnTo>
                <a:lnTo>
                  <a:pt x="261" y="1019"/>
                </a:lnTo>
                <a:lnTo>
                  <a:pt x="258" y="997"/>
                </a:lnTo>
                <a:lnTo>
                  <a:pt x="255" y="975"/>
                </a:lnTo>
                <a:lnTo>
                  <a:pt x="254" y="953"/>
                </a:lnTo>
                <a:lnTo>
                  <a:pt x="252" y="929"/>
                </a:lnTo>
                <a:lnTo>
                  <a:pt x="252" y="906"/>
                </a:lnTo>
                <a:lnTo>
                  <a:pt x="252" y="873"/>
                </a:lnTo>
                <a:lnTo>
                  <a:pt x="255" y="841"/>
                </a:lnTo>
                <a:lnTo>
                  <a:pt x="259" y="809"/>
                </a:lnTo>
                <a:lnTo>
                  <a:pt x="264" y="778"/>
                </a:lnTo>
                <a:lnTo>
                  <a:pt x="272" y="746"/>
                </a:lnTo>
                <a:lnTo>
                  <a:pt x="280" y="717"/>
                </a:lnTo>
                <a:lnTo>
                  <a:pt x="290" y="687"/>
                </a:lnTo>
                <a:lnTo>
                  <a:pt x="302" y="657"/>
                </a:lnTo>
                <a:lnTo>
                  <a:pt x="313" y="630"/>
                </a:lnTo>
                <a:lnTo>
                  <a:pt x="328" y="601"/>
                </a:lnTo>
                <a:lnTo>
                  <a:pt x="343" y="574"/>
                </a:lnTo>
                <a:lnTo>
                  <a:pt x="359" y="548"/>
                </a:lnTo>
                <a:lnTo>
                  <a:pt x="377" y="523"/>
                </a:lnTo>
                <a:lnTo>
                  <a:pt x="395" y="499"/>
                </a:lnTo>
                <a:lnTo>
                  <a:pt x="414" y="475"/>
                </a:lnTo>
                <a:lnTo>
                  <a:pt x="435" y="452"/>
                </a:lnTo>
                <a:lnTo>
                  <a:pt x="457" y="431"/>
                </a:lnTo>
                <a:lnTo>
                  <a:pt x="481" y="411"/>
                </a:lnTo>
                <a:lnTo>
                  <a:pt x="504" y="391"/>
                </a:lnTo>
                <a:lnTo>
                  <a:pt x="529" y="372"/>
                </a:lnTo>
                <a:lnTo>
                  <a:pt x="554" y="355"/>
                </a:lnTo>
                <a:lnTo>
                  <a:pt x="580" y="339"/>
                </a:lnTo>
                <a:lnTo>
                  <a:pt x="608" y="324"/>
                </a:lnTo>
                <a:lnTo>
                  <a:pt x="636" y="311"/>
                </a:lnTo>
                <a:lnTo>
                  <a:pt x="665" y="298"/>
                </a:lnTo>
                <a:lnTo>
                  <a:pt x="695" y="286"/>
                </a:lnTo>
                <a:lnTo>
                  <a:pt x="724" y="277"/>
                </a:lnTo>
                <a:lnTo>
                  <a:pt x="755" y="269"/>
                </a:lnTo>
                <a:lnTo>
                  <a:pt x="787" y="262"/>
                </a:lnTo>
                <a:lnTo>
                  <a:pt x="818" y="256"/>
                </a:lnTo>
                <a:lnTo>
                  <a:pt x="850" y="252"/>
                </a:lnTo>
                <a:lnTo>
                  <a:pt x="882" y="250"/>
                </a:lnTo>
                <a:close/>
              </a:path>
            </a:pathLst>
          </a:custGeom>
          <a:gradFill rotWithShape="1">
            <a:gsLst>
              <a:gs pos="0">
                <a:srgbClr val="A4D329"/>
              </a:gs>
              <a:gs pos="100000">
                <a:srgbClr val="C0FF4D"/>
              </a:gs>
            </a:gsLst>
            <a:lin ang="5400000" scaled="1"/>
          </a:gradFill>
          <a:ln w="19050" cap="flat" cmpd="sng">
            <a:noFill/>
            <a:prstDash val="solid"/>
            <a:round/>
            <a:headEnd type="none" w="med" len="med"/>
            <a:tailEnd type="none" w="med" len="med"/>
          </a:ln>
          <a:effectLst/>
        </p:spPr>
        <p:txBody>
          <a:bodyPr/>
          <a:lstStyle/>
          <a:p>
            <a:pPr indent="-342900" fontAlgn="auto">
              <a:spcBef>
                <a:spcPts val="0"/>
              </a:spcBef>
              <a:spcAft>
                <a:spcPts val="0"/>
              </a:spcAft>
              <a:buFont typeface="Calibri" pitchFamily="34" charset="0"/>
              <a:buAutoNum type="arabicPeriod"/>
              <a:defRPr/>
            </a:pPr>
            <a:endParaRPr lang="da-DK" b="1" kern="0" noProof="1">
              <a:solidFill>
                <a:schemeClr val="tx1">
                  <a:lumMod val="95000"/>
                  <a:lumOff val="5000"/>
                </a:schemeClr>
              </a:solidFill>
              <a:latin typeface="Calibri"/>
              <a:ea typeface="+mn-ea"/>
            </a:endParaRPr>
          </a:p>
        </p:txBody>
      </p:sp>
      <p:sp>
        <p:nvSpPr>
          <p:cNvPr id="28" name="Freeform 233"/>
          <p:cNvSpPr>
            <a:spLocks/>
          </p:cNvSpPr>
          <p:nvPr/>
        </p:nvSpPr>
        <p:spPr bwMode="auto">
          <a:xfrm>
            <a:off x="6075363" y="2954338"/>
            <a:ext cx="71437" cy="12700"/>
          </a:xfrm>
          <a:custGeom>
            <a:avLst/>
            <a:gdLst>
              <a:gd name="T0" fmla="*/ 90724984 w 45"/>
              <a:gd name="T1" fmla="*/ 20161247 h 8"/>
              <a:gd name="T2" fmla="*/ 113405455 w 45"/>
              <a:gd name="T3" fmla="*/ 0 h 8"/>
              <a:gd name="T4" fmla="*/ 113405455 w 45"/>
              <a:gd name="T5" fmla="*/ 0 h 8"/>
              <a:gd name="T6" fmla="*/ 83163777 w 45"/>
              <a:gd name="T7" fmla="*/ 0 h 8"/>
              <a:gd name="T8" fmla="*/ 83163777 w 45"/>
              <a:gd name="T9" fmla="*/ 0 h 8"/>
              <a:gd name="T10" fmla="*/ 15120833 w 45"/>
              <a:gd name="T11" fmla="*/ 2520950 h 8"/>
              <a:gd name="T12" fmla="*/ 0 w 45"/>
              <a:gd name="T13" fmla="*/ 15120936 h 8"/>
              <a:gd name="T14" fmla="*/ 90724984 w 45"/>
              <a:gd name="T15" fmla="*/ 20161247 h 8"/>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8"/>
              <a:gd name="T26" fmla="*/ 45 w 4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8">
                <a:moveTo>
                  <a:pt x="36" y="8"/>
                </a:moveTo>
                <a:lnTo>
                  <a:pt x="45" y="0"/>
                </a:lnTo>
                <a:lnTo>
                  <a:pt x="33" y="0"/>
                </a:lnTo>
                <a:lnTo>
                  <a:pt x="6" y="1"/>
                </a:lnTo>
                <a:lnTo>
                  <a:pt x="0" y="6"/>
                </a:lnTo>
                <a:lnTo>
                  <a:pt x="36" y="8"/>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29" name="Freeform 234"/>
          <p:cNvSpPr>
            <a:spLocks/>
          </p:cNvSpPr>
          <p:nvPr/>
        </p:nvSpPr>
        <p:spPr bwMode="auto">
          <a:xfrm>
            <a:off x="6126163" y="2128838"/>
            <a:ext cx="63500" cy="9525"/>
          </a:xfrm>
          <a:custGeom>
            <a:avLst/>
            <a:gdLst>
              <a:gd name="T0" fmla="*/ 88206254 w 40"/>
              <a:gd name="T1" fmla="*/ 2520950 h 6"/>
              <a:gd name="T2" fmla="*/ 0 w 40"/>
              <a:gd name="T3" fmla="*/ 0 h 6"/>
              <a:gd name="T4" fmla="*/ 12601573 w 40"/>
              <a:gd name="T5" fmla="*/ 15120939 h 6"/>
              <a:gd name="T6" fmla="*/ 12601573 w 40"/>
              <a:gd name="T7" fmla="*/ 15120939 h 6"/>
              <a:gd name="T8" fmla="*/ 100806236 w 40"/>
              <a:gd name="T9" fmla="*/ 15120939 h 6"/>
              <a:gd name="T10" fmla="*/ 88206254 w 40"/>
              <a:gd name="T11" fmla="*/ 2520950 h 6"/>
              <a:gd name="T12" fmla="*/ 0 60000 65536"/>
              <a:gd name="T13" fmla="*/ 0 60000 65536"/>
              <a:gd name="T14" fmla="*/ 0 60000 65536"/>
              <a:gd name="T15" fmla="*/ 0 60000 65536"/>
              <a:gd name="T16" fmla="*/ 0 60000 65536"/>
              <a:gd name="T17" fmla="*/ 0 60000 65536"/>
              <a:gd name="T18" fmla="*/ 0 w 40"/>
              <a:gd name="T19" fmla="*/ 0 h 6"/>
              <a:gd name="T20" fmla="*/ 40 w 40"/>
              <a:gd name="T21" fmla="*/ 6 h 6"/>
            </a:gdLst>
            <a:ahLst/>
            <a:cxnLst>
              <a:cxn ang="T12">
                <a:pos x="T0" y="T1"/>
              </a:cxn>
              <a:cxn ang="T13">
                <a:pos x="T2" y="T3"/>
              </a:cxn>
              <a:cxn ang="T14">
                <a:pos x="T4" y="T5"/>
              </a:cxn>
              <a:cxn ang="T15">
                <a:pos x="T6" y="T7"/>
              </a:cxn>
              <a:cxn ang="T16">
                <a:pos x="T8" y="T9"/>
              </a:cxn>
              <a:cxn ang="T17">
                <a:pos x="T10" y="T11"/>
              </a:cxn>
            </a:cxnLst>
            <a:rect l="T18" t="T19" r="T20" b="T21"/>
            <a:pathLst>
              <a:path w="40" h="6">
                <a:moveTo>
                  <a:pt x="35" y="1"/>
                </a:moveTo>
                <a:lnTo>
                  <a:pt x="0" y="0"/>
                </a:lnTo>
                <a:lnTo>
                  <a:pt x="5" y="6"/>
                </a:lnTo>
                <a:lnTo>
                  <a:pt x="40" y="6"/>
                </a:lnTo>
                <a:lnTo>
                  <a:pt x="35" y="1"/>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1" name="Freeform 237"/>
          <p:cNvSpPr>
            <a:spLocks/>
          </p:cNvSpPr>
          <p:nvPr/>
        </p:nvSpPr>
        <p:spPr bwMode="auto">
          <a:xfrm>
            <a:off x="6126163" y="4600575"/>
            <a:ext cx="88900" cy="33338"/>
          </a:xfrm>
          <a:custGeom>
            <a:avLst/>
            <a:gdLst>
              <a:gd name="T0" fmla="*/ 90725625 w 56"/>
              <a:gd name="T1" fmla="*/ 0 h 21"/>
              <a:gd name="T2" fmla="*/ 90725625 w 56"/>
              <a:gd name="T3" fmla="*/ 0 h 21"/>
              <a:gd name="T4" fmla="*/ 2520950 w 56"/>
              <a:gd name="T5" fmla="*/ 2520988 h 21"/>
              <a:gd name="T6" fmla="*/ 2520950 w 56"/>
              <a:gd name="T7" fmla="*/ 2520988 h 21"/>
              <a:gd name="T8" fmla="*/ 0 w 56"/>
              <a:gd name="T9" fmla="*/ 2520988 h 21"/>
              <a:gd name="T10" fmla="*/ 50403124 w 56"/>
              <a:gd name="T11" fmla="*/ 42844089 h 21"/>
              <a:gd name="T12" fmla="*/ 40322501 w 56"/>
              <a:gd name="T13" fmla="*/ 52924874 h 21"/>
              <a:gd name="T14" fmla="*/ 40322501 w 56"/>
              <a:gd name="T15" fmla="*/ 52924874 h 21"/>
              <a:gd name="T16" fmla="*/ 128528777 w 56"/>
              <a:gd name="T17" fmla="*/ 50403875 h 21"/>
              <a:gd name="T18" fmla="*/ 141128761 w 56"/>
              <a:gd name="T19" fmla="*/ 40323103 h 21"/>
              <a:gd name="T20" fmla="*/ 90725625 w 56"/>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21"/>
              <a:gd name="T35" fmla="*/ 56 w 56"/>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21">
                <a:moveTo>
                  <a:pt x="36" y="0"/>
                </a:moveTo>
                <a:lnTo>
                  <a:pt x="36" y="0"/>
                </a:lnTo>
                <a:lnTo>
                  <a:pt x="1" y="1"/>
                </a:lnTo>
                <a:lnTo>
                  <a:pt x="0" y="1"/>
                </a:lnTo>
                <a:lnTo>
                  <a:pt x="20" y="17"/>
                </a:lnTo>
                <a:lnTo>
                  <a:pt x="16" y="21"/>
                </a:lnTo>
                <a:lnTo>
                  <a:pt x="51" y="20"/>
                </a:lnTo>
                <a:lnTo>
                  <a:pt x="56" y="16"/>
                </a:lnTo>
                <a:lnTo>
                  <a:pt x="36" y="0"/>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2" name="Freeform 238"/>
          <p:cNvSpPr>
            <a:spLocks/>
          </p:cNvSpPr>
          <p:nvPr/>
        </p:nvSpPr>
        <p:spPr bwMode="auto">
          <a:xfrm>
            <a:off x="6102350" y="4205288"/>
            <a:ext cx="60325" cy="11112"/>
          </a:xfrm>
          <a:custGeom>
            <a:avLst/>
            <a:gdLst>
              <a:gd name="T0" fmla="*/ 83165941 w 38"/>
              <a:gd name="T1" fmla="*/ 17639508 h 7"/>
              <a:gd name="T2" fmla="*/ 95765924 w 38"/>
              <a:gd name="T3" fmla="*/ 0 h 7"/>
              <a:gd name="T4" fmla="*/ 7559675 w 38"/>
              <a:gd name="T5" fmla="*/ 7559336 h 7"/>
              <a:gd name="T6" fmla="*/ 0 w 38"/>
              <a:gd name="T7" fmla="*/ 17639508 h 7"/>
              <a:gd name="T8" fmla="*/ 0 w 38"/>
              <a:gd name="T9" fmla="*/ 17639508 h 7"/>
              <a:gd name="T10" fmla="*/ 40322496 w 38"/>
              <a:gd name="T11" fmla="*/ 17639508 h 7"/>
              <a:gd name="T12" fmla="*/ 40322496 w 38"/>
              <a:gd name="T13" fmla="*/ 17639508 h 7"/>
              <a:gd name="T14" fmla="*/ 83165941 w 38"/>
              <a:gd name="T15" fmla="*/ 17639508 h 7"/>
              <a:gd name="T16" fmla="*/ 83165941 w 38"/>
              <a:gd name="T17" fmla="*/ 17639508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7"/>
              <a:gd name="T29" fmla="*/ 38 w 3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7">
                <a:moveTo>
                  <a:pt x="33" y="7"/>
                </a:moveTo>
                <a:lnTo>
                  <a:pt x="38" y="0"/>
                </a:lnTo>
                <a:lnTo>
                  <a:pt x="3" y="3"/>
                </a:lnTo>
                <a:lnTo>
                  <a:pt x="0" y="7"/>
                </a:lnTo>
                <a:lnTo>
                  <a:pt x="16" y="7"/>
                </a:lnTo>
                <a:lnTo>
                  <a:pt x="33" y="7"/>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grpSp>
        <p:nvGrpSpPr>
          <p:cNvPr id="4106" name="Gruppe 92"/>
          <p:cNvGrpSpPr>
            <a:grpSpLocks/>
          </p:cNvGrpSpPr>
          <p:nvPr/>
        </p:nvGrpSpPr>
        <p:grpSpPr bwMode="auto">
          <a:xfrm>
            <a:off x="5194300" y="2689225"/>
            <a:ext cx="1838325" cy="1824038"/>
            <a:chOff x="3968648" y="3129285"/>
            <a:chExt cx="689211" cy="683966"/>
          </a:xfrm>
        </p:grpSpPr>
        <p:sp>
          <p:nvSpPr>
            <p:cNvPr id="34" name="Ellipse 33"/>
            <p:cNvSpPr/>
            <p:nvPr/>
          </p:nvSpPr>
          <p:spPr bwMode="auto">
            <a:xfrm>
              <a:off x="3975790" y="3129285"/>
              <a:ext cx="682069" cy="683966"/>
            </a:xfrm>
            <a:prstGeom prst="ellipse">
              <a:avLst/>
            </a:prstGeom>
            <a:gradFill rotWithShape="1">
              <a:gsLst>
                <a:gs pos="0">
                  <a:srgbClr val="A4D329"/>
                </a:gs>
                <a:gs pos="100000">
                  <a:srgbClr val="C0FF4D"/>
                </a:gs>
              </a:gsLst>
              <a:lin ang="5400000" scaled="1"/>
            </a:gradFill>
            <a:ln w="19050" cap="flat" cmpd="sng">
              <a:noFill/>
              <a:prstDash val="solid"/>
              <a:round/>
              <a:headEnd type="none" w="med" len="med"/>
              <a:tailEnd type="none" w="med" len="med"/>
            </a:ln>
            <a:effectLst/>
          </p:spPr>
          <p:txBody>
            <a:bodyPr/>
            <a:lstStyle/>
            <a:p>
              <a:pPr indent="-342900" fontAlgn="auto">
                <a:spcBef>
                  <a:spcPts val="0"/>
                </a:spcBef>
                <a:spcAft>
                  <a:spcPts val="0"/>
                </a:spcAft>
                <a:buFont typeface="+mj-lt"/>
                <a:buAutoNum type="arabicPeriod"/>
                <a:defRPr/>
              </a:pPr>
              <a:endParaRPr lang="da-DK" b="1" kern="0" dirty="0">
                <a:solidFill>
                  <a:schemeClr val="tx1">
                    <a:lumMod val="95000"/>
                    <a:lumOff val="5000"/>
                  </a:schemeClr>
                </a:solidFill>
                <a:latin typeface="Calibri"/>
                <a:ea typeface="+mn-ea"/>
              </a:endParaRPr>
            </a:p>
          </p:txBody>
        </p:sp>
        <p:sp>
          <p:nvSpPr>
            <p:cNvPr id="35" name="Ellipse 34"/>
            <p:cNvSpPr/>
            <p:nvPr/>
          </p:nvSpPr>
          <p:spPr bwMode="auto">
            <a:xfrm>
              <a:off x="4065066" y="3144167"/>
              <a:ext cx="499351" cy="364901"/>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mj-lt"/>
                <a:buAutoNum type="arabicPeriod"/>
                <a:defRPr/>
              </a:pPr>
              <a:endParaRPr lang="da-DK" b="1" kern="0" dirty="0">
                <a:solidFill>
                  <a:sysClr val="window" lastClr="FFFFFF"/>
                </a:solidFill>
                <a:latin typeface="Calibri"/>
                <a:ea typeface="+mn-ea"/>
              </a:endParaRPr>
            </a:p>
          </p:txBody>
        </p:sp>
        <p:sp>
          <p:nvSpPr>
            <p:cNvPr id="36" name="Måne 35"/>
            <p:cNvSpPr/>
            <p:nvPr/>
          </p:nvSpPr>
          <p:spPr bwMode="auto">
            <a:xfrm rot="16570711">
              <a:off x="4140219" y="3329651"/>
              <a:ext cx="311329" cy="654471"/>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b="1" kern="0" dirty="0" err="1">
                <a:solidFill>
                  <a:sysClr val="window" lastClr="FFFFFF"/>
                </a:solidFill>
                <a:latin typeface="Calibri"/>
                <a:ea typeface="+mn-ea"/>
              </a:endParaRPr>
            </a:p>
          </p:txBody>
        </p:sp>
      </p:grpSp>
      <p:sp>
        <p:nvSpPr>
          <p:cNvPr id="37" name="Ellipse 36"/>
          <p:cNvSpPr/>
          <p:nvPr/>
        </p:nvSpPr>
        <p:spPr bwMode="auto">
          <a:xfrm>
            <a:off x="4962148" y="5153639"/>
            <a:ext cx="2384511" cy="427943"/>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b="1" kern="0" dirty="0" err="1">
              <a:solidFill>
                <a:sysClr val="window" lastClr="FFFFFF"/>
              </a:solidFill>
              <a:latin typeface="Calibri"/>
              <a:ea typeface="+mn-ea"/>
            </a:endParaRPr>
          </a:p>
        </p:txBody>
      </p:sp>
      <p:sp>
        <p:nvSpPr>
          <p:cNvPr id="55" name="Text Box 52"/>
          <p:cNvSpPr txBox="1">
            <a:spLocks noChangeArrowheads="1"/>
          </p:cNvSpPr>
          <p:nvPr/>
        </p:nvSpPr>
        <p:spPr bwMode="gray">
          <a:xfrm>
            <a:off x="5364328" y="2992324"/>
            <a:ext cx="1492250" cy="1200329"/>
          </a:xfrm>
          <a:prstGeom prst="rect">
            <a:avLst/>
          </a:prstGeom>
          <a:noFill/>
          <a:ln w="9525">
            <a:noFill/>
            <a:miter lim="800000"/>
            <a:headEnd/>
            <a:tailEnd/>
          </a:ln>
        </p:spPr>
        <p:txBody>
          <a:bodyPr>
            <a:spAutoFit/>
          </a:bodyPr>
          <a:lstStyle/>
          <a:p>
            <a:pPr algn="ctr" defTabSz="801688" fontAlgn="auto">
              <a:spcBef>
                <a:spcPct val="20000"/>
              </a:spcBef>
              <a:spcAft>
                <a:spcPts val="0"/>
              </a:spcAft>
              <a:defRPr/>
            </a:pPr>
            <a:r>
              <a:rPr lang="da-DK" b="1" kern="0" noProof="1">
                <a:solidFill>
                  <a:srgbClr val="FFFFFF"/>
                </a:solidFill>
                <a:latin typeface="Calibri" pitchFamily="34" charset="0"/>
                <a:ea typeface="+mn-ea"/>
                <a:cs typeface="Arial" charset="0"/>
              </a:rPr>
              <a:t>Harmonize food safety laws and regulations</a:t>
            </a:r>
          </a:p>
        </p:txBody>
      </p:sp>
      <p:sp>
        <p:nvSpPr>
          <p:cNvPr id="4111" name="WordArt 35"/>
          <p:cNvSpPr>
            <a:spLocks noChangeArrowheads="1" noChangeShapeType="1" noTextEdit="1"/>
          </p:cNvSpPr>
          <p:nvPr>
            <p:custDataLst>
              <p:tags r:id="rId1"/>
            </p:custDataLst>
          </p:nvPr>
        </p:nvSpPr>
        <p:spPr bwMode="gray">
          <a:xfrm rot="-3792003">
            <a:off x="4867275" y="2446338"/>
            <a:ext cx="2119313" cy="20145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923908"/>
              </a:avLst>
            </a:prstTxWarp>
          </a:bodyPr>
          <a:lstStyle/>
          <a:p>
            <a:pPr algn="ctr"/>
            <a:r>
              <a:rPr lang="en-US" sz="3600" b="1" kern="10">
                <a:solidFill>
                  <a:srgbClr val="007E39"/>
                </a:solidFill>
                <a:latin typeface="Calibri"/>
                <a:ea typeface="Calibri"/>
                <a:cs typeface="Calibri"/>
              </a:rPr>
              <a:t>Eliminate trade barriers</a:t>
            </a:r>
          </a:p>
        </p:txBody>
      </p:sp>
      <p:sp>
        <p:nvSpPr>
          <p:cNvPr id="4112" name="WordArt 20"/>
          <p:cNvSpPr>
            <a:spLocks noChangeArrowheads="1" noChangeShapeType="1" noTextEdit="1"/>
          </p:cNvSpPr>
          <p:nvPr>
            <p:custDataLst>
              <p:tags r:id="rId2"/>
            </p:custDataLst>
          </p:nvPr>
        </p:nvSpPr>
        <p:spPr bwMode="gray">
          <a:xfrm>
            <a:off x="5064125" y="3487738"/>
            <a:ext cx="2089150" cy="13858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486790"/>
              </a:avLst>
            </a:prstTxWarp>
          </a:bodyPr>
          <a:lstStyle/>
          <a:p>
            <a:pPr algn="ctr"/>
            <a:r>
              <a:rPr lang="en-US" sz="3600" b="1" kern="10">
                <a:solidFill>
                  <a:srgbClr val="007E39"/>
                </a:solidFill>
                <a:latin typeface="Calibri"/>
                <a:ea typeface="Calibri"/>
                <a:cs typeface="Calibri"/>
              </a:rPr>
              <a:t>Boost technology innovation</a:t>
            </a:r>
          </a:p>
        </p:txBody>
      </p:sp>
      <p:sp>
        <p:nvSpPr>
          <p:cNvPr id="4113" name="WordArt 35"/>
          <p:cNvSpPr>
            <a:spLocks noChangeArrowheads="1" noChangeShapeType="1" noTextEdit="1"/>
          </p:cNvSpPr>
          <p:nvPr>
            <p:custDataLst>
              <p:tags r:id="rId3"/>
            </p:custDataLst>
          </p:nvPr>
        </p:nvSpPr>
        <p:spPr bwMode="gray">
          <a:xfrm rot="3816508">
            <a:off x="5281612" y="2452688"/>
            <a:ext cx="2119313" cy="20145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923908"/>
              </a:avLst>
            </a:prstTxWarp>
          </a:bodyPr>
          <a:lstStyle/>
          <a:p>
            <a:pPr algn="ctr"/>
            <a:r>
              <a:rPr lang="en-US" sz="3600" b="1" kern="10">
                <a:solidFill>
                  <a:srgbClr val="007E39"/>
                </a:solidFill>
                <a:latin typeface="Calibri"/>
                <a:ea typeface="Calibri"/>
                <a:cs typeface="Calibri"/>
              </a:rPr>
              <a:t>Reduce hunger/outbreaks</a:t>
            </a:r>
          </a:p>
        </p:txBody>
      </p:sp>
      <p:sp>
        <p:nvSpPr>
          <p:cNvPr id="51" name="Rektangel med afrundet, diagonalt hjørne 50"/>
          <p:cNvSpPr/>
          <p:nvPr/>
        </p:nvSpPr>
        <p:spPr>
          <a:xfrm>
            <a:off x="699184" y="1442402"/>
            <a:ext cx="3431259" cy="4561815"/>
          </a:xfrm>
          <a:prstGeom prst="round2DiagRect">
            <a:avLst>
              <a:gd name="adj1" fmla="val 20046"/>
              <a:gd name="adj2" fmla="val 0"/>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58" name="Text Box 52"/>
          <p:cNvSpPr txBox="1">
            <a:spLocks noChangeArrowheads="1"/>
          </p:cNvSpPr>
          <p:nvPr/>
        </p:nvSpPr>
        <p:spPr bwMode="gray">
          <a:xfrm>
            <a:off x="900067" y="2960074"/>
            <a:ext cx="2860486" cy="2899255"/>
          </a:xfrm>
          <a:prstGeom prst="rect">
            <a:avLst/>
          </a:prstGeom>
          <a:noFill/>
          <a:ln w="9525">
            <a:noFill/>
            <a:miter lim="800000"/>
            <a:headEnd/>
            <a:tailEnd/>
          </a:ln>
        </p:spPr>
        <p:txBody>
          <a:bodyPr wrap="square">
            <a:spAutoFit/>
          </a:bodyPr>
          <a:lstStyle/>
          <a:p>
            <a:pPr marL="285750" indent="-285750" defTabSz="801688" fontAlgn="auto">
              <a:spcBef>
                <a:spcPct val="20000"/>
              </a:spcBef>
              <a:spcAft>
                <a:spcPts val="0"/>
              </a:spcAft>
              <a:buFont typeface="Arial"/>
              <a:buChar char="•"/>
              <a:defRPr/>
            </a:pPr>
            <a:r>
              <a:rPr lang="da-DK" sz="1600" kern="0" noProof="1">
                <a:latin typeface="Calibri" pitchFamily="34" charset="0"/>
                <a:ea typeface="+mn-ea"/>
                <a:cs typeface="Arial" pitchFamily="34" charset="0"/>
              </a:rPr>
              <a:t>Differing food safety laws and rules create uncertainties in the global regulatory environment</a:t>
            </a:r>
          </a:p>
          <a:p>
            <a:pPr marL="285750" indent="-285750" defTabSz="801688" fontAlgn="auto">
              <a:spcBef>
                <a:spcPct val="20000"/>
              </a:spcBef>
              <a:spcAft>
                <a:spcPts val="0"/>
              </a:spcAft>
              <a:buFont typeface="Arial"/>
              <a:buChar char="•"/>
              <a:defRPr/>
            </a:pPr>
            <a:r>
              <a:rPr lang="da-DK" sz="1600" kern="0" noProof="1">
                <a:latin typeface="Calibri" pitchFamily="34" charset="0"/>
                <a:ea typeface="+mn-ea"/>
                <a:cs typeface="Arial" pitchFamily="34" charset="0"/>
              </a:rPr>
              <a:t>Instability reduces investment in and use of new food safety and quality technologies</a:t>
            </a:r>
          </a:p>
          <a:p>
            <a:pPr marL="285750" indent="-285750" defTabSz="801688" fontAlgn="auto">
              <a:spcBef>
                <a:spcPct val="20000"/>
              </a:spcBef>
              <a:spcAft>
                <a:spcPts val="0"/>
              </a:spcAft>
              <a:buFont typeface="Arial"/>
              <a:buChar char="•"/>
              <a:defRPr/>
            </a:pPr>
            <a:r>
              <a:rPr lang="da-DK" sz="1600" kern="0" noProof="1">
                <a:latin typeface="Calibri" pitchFamily="34" charset="0"/>
                <a:ea typeface="+mn-ea"/>
                <a:cs typeface="Arial" pitchFamily="34" charset="0"/>
              </a:rPr>
              <a:t>Harmonization will make investments in food safety and R&amp;D more attractive</a:t>
            </a:r>
          </a:p>
        </p:txBody>
      </p:sp>
      <p:sp>
        <p:nvSpPr>
          <p:cNvPr id="59" name="Rektangel 58"/>
          <p:cNvSpPr/>
          <p:nvPr/>
        </p:nvSpPr>
        <p:spPr>
          <a:xfrm>
            <a:off x="963083" y="1695036"/>
            <a:ext cx="3019403" cy="1200329"/>
          </a:xfrm>
          <a:prstGeom prst="rect">
            <a:avLst/>
          </a:prstGeom>
        </p:spPr>
        <p:txBody>
          <a:bodyPr wrap="square">
            <a:spAutoFit/>
          </a:bodyPr>
          <a:lstStyle/>
          <a:p>
            <a:pPr fontAlgn="auto">
              <a:spcBef>
                <a:spcPts val="0"/>
              </a:spcBef>
              <a:spcAft>
                <a:spcPts val="0"/>
              </a:spcAft>
              <a:defRPr/>
            </a:pPr>
            <a:r>
              <a:rPr lang="da-DK" b="1" kern="0" noProof="1">
                <a:latin typeface="Calibri" pitchFamily="34" charset="0"/>
                <a:ea typeface="+mn-ea"/>
                <a:cs typeface="Arial" pitchFamily="34" charset="0"/>
              </a:rPr>
              <a:t>Boost technological innovation and adoption to improve food safety and quality</a:t>
            </a:r>
            <a:endParaRPr lang="da-DK" b="1" dirty="0">
              <a:latin typeface="+mn-lt"/>
              <a:ea typeface="+mn-ea"/>
            </a:endParaRPr>
          </a:p>
        </p:txBody>
      </p:sp>
      <p:sp>
        <p:nvSpPr>
          <p:cNvPr id="4120" name="Rectangle 8"/>
          <p:cNvSpPr>
            <a:spLocks noChangeArrowheads="1"/>
          </p:cNvSpPr>
          <p:nvPr/>
        </p:nvSpPr>
        <p:spPr bwMode="gray">
          <a:xfrm>
            <a:off x="314325" y="195263"/>
            <a:ext cx="85201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p>
            <a:r>
              <a:rPr lang="de-DE" sz="2600" b="1">
                <a:latin typeface="Calibri" charset="0"/>
              </a:rPr>
              <a:t>HARMONIZING </a:t>
            </a:r>
            <a:r>
              <a:rPr lang="de-DE" sz="2600">
                <a:latin typeface="Calibri" charset="0"/>
              </a:rPr>
              <a:t>GLOBAL REGULATIONS WILL...</a:t>
            </a:r>
            <a:endParaRPr lang="de-DE" sz="2800">
              <a:latin typeface="Calibri" charset="0"/>
            </a:endParaRPr>
          </a:p>
        </p:txBody>
      </p:sp>
      <p:sp>
        <p:nvSpPr>
          <p:cNvPr id="4121" name="Tekstboks 19"/>
          <p:cNvSpPr txBox="1">
            <a:spLocks noChangeArrowheads="1"/>
          </p:cNvSpPr>
          <p:nvPr/>
        </p:nvSpPr>
        <p:spPr bwMode="auto">
          <a:xfrm>
            <a:off x="252413" y="612775"/>
            <a:ext cx="1525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da-DK" sz="1600">
                <a:latin typeface="Calibri" charset="0"/>
              </a:rPr>
              <a:t>GHI OBJECTIVES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ktangel 64"/>
          <p:cNvSpPr>
            <a:spLocks noChangeArrowheads="1"/>
          </p:cNvSpPr>
          <p:nvPr/>
        </p:nvSpPr>
        <p:spPr bwMode="auto">
          <a:xfrm rot="10800000" flipV="1">
            <a:off x="0" y="0"/>
            <a:ext cx="9144000" cy="4065588"/>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28" name="Freeform 233"/>
          <p:cNvSpPr>
            <a:spLocks/>
          </p:cNvSpPr>
          <p:nvPr/>
        </p:nvSpPr>
        <p:spPr bwMode="auto">
          <a:xfrm>
            <a:off x="6084888" y="2954338"/>
            <a:ext cx="71437" cy="12700"/>
          </a:xfrm>
          <a:custGeom>
            <a:avLst/>
            <a:gdLst>
              <a:gd name="T0" fmla="*/ 90724984 w 45"/>
              <a:gd name="T1" fmla="*/ 20161247 h 8"/>
              <a:gd name="T2" fmla="*/ 113405455 w 45"/>
              <a:gd name="T3" fmla="*/ 0 h 8"/>
              <a:gd name="T4" fmla="*/ 113405455 w 45"/>
              <a:gd name="T5" fmla="*/ 0 h 8"/>
              <a:gd name="T6" fmla="*/ 83163777 w 45"/>
              <a:gd name="T7" fmla="*/ 0 h 8"/>
              <a:gd name="T8" fmla="*/ 83163777 w 45"/>
              <a:gd name="T9" fmla="*/ 0 h 8"/>
              <a:gd name="T10" fmla="*/ 15120833 w 45"/>
              <a:gd name="T11" fmla="*/ 2520950 h 8"/>
              <a:gd name="T12" fmla="*/ 0 w 45"/>
              <a:gd name="T13" fmla="*/ 15120936 h 8"/>
              <a:gd name="T14" fmla="*/ 90724984 w 45"/>
              <a:gd name="T15" fmla="*/ 20161247 h 8"/>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8"/>
              <a:gd name="T26" fmla="*/ 45 w 4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8">
                <a:moveTo>
                  <a:pt x="36" y="8"/>
                </a:moveTo>
                <a:lnTo>
                  <a:pt x="45" y="0"/>
                </a:lnTo>
                <a:lnTo>
                  <a:pt x="33" y="0"/>
                </a:lnTo>
                <a:lnTo>
                  <a:pt x="6" y="1"/>
                </a:lnTo>
                <a:lnTo>
                  <a:pt x="0" y="6"/>
                </a:lnTo>
                <a:lnTo>
                  <a:pt x="36" y="8"/>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29" name="Freeform 234"/>
          <p:cNvSpPr>
            <a:spLocks/>
          </p:cNvSpPr>
          <p:nvPr/>
        </p:nvSpPr>
        <p:spPr bwMode="auto">
          <a:xfrm>
            <a:off x="6135688" y="2128838"/>
            <a:ext cx="63500" cy="9525"/>
          </a:xfrm>
          <a:custGeom>
            <a:avLst/>
            <a:gdLst>
              <a:gd name="T0" fmla="*/ 88206254 w 40"/>
              <a:gd name="T1" fmla="*/ 2520950 h 6"/>
              <a:gd name="T2" fmla="*/ 0 w 40"/>
              <a:gd name="T3" fmla="*/ 0 h 6"/>
              <a:gd name="T4" fmla="*/ 12601573 w 40"/>
              <a:gd name="T5" fmla="*/ 15120939 h 6"/>
              <a:gd name="T6" fmla="*/ 12601573 w 40"/>
              <a:gd name="T7" fmla="*/ 15120939 h 6"/>
              <a:gd name="T8" fmla="*/ 100806236 w 40"/>
              <a:gd name="T9" fmla="*/ 15120939 h 6"/>
              <a:gd name="T10" fmla="*/ 88206254 w 40"/>
              <a:gd name="T11" fmla="*/ 2520950 h 6"/>
              <a:gd name="T12" fmla="*/ 0 60000 65536"/>
              <a:gd name="T13" fmla="*/ 0 60000 65536"/>
              <a:gd name="T14" fmla="*/ 0 60000 65536"/>
              <a:gd name="T15" fmla="*/ 0 60000 65536"/>
              <a:gd name="T16" fmla="*/ 0 60000 65536"/>
              <a:gd name="T17" fmla="*/ 0 60000 65536"/>
              <a:gd name="T18" fmla="*/ 0 w 40"/>
              <a:gd name="T19" fmla="*/ 0 h 6"/>
              <a:gd name="T20" fmla="*/ 40 w 40"/>
              <a:gd name="T21" fmla="*/ 6 h 6"/>
            </a:gdLst>
            <a:ahLst/>
            <a:cxnLst>
              <a:cxn ang="T12">
                <a:pos x="T0" y="T1"/>
              </a:cxn>
              <a:cxn ang="T13">
                <a:pos x="T2" y="T3"/>
              </a:cxn>
              <a:cxn ang="T14">
                <a:pos x="T4" y="T5"/>
              </a:cxn>
              <a:cxn ang="T15">
                <a:pos x="T6" y="T7"/>
              </a:cxn>
              <a:cxn ang="T16">
                <a:pos x="T8" y="T9"/>
              </a:cxn>
              <a:cxn ang="T17">
                <a:pos x="T10" y="T11"/>
              </a:cxn>
            </a:cxnLst>
            <a:rect l="T18" t="T19" r="T20" b="T21"/>
            <a:pathLst>
              <a:path w="40" h="6">
                <a:moveTo>
                  <a:pt x="35" y="1"/>
                </a:moveTo>
                <a:lnTo>
                  <a:pt x="0" y="0"/>
                </a:lnTo>
                <a:lnTo>
                  <a:pt x="5" y="6"/>
                </a:lnTo>
                <a:lnTo>
                  <a:pt x="40" y="6"/>
                </a:lnTo>
                <a:lnTo>
                  <a:pt x="35" y="1"/>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1" name="Freeform 237"/>
          <p:cNvSpPr>
            <a:spLocks/>
          </p:cNvSpPr>
          <p:nvPr/>
        </p:nvSpPr>
        <p:spPr bwMode="auto">
          <a:xfrm>
            <a:off x="6135688" y="4600575"/>
            <a:ext cx="88900" cy="33338"/>
          </a:xfrm>
          <a:custGeom>
            <a:avLst/>
            <a:gdLst>
              <a:gd name="T0" fmla="*/ 90725625 w 56"/>
              <a:gd name="T1" fmla="*/ 0 h 21"/>
              <a:gd name="T2" fmla="*/ 90725625 w 56"/>
              <a:gd name="T3" fmla="*/ 0 h 21"/>
              <a:gd name="T4" fmla="*/ 2520950 w 56"/>
              <a:gd name="T5" fmla="*/ 2520988 h 21"/>
              <a:gd name="T6" fmla="*/ 2520950 w 56"/>
              <a:gd name="T7" fmla="*/ 2520988 h 21"/>
              <a:gd name="T8" fmla="*/ 0 w 56"/>
              <a:gd name="T9" fmla="*/ 2520988 h 21"/>
              <a:gd name="T10" fmla="*/ 50403124 w 56"/>
              <a:gd name="T11" fmla="*/ 42844089 h 21"/>
              <a:gd name="T12" fmla="*/ 40322501 w 56"/>
              <a:gd name="T13" fmla="*/ 52924874 h 21"/>
              <a:gd name="T14" fmla="*/ 40322501 w 56"/>
              <a:gd name="T15" fmla="*/ 52924874 h 21"/>
              <a:gd name="T16" fmla="*/ 128528777 w 56"/>
              <a:gd name="T17" fmla="*/ 50403875 h 21"/>
              <a:gd name="T18" fmla="*/ 141128761 w 56"/>
              <a:gd name="T19" fmla="*/ 40323103 h 21"/>
              <a:gd name="T20" fmla="*/ 90725625 w 56"/>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21"/>
              <a:gd name="T35" fmla="*/ 56 w 56"/>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21">
                <a:moveTo>
                  <a:pt x="36" y="0"/>
                </a:moveTo>
                <a:lnTo>
                  <a:pt x="36" y="0"/>
                </a:lnTo>
                <a:lnTo>
                  <a:pt x="1" y="1"/>
                </a:lnTo>
                <a:lnTo>
                  <a:pt x="0" y="1"/>
                </a:lnTo>
                <a:lnTo>
                  <a:pt x="20" y="17"/>
                </a:lnTo>
                <a:lnTo>
                  <a:pt x="16" y="21"/>
                </a:lnTo>
                <a:lnTo>
                  <a:pt x="51" y="20"/>
                </a:lnTo>
                <a:lnTo>
                  <a:pt x="56" y="16"/>
                </a:lnTo>
                <a:lnTo>
                  <a:pt x="36" y="0"/>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2" name="Freeform 238"/>
          <p:cNvSpPr>
            <a:spLocks/>
          </p:cNvSpPr>
          <p:nvPr/>
        </p:nvSpPr>
        <p:spPr bwMode="auto">
          <a:xfrm>
            <a:off x="6111875" y="4205288"/>
            <a:ext cx="60325" cy="11112"/>
          </a:xfrm>
          <a:custGeom>
            <a:avLst/>
            <a:gdLst>
              <a:gd name="T0" fmla="*/ 83165941 w 38"/>
              <a:gd name="T1" fmla="*/ 17639508 h 7"/>
              <a:gd name="T2" fmla="*/ 95765924 w 38"/>
              <a:gd name="T3" fmla="*/ 0 h 7"/>
              <a:gd name="T4" fmla="*/ 7559675 w 38"/>
              <a:gd name="T5" fmla="*/ 7559336 h 7"/>
              <a:gd name="T6" fmla="*/ 0 w 38"/>
              <a:gd name="T7" fmla="*/ 17639508 h 7"/>
              <a:gd name="T8" fmla="*/ 0 w 38"/>
              <a:gd name="T9" fmla="*/ 17639508 h 7"/>
              <a:gd name="T10" fmla="*/ 40322496 w 38"/>
              <a:gd name="T11" fmla="*/ 17639508 h 7"/>
              <a:gd name="T12" fmla="*/ 40322496 w 38"/>
              <a:gd name="T13" fmla="*/ 17639508 h 7"/>
              <a:gd name="T14" fmla="*/ 83165941 w 38"/>
              <a:gd name="T15" fmla="*/ 17639508 h 7"/>
              <a:gd name="T16" fmla="*/ 83165941 w 38"/>
              <a:gd name="T17" fmla="*/ 17639508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7"/>
              <a:gd name="T29" fmla="*/ 38 w 3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7">
                <a:moveTo>
                  <a:pt x="33" y="7"/>
                </a:moveTo>
                <a:lnTo>
                  <a:pt x="38" y="0"/>
                </a:lnTo>
                <a:lnTo>
                  <a:pt x="3" y="3"/>
                </a:lnTo>
                <a:lnTo>
                  <a:pt x="0" y="7"/>
                </a:lnTo>
                <a:lnTo>
                  <a:pt x="16" y="7"/>
                </a:lnTo>
                <a:lnTo>
                  <a:pt x="33" y="7"/>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2070" name="Rectangle 8"/>
          <p:cNvSpPr>
            <a:spLocks noChangeArrowheads="1"/>
          </p:cNvSpPr>
          <p:nvPr/>
        </p:nvSpPr>
        <p:spPr bwMode="gray">
          <a:xfrm>
            <a:off x="314325" y="195263"/>
            <a:ext cx="85201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p>
            <a:r>
              <a:rPr lang="de-DE" sz="2600" b="1">
                <a:latin typeface="Calibri" charset="0"/>
              </a:rPr>
              <a:t>GHI ORGANIZATIONAL </a:t>
            </a:r>
            <a:r>
              <a:rPr lang="de-DE" sz="2600">
                <a:latin typeface="Calibri" charset="0"/>
              </a:rPr>
              <a:t>STRUCTURE</a:t>
            </a:r>
            <a:endParaRPr lang="de-DE" sz="2800">
              <a:latin typeface="Calibri" charset="0"/>
            </a:endParaRPr>
          </a:p>
        </p:txBody>
      </p:sp>
      <p:grpSp>
        <p:nvGrpSpPr>
          <p:cNvPr id="12" name="Groeperen 10"/>
          <p:cNvGrpSpPr/>
          <p:nvPr/>
        </p:nvGrpSpPr>
        <p:grpSpPr>
          <a:xfrm>
            <a:off x="283582" y="983985"/>
            <a:ext cx="8772246" cy="5513392"/>
            <a:chOff x="108823" y="890560"/>
            <a:chExt cx="8950878" cy="4860327"/>
          </a:xfrm>
        </p:grpSpPr>
        <p:grpSp>
          <p:nvGrpSpPr>
            <p:cNvPr id="13" name="Gruppe 94"/>
            <p:cNvGrpSpPr>
              <a:grpSpLocks/>
            </p:cNvGrpSpPr>
            <p:nvPr/>
          </p:nvGrpSpPr>
          <p:grpSpPr bwMode="auto">
            <a:xfrm>
              <a:off x="115038" y="890560"/>
              <a:ext cx="8719400" cy="929773"/>
              <a:chOff x="4830331" y="1406858"/>
              <a:chExt cx="3788383" cy="4809112"/>
            </a:xfrm>
          </p:grpSpPr>
          <p:sp>
            <p:nvSpPr>
              <p:cNvPr id="57" name="Rektangel med enkelt afrundet hjørne 86"/>
              <p:cNvSpPr>
                <a:spLocks/>
              </p:cNvSpPr>
              <p:nvPr/>
            </p:nvSpPr>
            <p:spPr bwMode="auto">
              <a:xfrm rot="10800000" flipH="1">
                <a:off x="4830331" y="1406858"/>
                <a:ext cx="3785207" cy="4809112"/>
              </a:xfrm>
              <a:custGeom>
                <a:avLst/>
                <a:gdLst>
                  <a:gd name="T0" fmla="*/ 0 w 3785207"/>
                  <a:gd name="T1" fmla="*/ 0 h 4809112"/>
                  <a:gd name="T2" fmla="*/ 3154327 w 3785207"/>
                  <a:gd name="T3" fmla="*/ 0 h 4809112"/>
                  <a:gd name="T4" fmla="*/ 3785207 w 3785207"/>
                  <a:gd name="T5" fmla="*/ 630880 h 4809112"/>
                  <a:gd name="T6" fmla="*/ 3785207 w 3785207"/>
                  <a:gd name="T7" fmla="*/ 4809112 h 4809112"/>
                  <a:gd name="T8" fmla="*/ 0 w 3785207"/>
                  <a:gd name="T9" fmla="*/ 4809112 h 4809112"/>
                  <a:gd name="T10" fmla="*/ 0 w 3785207"/>
                  <a:gd name="T11" fmla="*/ 0 h 4809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85207" h="4809112">
                    <a:moveTo>
                      <a:pt x="0" y="0"/>
                    </a:moveTo>
                    <a:lnTo>
                      <a:pt x="3154327" y="0"/>
                    </a:lnTo>
                    <a:cubicBezTo>
                      <a:pt x="3502752" y="0"/>
                      <a:pt x="3785207" y="282455"/>
                      <a:pt x="3785207" y="630880"/>
                    </a:cubicBezTo>
                    <a:lnTo>
                      <a:pt x="3785207" y="4809112"/>
                    </a:lnTo>
                    <a:lnTo>
                      <a:pt x="0" y="4809112"/>
                    </a:lnTo>
                    <a:lnTo>
                      <a:pt x="0" y="0"/>
                    </a:lnTo>
                    <a:close/>
                  </a:path>
                </a:pathLst>
              </a:custGeom>
              <a:solidFill>
                <a:schemeClr val="bg1"/>
              </a:solidFill>
              <a:ln w="3175" cap="flat" cmpd="sng">
                <a:solidFill>
                  <a:srgbClr val="BFBFBF"/>
                </a:solidFill>
                <a:prstDash val="solid"/>
                <a:round/>
                <a:headEnd/>
                <a:tailEnd/>
              </a:ln>
              <a:effectLst>
                <a:outerShdw blurRad="50800" dist="38100" dir="2700000" algn="tl" rotWithShape="0">
                  <a:srgbClr val="000000">
                    <a:alpha val="39999"/>
                  </a:srgbClr>
                </a:outerShdw>
              </a:effectLst>
            </p:spPr>
            <p:txBody>
              <a:bodyPr anchor="ctr"/>
              <a:lstStyle/>
              <a:p>
                <a:pPr defTabSz="457200" fontAlgn="auto">
                  <a:spcBef>
                    <a:spcPts val="0"/>
                  </a:spcBef>
                  <a:spcAft>
                    <a:spcPts val="0"/>
                  </a:spcAft>
                </a:pPr>
                <a:endParaRPr lang="en-US">
                  <a:solidFill>
                    <a:prstClr val="black"/>
                  </a:solidFill>
                  <a:latin typeface="Calibri"/>
                  <a:ea typeface="+mn-ea"/>
                </a:endParaRPr>
              </a:p>
            </p:txBody>
          </p:sp>
          <p:sp>
            <p:nvSpPr>
              <p:cNvPr id="58" name="Rektangel 89"/>
              <p:cNvSpPr/>
              <p:nvPr/>
            </p:nvSpPr>
            <p:spPr>
              <a:xfrm>
                <a:off x="4830331" y="1421143"/>
                <a:ext cx="3788383" cy="130148"/>
              </a:xfrm>
              <a:prstGeom prst="rect">
                <a:avLst/>
              </a:prstGeom>
              <a:gradFill rotWithShape="1">
                <a:gsLst>
                  <a:gs pos="0">
                    <a:srgbClr val="A4D329"/>
                  </a:gs>
                  <a:gs pos="100000">
                    <a:srgbClr val="C0FF4D"/>
                  </a:gs>
                </a:gsLst>
                <a:lin ang="5400000" scaled="1"/>
              </a:gradFill>
              <a:ln w="19050" cap="flat" cmpd="sng">
                <a:solidFill>
                  <a:srgbClr val="92D050"/>
                </a:solidFill>
                <a:prstDash val="solid"/>
                <a:round/>
                <a:headEnd type="none" w="med" len="med"/>
                <a:tailEnd type="none" w="med" len="med"/>
              </a:ln>
              <a:effectLst/>
            </p:spPr>
            <p:txBody>
              <a:bodyPr/>
              <a:lstStyle/>
              <a:p>
                <a:pPr defTabSz="457200" fontAlgn="auto">
                  <a:spcBef>
                    <a:spcPts val="0"/>
                  </a:spcBef>
                  <a:spcAft>
                    <a:spcPts val="0"/>
                  </a:spcAft>
                  <a:defRPr/>
                </a:pPr>
                <a:endParaRPr lang="da-DK" kern="0">
                  <a:solidFill>
                    <a:prstClr val="black">
                      <a:lumMod val="95000"/>
                      <a:lumOff val="5000"/>
                    </a:prstClr>
                  </a:solidFill>
                  <a:latin typeface="Calibri"/>
                  <a:ea typeface="+mn-ea"/>
                </a:endParaRPr>
              </a:p>
            </p:txBody>
          </p:sp>
        </p:grpSp>
        <p:sp>
          <p:nvSpPr>
            <p:cNvPr id="14" name="Rektangel 95"/>
            <p:cNvSpPr/>
            <p:nvPr/>
          </p:nvSpPr>
          <p:spPr bwMode="auto">
            <a:xfrm>
              <a:off x="216836" y="1004758"/>
              <a:ext cx="8610292" cy="922488"/>
            </a:xfrm>
            <a:prstGeom prst="rect">
              <a:avLst/>
            </a:prstGeom>
          </p:spPr>
          <p:txBody>
            <a:bodyPr wrap="square">
              <a:spAutoFit/>
            </a:bodyPr>
            <a:lstStyle/>
            <a:p>
              <a:pPr defTabSz="457200" fontAlgn="auto">
                <a:spcBef>
                  <a:spcPts val="0"/>
                </a:spcBef>
                <a:spcAft>
                  <a:spcPts val="0"/>
                </a:spcAft>
                <a:defRPr/>
              </a:pPr>
              <a:r>
                <a:rPr lang="da-DK" sz="1600" b="1" kern="0" noProof="1">
                  <a:solidFill>
                    <a:srgbClr val="EEECE1">
                      <a:lumMod val="10000"/>
                    </a:srgbClr>
                  </a:solidFill>
                  <a:latin typeface="Calibri" pitchFamily="34" charset="0"/>
                  <a:ea typeface="+mn-ea"/>
                  <a:cs typeface="Arial" charset="0"/>
                </a:rPr>
                <a:t>GENERAL ASSEMBLY</a:t>
              </a:r>
            </a:p>
            <a:p>
              <a:pPr defTabSz="457200" fontAlgn="auto">
                <a:spcBef>
                  <a:spcPts val="0"/>
                </a:spcBef>
                <a:spcAft>
                  <a:spcPts val="0"/>
                </a:spcAft>
                <a:defRPr/>
              </a:pPr>
              <a:r>
                <a:rPr lang="da-DK" sz="1400" kern="0" noProof="1">
                  <a:solidFill>
                    <a:prstClr val="black"/>
                  </a:solidFill>
                  <a:latin typeface="Calibri" pitchFamily="34" charset="0"/>
                  <a:ea typeface="+mn-ea"/>
                  <a:cs typeface="Arial" charset="0"/>
                </a:rPr>
                <a:t>Representatives of scientifically independent organizations and individual scientists responsible to elect the members of the GHI Board and Auditors</a:t>
              </a:r>
              <a:endParaRPr lang="da-DK" sz="1400" kern="0" dirty="0">
                <a:solidFill>
                  <a:prstClr val="black"/>
                </a:solidFill>
                <a:latin typeface="Arial" pitchFamily="34" charset="0"/>
                <a:ea typeface="+mn-ea"/>
              </a:endParaRPr>
            </a:p>
            <a:p>
              <a:pPr defTabSz="457200" fontAlgn="auto">
                <a:spcBef>
                  <a:spcPts val="0"/>
                </a:spcBef>
                <a:spcAft>
                  <a:spcPts val="0"/>
                </a:spcAft>
                <a:defRPr/>
              </a:pPr>
              <a:endParaRPr lang="da-DK" kern="0" dirty="0">
                <a:solidFill>
                  <a:srgbClr val="EEECE1">
                    <a:lumMod val="10000"/>
                  </a:srgbClr>
                </a:solidFill>
                <a:latin typeface="Arial" pitchFamily="34" charset="0"/>
                <a:ea typeface="+mn-ea"/>
              </a:endParaRPr>
            </a:p>
          </p:txBody>
        </p:sp>
        <p:grpSp>
          <p:nvGrpSpPr>
            <p:cNvPr id="16" name="Groeperen 6"/>
            <p:cNvGrpSpPr/>
            <p:nvPr/>
          </p:nvGrpSpPr>
          <p:grpSpPr>
            <a:xfrm>
              <a:off x="115039" y="2024311"/>
              <a:ext cx="6803316" cy="770310"/>
              <a:chOff x="1129242" y="2085260"/>
              <a:chExt cx="3739603" cy="918412"/>
            </a:xfrm>
          </p:grpSpPr>
          <p:grpSp>
            <p:nvGrpSpPr>
              <p:cNvPr id="52" name="Gruppe 94"/>
              <p:cNvGrpSpPr>
                <a:grpSpLocks/>
              </p:cNvGrpSpPr>
              <p:nvPr/>
            </p:nvGrpSpPr>
            <p:grpSpPr bwMode="auto">
              <a:xfrm>
                <a:off x="1129242" y="2085260"/>
                <a:ext cx="3571798" cy="918412"/>
                <a:chOff x="4830331" y="1421143"/>
                <a:chExt cx="3424998" cy="4601037"/>
              </a:xfrm>
            </p:grpSpPr>
            <p:sp>
              <p:nvSpPr>
                <p:cNvPr id="55" name="Rektangel med enkelt afrundet hjørne 86"/>
                <p:cNvSpPr>
                  <a:spLocks/>
                </p:cNvSpPr>
                <p:nvPr/>
              </p:nvSpPr>
              <p:spPr bwMode="auto">
                <a:xfrm rot="10800000" flipH="1">
                  <a:off x="4830331" y="1666529"/>
                  <a:ext cx="3411736" cy="4355651"/>
                </a:xfrm>
                <a:custGeom>
                  <a:avLst/>
                  <a:gdLst>
                    <a:gd name="T0" fmla="*/ 0 w 3785207"/>
                    <a:gd name="T1" fmla="*/ 0 h 4809112"/>
                    <a:gd name="T2" fmla="*/ 3154327 w 3785207"/>
                    <a:gd name="T3" fmla="*/ 0 h 4809112"/>
                    <a:gd name="T4" fmla="*/ 3785207 w 3785207"/>
                    <a:gd name="T5" fmla="*/ 630880 h 4809112"/>
                    <a:gd name="T6" fmla="*/ 3785207 w 3785207"/>
                    <a:gd name="T7" fmla="*/ 4809112 h 4809112"/>
                    <a:gd name="T8" fmla="*/ 0 w 3785207"/>
                    <a:gd name="T9" fmla="*/ 4809112 h 4809112"/>
                    <a:gd name="T10" fmla="*/ 0 w 3785207"/>
                    <a:gd name="T11" fmla="*/ 0 h 4809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85207" h="4809112">
                      <a:moveTo>
                        <a:pt x="0" y="0"/>
                      </a:moveTo>
                      <a:lnTo>
                        <a:pt x="3154327" y="0"/>
                      </a:lnTo>
                      <a:cubicBezTo>
                        <a:pt x="3502752" y="0"/>
                        <a:pt x="3785207" y="282455"/>
                        <a:pt x="3785207" y="630880"/>
                      </a:cubicBezTo>
                      <a:lnTo>
                        <a:pt x="3785207" y="4809112"/>
                      </a:lnTo>
                      <a:lnTo>
                        <a:pt x="0" y="4809112"/>
                      </a:lnTo>
                      <a:lnTo>
                        <a:pt x="0" y="0"/>
                      </a:lnTo>
                      <a:close/>
                    </a:path>
                  </a:pathLst>
                </a:custGeom>
                <a:solidFill>
                  <a:schemeClr val="bg1"/>
                </a:solidFill>
                <a:ln w="3175" cap="flat" cmpd="sng">
                  <a:solidFill>
                    <a:srgbClr val="BFBFBF"/>
                  </a:solidFill>
                  <a:prstDash val="solid"/>
                  <a:round/>
                  <a:headEnd/>
                  <a:tailEnd/>
                </a:ln>
                <a:effectLst>
                  <a:outerShdw blurRad="50800" dist="38100" dir="2700000" algn="tl" rotWithShape="0">
                    <a:srgbClr val="000000">
                      <a:alpha val="39999"/>
                    </a:srgbClr>
                  </a:outerShdw>
                </a:effectLst>
              </p:spPr>
              <p:txBody>
                <a:bodyPr anchor="ctr"/>
                <a:lstStyle/>
                <a:p>
                  <a:pPr defTabSz="457200" fontAlgn="auto">
                    <a:spcBef>
                      <a:spcPts val="0"/>
                    </a:spcBef>
                    <a:spcAft>
                      <a:spcPts val="0"/>
                    </a:spcAft>
                  </a:pPr>
                  <a:endParaRPr lang="en-US">
                    <a:solidFill>
                      <a:prstClr val="black"/>
                    </a:solidFill>
                    <a:latin typeface="Calibri"/>
                    <a:ea typeface="+mn-ea"/>
                  </a:endParaRPr>
                </a:p>
              </p:txBody>
            </p:sp>
            <p:sp>
              <p:nvSpPr>
                <p:cNvPr id="56" name="Rektangel 89"/>
                <p:cNvSpPr/>
                <p:nvPr/>
              </p:nvSpPr>
              <p:spPr>
                <a:xfrm>
                  <a:off x="4830331" y="1421143"/>
                  <a:ext cx="3424998" cy="240732"/>
                </a:xfrm>
                <a:prstGeom prst="rect">
                  <a:avLst/>
                </a:prstGeom>
                <a:gradFill rotWithShape="1">
                  <a:gsLst>
                    <a:gs pos="0">
                      <a:srgbClr val="A4D329"/>
                    </a:gs>
                    <a:gs pos="100000">
                      <a:srgbClr val="C0FF4D"/>
                    </a:gs>
                  </a:gsLst>
                  <a:lin ang="5400000" scaled="1"/>
                </a:gradFill>
                <a:ln w="19050" cap="flat" cmpd="sng">
                  <a:solidFill>
                    <a:srgbClr val="92D050"/>
                  </a:solidFill>
                  <a:prstDash val="solid"/>
                  <a:round/>
                  <a:headEnd type="none" w="med" len="med"/>
                  <a:tailEnd type="none" w="med" len="med"/>
                </a:ln>
                <a:effectLst/>
              </p:spPr>
              <p:txBody>
                <a:bodyPr/>
                <a:lstStyle/>
                <a:p>
                  <a:pPr defTabSz="457200" fontAlgn="auto">
                    <a:spcBef>
                      <a:spcPts val="0"/>
                    </a:spcBef>
                    <a:spcAft>
                      <a:spcPts val="0"/>
                    </a:spcAft>
                    <a:defRPr/>
                  </a:pPr>
                  <a:endParaRPr lang="da-DK" kern="0">
                    <a:solidFill>
                      <a:prstClr val="black">
                        <a:lumMod val="95000"/>
                        <a:lumOff val="5000"/>
                      </a:prstClr>
                    </a:solidFill>
                    <a:latin typeface="Calibri"/>
                    <a:ea typeface="+mn-ea"/>
                  </a:endParaRPr>
                </a:p>
              </p:txBody>
            </p:sp>
          </p:grpSp>
          <p:sp>
            <p:nvSpPr>
              <p:cNvPr id="54" name="Rektangel 95"/>
              <p:cNvSpPr/>
              <p:nvPr/>
            </p:nvSpPr>
            <p:spPr bwMode="auto">
              <a:xfrm>
                <a:off x="1185845" y="2200798"/>
                <a:ext cx="3683000" cy="582273"/>
              </a:xfrm>
              <a:prstGeom prst="rect">
                <a:avLst/>
              </a:prstGeom>
            </p:spPr>
            <p:txBody>
              <a:bodyPr wrap="square">
                <a:spAutoFit/>
              </a:bodyPr>
              <a:lstStyle/>
              <a:p>
                <a:pPr defTabSz="457200" fontAlgn="auto">
                  <a:spcBef>
                    <a:spcPts val="0"/>
                  </a:spcBef>
                  <a:spcAft>
                    <a:spcPts val="0"/>
                  </a:spcAft>
                  <a:defRPr/>
                </a:pPr>
                <a:r>
                  <a:rPr lang="da-DK" sz="1600" b="1" kern="0" noProof="1">
                    <a:solidFill>
                      <a:srgbClr val="EEECE1">
                        <a:lumMod val="10000"/>
                      </a:srgbClr>
                    </a:solidFill>
                    <a:latin typeface="Calibri" pitchFamily="34" charset="0"/>
                    <a:ea typeface="+mn-ea"/>
                    <a:cs typeface="Arial" charset="0"/>
                  </a:rPr>
                  <a:t>BOARD</a:t>
                </a:r>
              </a:p>
              <a:p>
                <a:pPr defTabSz="457200" fontAlgn="auto">
                  <a:spcBef>
                    <a:spcPts val="0"/>
                  </a:spcBef>
                  <a:spcAft>
                    <a:spcPts val="0"/>
                  </a:spcAft>
                  <a:defRPr/>
                </a:pPr>
                <a:r>
                  <a:rPr lang="da-DK" sz="1400" kern="0" noProof="1">
                    <a:solidFill>
                      <a:prstClr val="black"/>
                    </a:solidFill>
                    <a:latin typeface="Calibri" pitchFamily="34" charset="0"/>
                    <a:ea typeface="+mn-ea"/>
                    <a:cs typeface="Arial" charset="0"/>
                  </a:rPr>
                  <a:t>Manages the association according to the GHI constitution</a:t>
                </a:r>
                <a:endParaRPr lang="da-DK" sz="1400" kern="0" dirty="0">
                  <a:solidFill>
                    <a:prstClr val="black"/>
                  </a:solidFill>
                  <a:latin typeface="Arial" pitchFamily="34" charset="0"/>
                  <a:ea typeface="+mn-ea"/>
                </a:endParaRPr>
              </a:p>
            </p:txBody>
          </p:sp>
        </p:grpSp>
        <p:grpSp>
          <p:nvGrpSpPr>
            <p:cNvPr id="17" name="Groeperen 3"/>
            <p:cNvGrpSpPr/>
            <p:nvPr/>
          </p:nvGrpSpPr>
          <p:grpSpPr>
            <a:xfrm>
              <a:off x="115038" y="3089132"/>
              <a:ext cx="2953691" cy="1164136"/>
              <a:chOff x="88702" y="3522515"/>
              <a:chExt cx="2953691" cy="1164136"/>
            </a:xfrm>
          </p:grpSpPr>
          <p:grpSp>
            <p:nvGrpSpPr>
              <p:cNvPr id="48" name="Gruppe 94"/>
              <p:cNvGrpSpPr>
                <a:grpSpLocks/>
              </p:cNvGrpSpPr>
              <p:nvPr/>
            </p:nvGrpSpPr>
            <p:grpSpPr bwMode="auto">
              <a:xfrm>
                <a:off x="88702" y="3522515"/>
                <a:ext cx="2953691" cy="1164136"/>
                <a:chOff x="4830331" y="1010588"/>
                <a:chExt cx="3804588" cy="4886061"/>
              </a:xfrm>
            </p:grpSpPr>
            <p:sp>
              <p:nvSpPr>
                <p:cNvPr id="50" name="Rektangel med enkelt afrundet hjørne 86"/>
                <p:cNvSpPr>
                  <a:spLocks/>
                </p:cNvSpPr>
                <p:nvPr/>
              </p:nvSpPr>
              <p:spPr bwMode="auto">
                <a:xfrm rot="10800000" flipH="1">
                  <a:off x="4830331" y="1087537"/>
                  <a:ext cx="3785208" cy="4809112"/>
                </a:xfrm>
                <a:custGeom>
                  <a:avLst/>
                  <a:gdLst>
                    <a:gd name="T0" fmla="*/ 0 w 3785207"/>
                    <a:gd name="T1" fmla="*/ 0 h 4809112"/>
                    <a:gd name="T2" fmla="*/ 3154327 w 3785207"/>
                    <a:gd name="T3" fmla="*/ 0 h 4809112"/>
                    <a:gd name="T4" fmla="*/ 3785207 w 3785207"/>
                    <a:gd name="T5" fmla="*/ 630880 h 4809112"/>
                    <a:gd name="T6" fmla="*/ 3785207 w 3785207"/>
                    <a:gd name="T7" fmla="*/ 4809112 h 4809112"/>
                    <a:gd name="T8" fmla="*/ 0 w 3785207"/>
                    <a:gd name="T9" fmla="*/ 4809112 h 4809112"/>
                    <a:gd name="T10" fmla="*/ 0 w 3785207"/>
                    <a:gd name="T11" fmla="*/ 0 h 4809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85207" h="4809112">
                      <a:moveTo>
                        <a:pt x="0" y="0"/>
                      </a:moveTo>
                      <a:lnTo>
                        <a:pt x="3154327" y="0"/>
                      </a:lnTo>
                      <a:cubicBezTo>
                        <a:pt x="3502752" y="0"/>
                        <a:pt x="3785207" y="282455"/>
                        <a:pt x="3785207" y="630880"/>
                      </a:cubicBezTo>
                      <a:lnTo>
                        <a:pt x="3785207" y="4809112"/>
                      </a:lnTo>
                      <a:lnTo>
                        <a:pt x="0" y="4809112"/>
                      </a:lnTo>
                      <a:lnTo>
                        <a:pt x="0" y="0"/>
                      </a:lnTo>
                      <a:close/>
                    </a:path>
                  </a:pathLst>
                </a:custGeom>
                <a:solidFill>
                  <a:schemeClr val="bg1"/>
                </a:solidFill>
                <a:ln w="3175" cap="flat" cmpd="sng">
                  <a:solidFill>
                    <a:srgbClr val="BFBFBF"/>
                  </a:solidFill>
                  <a:prstDash val="solid"/>
                  <a:round/>
                  <a:headEnd/>
                  <a:tailEnd/>
                </a:ln>
                <a:effectLst>
                  <a:outerShdw blurRad="50800" dist="38100" dir="2700000" algn="tl" rotWithShape="0">
                    <a:srgbClr val="000000">
                      <a:alpha val="39999"/>
                    </a:srgbClr>
                  </a:outerShdw>
                </a:effectLst>
              </p:spPr>
              <p:txBody>
                <a:bodyPr anchor="ctr"/>
                <a:lstStyle/>
                <a:p>
                  <a:pPr defTabSz="457200" fontAlgn="auto">
                    <a:spcBef>
                      <a:spcPts val="0"/>
                    </a:spcBef>
                    <a:spcAft>
                      <a:spcPts val="0"/>
                    </a:spcAft>
                  </a:pPr>
                  <a:endParaRPr lang="en-US">
                    <a:solidFill>
                      <a:prstClr val="black"/>
                    </a:solidFill>
                    <a:latin typeface="Calibri"/>
                    <a:ea typeface="+mn-ea"/>
                  </a:endParaRPr>
                </a:p>
              </p:txBody>
            </p:sp>
            <p:sp>
              <p:nvSpPr>
                <p:cNvPr id="51" name="Rektangel 89"/>
                <p:cNvSpPr/>
                <p:nvPr/>
              </p:nvSpPr>
              <p:spPr>
                <a:xfrm>
                  <a:off x="4846536" y="1010588"/>
                  <a:ext cx="3788383" cy="130148"/>
                </a:xfrm>
                <a:prstGeom prst="rect">
                  <a:avLst/>
                </a:prstGeom>
                <a:gradFill rotWithShape="1">
                  <a:gsLst>
                    <a:gs pos="0">
                      <a:srgbClr val="A4D329"/>
                    </a:gs>
                    <a:gs pos="100000">
                      <a:srgbClr val="C0FF4D"/>
                    </a:gs>
                  </a:gsLst>
                  <a:lin ang="5400000" scaled="1"/>
                </a:gradFill>
                <a:ln w="19050" cap="flat" cmpd="sng">
                  <a:solidFill>
                    <a:srgbClr val="92D050"/>
                  </a:solidFill>
                  <a:prstDash val="solid"/>
                  <a:round/>
                  <a:headEnd type="none" w="med" len="med"/>
                  <a:tailEnd type="none" w="med" len="med"/>
                </a:ln>
                <a:effectLst/>
              </p:spPr>
              <p:txBody>
                <a:bodyPr/>
                <a:lstStyle/>
                <a:p>
                  <a:pPr defTabSz="457200" fontAlgn="auto">
                    <a:spcBef>
                      <a:spcPts val="0"/>
                    </a:spcBef>
                    <a:spcAft>
                      <a:spcPts val="0"/>
                    </a:spcAft>
                    <a:defRPr/>
                  </a:pPr>
                  <a:endParaRPr lang="da-DK" kern="0">
                    <a:solidFill>
                      <a:prstClr val="black">
                        <a:lumMod val="95000"/>
                        <a:lumOff val="5000"/>
                      </a:prstClr>
                    </a:solidFill>
                    <a:latin typeface="Calibri"/>
                    <a:ea typeface="+mn-ea"/>
                  </a:endParaRPr>
                </a:p>
              </p:txBody>
            </p:sp>
          </p:grpSp>
          <p:sp>
            <p:nvSpPr>
              <p:cNvPr id="49" name="Rektangel 95"/>
              <p:cNvSpPr/>
              <p:nvPr/>
            </p:nvSpPr>
            <p:spPr bwMode="auto">
              <a:xfrm>
                <a:off x="177920" y="3659852"/>
                <a:ext cx="2836845" cy="868225"/>
              </a:xfrm>
              <a:prstGeom prst="rect">
                <a:avLst/>
              </a:prstGeom>
            </p:spPr>
            <p:txBody>
              <a:bodyPr wrap="square">
                <a:spAutoFit/>
              </a:bodyPr>
              <a:lstStyle/>
              <a:p>
                <a:pPr defTabSz="457200" fontAlgn="auto">
                  <a:spcBef>
                    <a:spcPts val="0"/>
                  </a:spcBef>
                  <a:spcAft>
                    <a:spcPts val="0"/>
                  </a:spcAft>
                  <a:defRPr/>
                </a:pPr>
                <a:r>
                  <a:rPr lang="da-DK" sz="1600" b="1" kern="0" noProof="1">
                    <a:solidFill>
                      <a:srgbClr val="EEECE1">
                        <a:lumMod val="10000"/>
                      </a:srgbClr>
                    </a:solidFill>
                    <a:latin typeface="Calibri" pitchFamily="34" charset="0"/>
                    <a:ea typeface="+mn-ea"/>
                    <a:cs typeface="Arial" charset="0"/>
                  </a:rPr>
                  <a:t>SCIENTIFIC WORKING GROUPS</a:t>
                </a:r>
              </a:p>
              <a:p>
                <a:pPr defTabSz="457200" fontAlgn="auto">
                  <a:spcBef>
                    <a:spcPts val="0"/>
                  </a:spcBef>
                  <a:spcAft>
                    <a:spcPts val="0"/>
                  </a:spcAft>
                  <a:defRPr/>
                </a:pPr>
                <a:r>
                  <a:rPr lang="da-DK" sz="1400" kern="0" noProof="1">
                    <a:solidFill>
                      <a:prstClr val="black"/>
                    </a:solidFill>
                    <a:latin typeface="Calibri" pitchFamily="34" charset="0"/>
                    <a:ea typeface="+mn-ea"/>
                    <a:cs typeface="Arial" charset="0"/>
                  </a:rPr>
                  <a:t>Collect and analyze scientific evidence; develop consensus statements or position papers</a:t>
                </a:r>
                <a:endParaRPr lang="da-DK" sz="1400" kern="0" dirty="0">
                  <a:solidFill>
                    <a:prstClr val="black"/>
                  </a:solidFill>
                  <a:latin typeface="Arial" pitchFamily="34" charset="0"/>
                  <a:ea typeface="+mn-ea"/>
                </a:endParaRPr>
              </a:p>
            </p:txBody>
          </p:sp>
        </p:grpSp>
        <p:grpSp>
          <p:nvGrpSpPr>
            <p:cNvPr id="18" name="Groeperen 2"/>
            <p:cNvGrpSpPr/>
            <p:nvPr/>
          </p:nvGrpSpPr>
          <p:grpSpPr>
            <a:xfrm>
              <a:off x="108823" y="4678107"/>
              <a:ext cx="2920990" cy="1072780"/>
              <a:chOff x="115038" y="5079080"/>
              <a:chExt cx="2920990" cy="1072780"/>
            </a:xfrm>
          </p:grpSpPr>
          <p:grpSp>
            <p:nvGrpSpPr>
              <p:cNvPr id="44" name="Gruppe 94"/>
              <p:cNvGrpSpPr>
                <a:grpSpLocks/>
              </p:cNvGrpSpPr>
              <p:nvPr/>
            </p:nvGrpSpPr>
            <p:grpSpPr bwMode="auto">
              <a:xfrm>
                <a:off x="115038" y="5079080"/>
                <a:ext cx="2920990" cy="1072780"/>
                <a:chOff x="4830331" y="1406858"/>
                <a:chExt cx="3788383" cy="4809112"/>
              </a:xfrm>
            </p:grpSpPr>
            <p:sp>
              <p:nvSpPr>
                <p:cNvPr id="46" name="Rektangel med enkelt afrundet hjørne 86"/>
                <p:cNvSpPr>
                  <a:spLocks/>
                </p:cNvSpPr>
                <p:nvPr/>
              </p:nvSpPr>
              <p:spPr bwMode="auto">
                <a:xfrm rot="10800000" flipH="1">
                  <a:off x="4830331" y="1406858"/>
                  <a:ext cx="3785207" cy="4809112"/>
                </a:xfrm>
                <a:custGeom>
                  <a:avLst/>
                  <a:gdLst>
                    <a:gd name="T0" fmla="*/ 0 w 3785207"/>
                    <a:gd name="T1" fmla="*/ 0 h 4809112"/>
                    <a:gd name="T2" fmla="*/ 3154327 w 3785207"/>
                    <a:gd name="T3" fmla="*/ 0 h 4809112"/>
                    <a:gd name="T4" fmla="*/ 3785207 w 3785207"/>
                    <a:gd name="T5" fmla="*/ 630880 h 4809112"/>
                    <a:gd name="T6" fmla="*/ 3785207 w 3785207"/>
                    <a:gd name="T7" fmla="*/ 4809112 h 4809112"/>
                    <a:gd name="T8" fmla="*/ 0 w 3785207"/>
                    <a:gd name="T9" fmla="*/ 4809112 h 4809112"/>
                    <a:gd name="T10" fmla="*/ 0 w 3785207"/>
                    <a:gd name="T11" fmla="*/ 0 h 4809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85207" h="4809112">
                      <a:moveTo>
                        <a:pt x="0" y="0"/>
                      </a:moveTo>
                      <a:lnTo>
                        <a:pt x="3154327" y="0"/>
                      </a:lnTo>
                      <a:cubicBezTo>
                        <a:pt x="3502752" y="0"/>
                        <a:pt x="3785207" y="282455"/>
                        <a:pt x="3785207" y="630880"/>
                      </a:cubicBezTo>
                      <a:lnTo>
                        <a:pt x="3785207" y="4809112"/>
                      </a:lnTo>
                      <a:lnTo>
                        <a:pt x="0" y="4809112"/>
                      </a:lnTo>
                      <a:lnTo>
                        <a:pt x="0" y="0"/>
                      </a:lnTo>
                      <a:close/>
                    </a:path>
                  </a:pathLst>
                </a:custGeom>
                <a:solidFill>
                  <a:schemeClr val="bg1"/>
                </a:solidFill>
                <a:ln w="3175" cap="flat" cmpd="sng">
                  <a:solidFill>
                    <a:srgbClr val="BFBFBF"/>
                  </a:solidFill>
                  <a:prstDash val="solid"/>
                  <a:round/>
                  <a:headEnd/>
                  <a:tailEnd/>
                </a:ln>
                <a:effectLst>
                  <a:outerShdw blurRad="50800" dist="38100" dir="2700000" algn="tl" rotWithShape="0">
                    <a:srgbClr val="000000">
                      <a:alpha val="39999"/>
                    </a:srgbClr>
                  </a:outerShdw>
                </a:effectLst>
              </p:spPr>
              <p:txBody>
                <a:bodyPr anchor="ctr"/>
                <a:lstStyle/>
                <a:p>
                  <a:pPr defTabSz="457200" fontAlgn="auto">
                    <a:spcBef>
                      <a:spcPts val="0"/>
                    </a:spcBef>
                    <a:spcAft>
                      <a:spcPts val="0"/>
                    </a:spcAft>
                  </a:pPr>
                  <a:endParaRPr lang="en-US">
                    <a:solidFill>
                      <a:prstClr val="black"/>
                    </a:solidFill>
                    <a:latin typeface="Calibri"/>
                    <a:ea typeface="+mn-ea"/>
                  </a:endParaRPr>
                </a:p>
              </p:txBody>
            </p:sp>
            <p:sp>
              <p:nvSpPr>
                <p:cNvPr id="47" name="Rektangel 89"/>
                <p:cNvSpPr/>
                <p:nvPr/>
              </p:nvSpPr>
              <p:spPr>
                <a:xfrm>
                  <a:off x="4830331" y="1421143"/>
                  <a:ext cx="3788383" cy="130148"/>
                </a:xfrm>
                <a:prstGeom prst="rect">
                  <a:avLst/>
                </a:prstGeom>
                <a:gradFill rotWithShape="1">
                  <a:gsLst>
                    <a:gs pos="0">
                      <a:srgbClr val="A4D329"/>
                    </a:gs>
                    <a:gs pos="100000">
                      <a:srgbClr val="C0FF4D"/>
                    </a:gs>
                  </a:gsLst>
                  <a:lin ang="5400000" scaled="1"/>
                </a:gradFill>
                <a:ln w="19050" cap="flat" cmpd="sng">
                  <a:solidFill>
                    <a:srgbClr val="92D050"/>
                  </a:solidFill>
                  <a:prstDash val="solid"/>
                  <a:round/>
                  <a:headEnd type="none" w="med" len="med"/>
                  <a:tailEnd type="none" w="med" len="med"/>
                </a:ln>
                <a:effectLst/>
              </p:spPr>
              <p:txBody>
                <a:bodyPr/>
                <a:lstStyle/>
                <a:p>
                  <a:pPr defTabSz="457200" fontAlgn="auto">
                    <a:spcBef>
                      <a:spcPts val="0"/>
                    </a:spcBef>
                    <a:spcAft>
                      <a:spcPts val="0"/>
                    </a:spcAft>
                    <a:defRPr/>
                  </a:pPr>
                  <a:endParaRPr lang="da-DK" kern="0">
                    <a:solidFill>
                      <a:prstClr val="black">
                        <a:lumMod val="95000"/>
                        <a:lumOff val="5000"/>
                      </a:prstClr>
                    </a:solidFill>
                    <a:latin typeface="Calibri"/>
                    <a:ea typeface="+mn-ea"/>
                  </a:endParaRPr>
                </a:p>
              </p:txBody>
            </p:sp>
          </p:grpSp>
          <p:sp>
            <p:nvSpPr>
              <p:cNvPr id="45" name="Rektangel 95"/>
              <p:cNvSpPr/>
              <p:nvPr/>
            </p:nvSpPr>
            <p:spPr bwMode="auto">
              <a:xfrm>
                <a:off x="190500" y="5145145"/>
                <a:ext cx="2839313" cy="984885"/>
              </a:xfrm>
              <a:prstGeom prst="rect">
                <a:avLst/>
              </a:prstGeom>
            </p:spPr>
            <p:txBody>
              <a:bodyPr wrap="square">
                <a:spAutoFit/>
              </a:bodyPr>
              <a:lstStyle/>
              <a:p>
                <a:pPr defTabSz="457200" fontAlgn="auto">
                  <a:spcBef>
                    <a:spcPts val="0"/>
                  </a:spcBef>
                  <a:spcAft>
                    <a:spcPts val="0"/>
                  </a:spcAft>
                  <a:defRPr/>
                </a:pPr>
                <a:r>
                  <a:rPr lang="da-DK" sz="1600" b="1" kern="0" noProof="1">
                    <a:solidFill>
                      <a:srgbClr val="EEECE1">
                        <a:lumMod val="10000"/>
                      </a:srgbClr>
                    </a:solidFill>
                    <a:latin typeface="Calibri" pitchFamily="34" charset="0"/>
                    <a:ea typeface="+mn-ea"/>
                    <a:cs typeface="Arial" charset="0"/>
                  </a:rPr>
                  <a:t>EXPERTS</a:t>
                </a:r>
              </a:p>
              <a:p>
                <a:pPr defTabSz="457200" fontAlgn="auto">
                  <a:spcBef>
                    <a:spcPts val="0"/>
                  </a:spcBef>
                  <a:spcAft>
                    <a:spcPts val="0"/>
                  </a:spcAft>
                  <a:defRPr/>
                </a:pPr>
                <a:r>
                  <a:rPr lang="da-DK" sz="1400" kern="0" noProof="1">
                    <a:solidFill>
                      <a:prstClr val="black"/>
                    </a:solidFill>
                    <a:latin typeface="Calibri" pitchFamily="34" charset="0"/>
                    <a:ea typeface="+mn-ea"/>
                    <a:cs typeface="Arial" charset="0"/>
                  </a:rPr>
                  <a:t>Review and approve consensus statements/position papers produced by working groups</a:t>
                </a:r>
                <a:endParaRPr lang="da-DK" sz="1400" kern="0" dirty="0">
                  <a:solidFill>
                    <a:prstClr val="black"/>
                  </a:solidFill>
                  <a:latin typeface="Arial" pitchFamily="34" charset="0"/>
                  <a:ea typeface="+mn-ea"/>
                </a:endParaRPr>
              </a:p>
            </p:txBody>
          </p:sp>
        </p:grpSp>
        <p:sp>
          <p:nvSpPr>
            <p:cNvPr id="19" name="Nedadgående pil 27"/>
            <p:cNvSpPr/>
            <p:nvPr/>
          </p:nvSpPr>
          <p:spPr bwMode="auto">
            <a:xfrm>
              <a:off x="3446388" y="1527453"/>
              <a:ext cx="196140" cy="613052"/>
            </a:xfrm>
            <a:prstGeom prst="downArrow">
              <a:avLst>
                <a:gd name="adj1" fmla="val 61378"/>
                <a:gd name="adj2" fmla="val 73788"/>
              </a:avLst>
            </a:prstGeom>
            <a:gradFill flip="none" rotWithShape="1">
              <a:gsLst>
                <a:gs pos="18000">
                  <a:srgbClr val="78C5DD">
                    <a:lumMod val="50000"/>
                    <a:alpha val="96000"/>
                  </a:srgbClr>
                </a:gs>
                <a:gs pos="63000">
                  <a:srgbClr val="0081BE">
                    <a:lumMod val="40000"/>
                    <a:lumOff val="60000"/>
                    <a:alpha val="66000"/>
                  </a:srgbClr>
                </a:gs>
                <a:gs pos="100000">
                  <a:srgbClr val="E6E6E6">
                    <a:alpha val="0"/>
                  </a:srgbClr>
                </a:gs>
              </a:gsLst>
              <a:lin ang="16200000" scaled="1"/>
              <a:tileRect/>
            </a:gradFill>
            <a:ln w="25400" cap="flat" cmpd="sng" algn="ctr">
              <a:noFill/>
              <a:prstDash val="solid"/>
            </a:ln>
            <a:effectLst/>
          </p:spPr>
          <p:txBody>
            <a:bodyPr anchor="ctr"/>
            <a:lstStyle/>
            <a:p>
              <a:pPr algn="ctr" defTabSz="457200" fontAlgn="auto">
                <a:spcBef>
                  <a:spcPts val="0"/>
                </a:spcBef>
                <a:spcAft>
                  <a:spcPts val="0"/>
                </a:spcAft>
                <a:defRPr/>
              </a:pPr>
              <a:endParaRPr lang="da-DK" kern="0" dirty="0" err="1">
                <a:solidFill>
                  <a:sysClr val="window" lastClr="FFFFFF"/>
                </a:solidFill>
                <a:latin typeface="Calibri"/>
                <a:ea typeface="+mn-ea"/>
              </a:endParaRPr>
            </a:p>
          </p:txBody>
        </p:sp>
        <p:sp>
          <p:nvSpPr>
            <p:cNvPr id="20" name="Nedadgående pil 27"/>
            <p:cNvSpPr/>
            <p:nvPr/>
          </p:nvSpPr>
          <p:spPr bwMode="auto">
            <a:xfrm>
              <a:off x="1647614" y="2615145"/>
              <a:ext cx="196140" cy="613052"/>
            </a:xfrm>
            <a:prstGeom prst="downArrow">
              <a:avLst>
                <a:gd name="adj1" fmla="val 61378"/>
                <a:gd name="adj2" fmla="val 73788"/>
              </a:avLst>
            </a:prstGeom>
            <a:gradFill flip="none" rotWithShape="1">
              <a:gsLst>
                <a:gs pos="18000">
                  <a:srgbClr val="78C5DD">
                    <a:lumMod val="50000"/>
                    <a:alpha val="96000"/>
                  </a:srgbClr>
                </a:gs>
                <a:gs pos="63000">
                  <a:srgbClr val="0081BE">
                    <a:lumMod val="40000"/>
                    <a:lumOff val="60000"/>
                    <a:alpha val="66000"/>
                  </a:srgbClr>
                </a:gs>
                <a:gs pos="100000">
                  <a:srgbClr val="E6E6E6">
                    <a:alpha val="0"/>
                  </a:srgbClr>
                </a:gs>
              </a:gsLst>
              <a:lin ang="16200000" scaled="1"/>
              <a:tileRect/>
            </a:gradFill>
            <a:ln w="25400" cap="flat" cmpd="sng" algn="ctr">
              <a:noFill/>
              <a:prstDash val="solid"/>
            </a:ln>
            <a:effectLst/>
          </p:spPr>
          <p:txBody>
            <a:bodyPr anchor="ctr"/>
            <a:lstStyle/>
            <a:p>
              <a:pPr algn="ctr" defTabSz="457200" fontAlgn="auto">
                <a:spcBef>
                  <a:spcPts val="0"/>
                </a:spcBef>
                <a:spcAft>
                  <a:spcPts val="0"/>
                </a:spcAft>
                <a:defRPr/>
              </a:pPr>
              <a:endParaRPr lang="da-DK" kern="0" dirty="0" err="1">
                <a:solidFill>
                  <a:sysClr val="window" lastClr="FFFFFF"/>
                </a:solidFill>
                <a:latin typeface="Calibri"/>
                <a:ea typeface="+mn-ea"/>
              </a:endParaRPr>
            </a:p>
          </p:txBody>
        </p:sp>
        <p:sp>
          <p:nvSpPr>
            <p:cNvPr id="21" name="Nedadgående pil 27"/>
            <p:cNvSpPr/>
            <p:nvPr/>
          </p:nvSpPr>
          <p:spPr bwMode="auto">
            <a:xfrm>
              <a:off x="1647614" y="4193932"/>
              <a:ext cx="196140" cy="613052"/>
            </a:xfrm>
            <a:prstGeom prst="downArrow">
              <a:avLst>
                <a:gd name="adj1" fmla="val 61378"/>
                <a:gd name="adj2" fmla="val 73788"/>
              </a:avLst>
            </a:prstGeom>
            <a:gradFill flip="none" rotWithShape="1">
              <a:gsLst>
                <a:gs pos="18000">
                  <a:srgbClr val="78C5DD">
                    <a:lumMod val="50000"/>
                    <a:alpha val="96000"/>
                  </a:srgbClr>
                </a:gs>
                <a:gs pos="63000">
                  <a:srgbClr val="0081BE">
                    <a:lumMod val="40000"/>
                    <a:lumOff val="60000"/>
                    <a:alpha val="66000"/>
                  </a:srgbClr>
                </a:gs>
                <a:gs pos="100000">
                  <a:srgbClr val="E6E6E6">
                    <a:alpha val="0"/>
                  </a:srgbClr>
                </a:gs>
              </a:gsLst>
              <a:lin ang="16200000" scaled="1"/>
              <a:tileRect/>
            </a:gradFill>
            <a:ln w="25400" cap="flat" cmpd="sng" algn="ctr">
              <a:noFill/>
              <a:prstDash val="solid"/>
            </a:ln>
            <a:effectLst/>
          </p:spPr>
          <p:txBody>
            <a:bodyPr anchor="ctr"/>
            <a:lstStyle/>
            <a:p>
              <a:pPr algn="ctr" defTabSz="457200" fontAlgn="auto">
                <a:spcBef>
                  <a:spcPts val="0"/>
                </a:spcBef>
                <a:spcAft>
                  <a:spcPts val="0"/>
                </a:spcAft>
                <a:defRPr/>
              </a:pPr>
              <a:endParaRPr lang="da-DK" kern="0" dirty="0" err="1">
                <a:solidFill>
                  <a:sysClr val="window" lastClr="FFFFFF"/>
                </a:solidFill>
                <a:latin typeface="Calibri"/>
                <a:ea typeface="+mn-ea"/>
              </a:endParaRPr>
            </a:p>
          </p:txBody>
        </p:sp>
        <p:grpSp>
          <p:nvGrpSpPr>
            <p:cNvPr id="22" name="Gruppe 94"/>
            <p:cNvGrpSpPr>
              <a:grpSpLocks/>
            </p:cNvGrpSpPr>
            <p:nvPr/>
          </p:nvGrpSpPr>
          <p:grpSpPr bwMode="auto">
            <a:xfrm>
              <a:off x="6814366" y="2004980"/>
              <a:ext cx="2051314" cy="854856"/>
              <a:chOff x="2938096" y="1229140"/>
              <a:chExt cx="5680618" cy="3287115"/>
            </a:xfrm>
          </p:grpSpPr>
          <p:sp>
            <p:nvSpPr>
              <p:cNvPr id="42" name="Rektangel med enkelt afrundet hjørne 86"/>
              <p:cNvSpPr>
                <a:spLocks/>
              </p:cNvSpPr>
              <p:nvPr/>
            </p:nvSpPr>
            <p:spPr bwMode="auto">
              <a:xfrm rot="10800000" flipH="1">
                <a:off x="2938102" y="1239689"/>
                <a:ext cx="5677439" cy="3276566"/>
              </a:xfrm>
              <a:custGeom>
                <a:avLst/>
                <a:gdLst>
                  <a:gd name="T0" fmla="*/ 0 w 3785207"/>
                  <a:gd name="T1" fmla="*/ 0 h 4809112"/>
                  <a:gd name="T2" fmla="*/ 3154327 w 3785207"/>
                  <a:gd name="T3" fmla="*/ 0 h 4809112"/>
                  <a:gd name="T4" fmla="*/ 3785207 w 3785207"/>
                  <a:gd name="T5" fmla="*/ 630880 h 4809112"/>
                  <a:gd name="T6" fmla="*/ 3785207 w 3785207"/>
                  <a:gd name="T7" fmla="*/ 4809112 h 4809112"/>
                  <a:gd name="T8" fmla="*/ 0 w 3785207"/>
                  <a:gd name="T9" fmla="*/ 4809112 h 4809112"/>
                  <a:gd name="T10" fmla="*/ 0 w 3785207"/>
                  <a:gd name="T11" fmla="*/ 0 h 4809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85207" h="4809112">
                    <a:moveTo>
                      <a:pt x="0" y="0"/>
                    </a:moveTo>
                    <a:lnTo>
                      <a:pt x="3154327" y="0"/>
                    </a:lnTo>
                    <a:cubicBezTo>
                      <a:pt x="3502752" y="0"/>
                      <a:pt x="3785207" y="282455"/>
                      <a:pt x="3785207" y="630880"/>
                    </a:cubicBezTo>
                    <a:lnTo>
                      <a:pt x="3785207" y="4809112"/>
                    </a:lnTo>
                    <a:lnTo>
                      <a:pt x="0" y="4809112"/>
                    </a:lnTo>
                    <a:lnTo>
                      <a:pt x="0" y="0"/>
                    </a:lnTo>
                    <a:close/>
                  </a:path>
                </a:pathLst>
              </a:custGeom>
              <a:solidFill>
                <a:schemeClr val="bg1"/>
              </a:solidFill>
              <a:ln w="3175" cap="flat" cmpd="sng">
                <a:solidFill>
                  <a:srgbClr val="BFBFBF"/>
                </a:solidFill>
                <a:prstDash val="solid"/>
                <a:round/>
                <a:headEnd/>
                <a:tailEnd/>
              </a:ln>
              <a:effectLst>
                <a:outerShdw blurRad="50800" dist="38100" dir="2700000" algn="tl" rotWithShape="0">
                  <a:srgbClr val="000000">
                    <a:alpha val="39999"/>
                  </a:srgbClr>
                </a:outerShdw>
              </a:effectLst>
            </p:spPr>
            <p:txBody>
              <a:bodyPr anchor="ctr"/>
              <a:lstStyle/>
              <a:p>
                <a:pPr defTabSz="457200" fontAlgn="auto">
                  <a:spcBef>
                    <a:spcPts val="0"/>
                  </a:spcBef>
                  <a:spcAft>
                    <a:spcPts val="0"/>
                  </a:spcAft>
                </a:pPr>
                <a:endParaRPr lang="en-US">
                  <a:solidFill>
                    <a:prstClr val="black"/>
                  </a:solidFill>
                  <a:latin typeface="Calibri"/>
                  <a:ea typeface="+mn-ea"/>
                </a:endParaRPr>
              </a:p>
            </p:txBody>
          </p:sp>
          <p:sp>
            <p:nvSpPr>
              <p:cNvPr id="43" name="Rektangel 89"/>
              <p:cNvSpPr/>
              <p:nvPr/>
            </p:nvSpPr>
            <p:spPr>
              <a:xfrm>
                <a:off x="2938096" y="1229140"/>
                <a:ext cx="5680618" cy="154976"/>
              </a:xfrm>
              <a:prstGeom prst="rect">
                <a:avLst/>
              </a:prstGeom>
              <a:gradFill rotWithShape="1">
                <a:gsLst>
                  <a:gs pos="0">
                    <a:srgbClr val="A4D329"/>
                  </a:gs>
                  <a:gs pos="100000">
                    <a:srgbClr val="C0FF4D"/>
                  </a:gs>
                </a:gsLst>
                <a:lin ang="5400000" scaled="1"/>
              </a:gradFill>
              <a:ln w="19050" cap="flat" cmpd="sng">
                <a:solidFill>
                  <a:srgbClr val="92D050"/>
                </a:solidFill>
                <a:prstDash val="solid"/>
                <a:round/>
                <a:headEnd type="none" w="med" len="med"/>
                <a:tailEnd type="none" w="med" len="med"/>
              </a:ln>
              <a:effectLst/>
            </p:spPr>
            <p:txBody>
              <a:bodyPr/>
              <a:lstStyle/>
              <a:p>
                <a:pPr defTabSz="457200" fontAlgn="auto">
                  <a:spcBef>
                    <a:spcPts val="0"/>
                  </a:spcBef>
                  <a:spcAft>
                    <a:spcPts val="0"/>
                  </a:spcAft>
                  <a:defRPr/>
                </a:pPr>
                <a:endParaRPr lang="da-DK" kern="0">
                  <a:solidFill>
                    <a:prstClr val="black">
                      <a:lumMod val="95000"/>
                      <a:lumOff val="5000"/>
                    </a:prstClr>
                  </a:solidFill>
                  <a:latin typeface="Calibri"/>
                  <a:ea typeface="+mn-ea"/>
                </a:endParaRPr>
              </a:p>
            </p:txBody>
          </p:sp>
        </p:grpSp>
        <p:sp>
          <p:nvSpPr>
            <p:cNvPr id="23" name="Tekstvak 1"/>
            <p:cNvSpPr txBox="1"/>
            <p:nvPr/>
          </p:nvSpPr>
          <p:spPr>
            <a:xfrm>
              <a:off x="6877270" y="2120293"/>
              <a:ext cx="1937277" cy="678300"/>
            </a:xfrm>
            <a:prstGeom prst="rect">
              <a:avLst/>
            </a:prstGeom>
            <a:noFill/>
          </p:spPr>
          <p:txBody>
            <a:bodyPr wrap="square" rtlCol="0">
              <a:spAutoFit/>
            </a:bodyPr>
            <a:lstStyle/>
            <a:p>
              <a:pPr defTabSz="457200" fontAlgn="auto">
                <a:spcBef>
                  <a:spcPts val="0"/>
                </a:spcBef>
                <a:spcAft>
                  <a:spcPts val="0"/>
                </a:spcAft>
              </a:pPr>
              <a:r>
                <a:rPr lang="en-GB" sz="1600" b="1">
                  <a:solidFill>
                    <a:prstClr val="black"/>
                  </a:solidFill>
                  <a:latin typeface="Calibri"/>
                  <a:ea typeface="+mn-ea"/>
                </a:rPr>
                <a:t>AUDITORS</a:t>
              </a:r>
              <a:endParaRPr lang="en-GB" sz="1600">
                <a:solidFill>
                  <a:prstClr val="black"/>
                </a:solidFill>
                <a:latin typeface="Calibri"/>
                <a:ea typeface="+mn-ea"/>
              </a:endParaRPr>
            </a:p>
            <a:p>
              <a:pPr defTabSz="457200" fontAlgn="auto">
                <a:spcBef>
                  <a:spcPts val="0"/>
                </a:spcBef>
                <a:spcAft>
                  <a:spcPts val="0"/>
                </a:spcAft>
              </a:pPr>
              <a:r>
                <a:rPr lang="en-GB" sz="1400">
                  <a:solidFill>
                    <a:prstClr val="black"/>
                  </a:solidFill>
                  <a:latin typeface="Calibri"/>
                  <a:ea typeface="+mn-ea"/>
                </a:rPr>
                <a:t>Supervise GHI business and accounts</a:t>
              </a:r>
            </a:p>
          </p:txBody>
        </p:sp>
        <p:sp>
          <p:nvSpPr>
            <p:cNvPr id="24" name="Nedadgående pil 27"/>
            <p:cNvSpPr/>
            <p:nvPr/>
          </p:nvSpPr>
          <p:spPr bwMode="auto">
            <a:xfrm>
              <a:off x="8039414" y="1527453"/>
              <a:ext cx="196140" cy="613052"/>
            </a:xfrm>
            <a:prstGeom prst="downArrow">
              <a:avLst>
                <a:gd name="adj1" fmla="val 61378"/>
                <a:gd name="adj2" fmla="val 73788"/>
              </a:avLst>
            </a:prstGeom>
            <a:gradFill flip="none" rotWithShape="1">
              <a:gsLst>
                <a:gs pos="18000">
                  <a:srgbClr val="78C5DD">
                    <a:lumMod val="50000"/>
                    <a:alpha val="96000"/>
                  </a:srgbClr>
                </a:gs>
                <a:gs pos="63000">
                  <a:srgbClr val="0081BE">
                    <a:lumMod val="40000"/>
                    <a:lumOff val="60000"/>
                    <a:alpha val="66000"/>
                  </a:srgbClr>
                </a:gs>
                <a:gs pos="100000">
                  <a:srgbClr val="E6E6E6">
                    <a:alpha val="0"/>
                  </a:srgbClr>
                </a:gs>
              </a:gsLst>
              <a:lin ang="16200000" scaled="1"/>
              <a:tileRect/>
            </a:gradFill>
            <a:ln w="25400" cap="flat" cmpd="sng" algn="ctr">
              <a:noFill/>
              <a:prstDash val="solid"/>
            </a:ln>
            <a:effectLst/>
          </p:spPr>
          <p:txBody>
            <a:bodyPr anchor="ctr"/>
            <a:lstStyle/>
            <a:p>
              <a:pPr algn="ctr" defTabSz="457200" fontAlgn="auto">
                <a:spcBef>
                  <a:spcPts val="0"/>
                </a:spcBef>
                <a:spcAft>
                  <a:spcPts val="0"/>
                </a:spcAft>
                <a:defRPr/>
              </a:pPr>
              <a:endParaRPr lang="da-DK" kern="0" dirty="0" err="1">
                <a:solidFill>
                  <a:sysClr val="window" lastClr="FFFFFF"/>
                </a:solidFill>
                <a:latin typeface="Calibri"/>
                <a:ea typeface="+mn-ea"/>
              </a:endParaRPr>
            </a:p>
          </p:txBody>
        </p:sp>
        <p:grpSp>
          <p:nvGrpSpPr>
            <p:cNvPr id="25" name="Groeperen 57"/>
            <p:cNvGrpSpPr/>
            <p:nvPr/>
          </p:nvGrpSpPr>
          <p:grpSpPr>
            <a:xfrm>
              <a:off x="6336291" y="3162304"/>
              <a:ext cx="2723410" cy="1045238"/>
              <a:chOff x="3212557" y="5060125"/>
              <a:chExt cx="2723410" cy="1045238"/>
            </a:xfrm>
          </p:grpSpPr>
          <p:grpSp>
            <p:nvGrpSpPr>
              <p:cNvPr id="38" name="Gruppe 94"/>
              <p:cNvGrpSpPr>
                <a:grpSpLocks/>
              </p:cNvGrpSpPr>
              <p:nvPr/>
            </p:nvGrpSpPr>
            <p:grpSpPr bwMode="auto">
              <a:xfrm>
                <a:off x="3212557" y="5060125"/>
                <a:ext cx="2654545" cy="1045238"/>
                <a:chOff x="8847670" y="1321886"/>
                <a:chExt cx="3442819" cy="4685648"/>
              </a:xfrm>
            </p:grpSpPr>
            <p:sp>
              <p:nvSpPr>
                <p:cNvPr id="40" name="Rektangel med enkelt afrundet hjørne 86"/>
                <p:cNvSpPr>
                  <a:spLocks/>
                </p:cNvSpPr>
                <p:nvPr/>
              </p:nvSpPr>
              <p:spPr bwMode="auto">
                <a:xfrm rot="10800000" flipH="1">
                  <a:off x="8847673" y="1406851"/>
                  <a:ext cx="3426493" cy="4600683"/>
                </a:xfrm>
                <a:custGeom>
                  <a:avLst/>
                  <a:gdLst>
                    <a:gd name="T0" fmla="*/ 0 w 3785207"/>
                    <a:gd name="T1" fmla="*/ 0 h 4809112"/>
                    <a:gd name="T2" fmla="*/ 3154327 w 3785207"/>
                    <a:gd name="T3" fmla="*/ 0 h 4809112"/>
                    <a:gd name="T4" fmla="*/ 3785207 w 3785207"/>
                    <a:gd name="T5" fmla="*/ 630880 h 4809112"/>
                    <a:gd name="T6" fmla="*/ 3785207 w 3785207"/>
                    <a:gd name="T7" fmla="*/ 4809112 h 4809112"/>
                    <a:gd name="T8" fmla="*/ 0 w 3785207"/>
                    <a:gd name="T9" fmla="*/ 4809112 h 4809112"/>
                    <a:gd name="T10" fmla="*/ 0 w 3785207"/>
                    <a:gd name="T11" fmla="*/ 0 h 4809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85207" h="4809112">
                      <a:moveTo>
                        <a:pt x="0" y="0"/>
                      </a:moveTo>
                      <a:lnTo>
                        <a:pt x="3154327" y="0"/>
                      </a:lnTo>
                      <a:cubicBezTo>
                        <a:pt x="3502752" y="0"/>
                        <a:pt x="3785207" y="282455"/>
                        <a:pt x="3785207" y="630880"/>
                      </a:cubicBezTo>
                      <a:lnTo>
                        <a:pt x="3785207" y="4809112"/>
                      </a:lnTo>
                      <a:lnTo>
                        <a:pt x="0" y="4809112"/>
                      </a:lnTo>
                      <a:lnTo>
                        <a:pt x="0" y="0"/>
                      </a:lnTo>
                      <a:close/>
                    </a:path>
                  </a:pathLst>
                </a:custGeom>
                <a:solidFill>
                  <a:schemeClr val="bg1"/>
                </a:solidFill>
                <a:ln w="3175" cap="flat" cmpd="sng">
                  <a:solidFill>
                    <a:srgbClr val="BFBFBF"/>
                  </a:solidFill>
                  <a:prstDash val="solid"/>
                  <a:round/>
                  <a:headEnd/>
                  <a:tailEnd/>
                </a:ln>
                <a:effectLst>
                  <a:outerShdw blurRad="50800" dist="38100" dir="2700000" algn="tl" rotWithShape="0">
                    <a:srgbClr val="000000">
                      <a:alpha val="39999"/>
                    </a:srgbClr>
                  </a:outerShdw>
                </a:effectLst>
              </p:spPr>
              <p:txBody>
                <a:bodyPr anchor="ctr"/>
                <a:lstStyle/>
                <a:p>
                  <a:pPr defTabSz="457200" fontAlgn="auto">
                    <a:spcBef>
                      <a:spcPts val="0"/>
                    </a:spcBef>
                    <a:spcAft>
                      <a:spcPts val="0"/>
                    </a:spcAft>
                  </a:pPr>
                  <a:endParaRPr lang="en-US">
                    <a:solidFill>
                      <a:prstClr val="black"/>
                    </a:solidFill>
                    <a:latin typeface="Calibri"/>
                    <a:ea typeface="+mn-ea"/>
                  </a:endParaRPr>
                </a:p>
              </p:txBody>
            </p:sp>
            <p:sp>
              <p:nvSpPr>
                <p:cNvPr id="41" name="Rektangel 89"/>
                <p:cNvSpPr/>
                <p:nvPr/>
              </p:nvSpPr>
              <p:spPr>
                <a:xfrm>
                  <a:off x="8847670" y="1321886"/>
                  <a:ext cx="3442819" cy="180675"/>
                </a:xfrm>
                <a:prstGeom prst="rect">
                  <a:avLst/>
                </a:prstGeom>
                <a:gradFill rotWithShape="1">
                  <a:gsLst>
                    <a:gs pos="0">
                      <a:srgbClr val="A4D329"/>
                    </a:gs>
                    <a:gs pos="100000">
                      <a:srgbClr val="C0FF4D"/>
                    </a:gs>
                  </a:gsLst>
                  <a:lin ang="5400000" scaled="1"/>
                </a:gradFill>
                <a:ln w="19050" cap="flat" cmpd="sng">
                  <a:solidFill>
                    <a:srgbClr val="92D050"/>
                  </a:solidFill>
                  <a:prstDash val="solid"/>
                  <a:round/>
                  <a:headEnd type="none" w="med" len="med"/>
                  <a:tailEnd type="none" w="med" len="med"/>
                </a:ln>
                <a:effectLst/>
              </p:spPr>
              <p:txBody>
                <a:bodyPr/>
                <a:lstStyle/>
                <a:p>
                  <a:pPr defTabSz="457200" fontAlgn="auto">
                    <a:spcBef>
                      <a:spcPts val="0"/>
                    </a:spcBef>
                    <a:spcAft>
                      <a:spcPts val="0"/>
                    </a:spcAft>
                    <a:defRPr/>
                  </a:pPr>
                  <a:endParaRPr lang="da-DK" kern="0">
                    <a:solidFill>
                      <a:prstClr val="black">
                        <a:lumMod val="95000"/>
                        <a:lumOff val="5000"/>
                      </a:prstClr>
                    </a:solidFill>
                    <a:latin typeface="Calibri"/>
                    <a:ea typeface="+mn-ea"/>
                  </a:endParaRPr>
                </a:p>
              </p:txBody>
            </p:sp>
          </p:grpSp>
          <p:sp>
            <p:nvSpPr>
              <p:cNvPr id="39" name="Rektangel 95"/>
              <p:cNvSpPr/>
              <p:nvPr/>
            </p:nvSpPr>
            <p:spPr bwMode="auto">
              <a:xfrm>
                <a:off x="3288048" y="5145145"/>
                <a:ext cx="2647919" cy="868225"/>
              </a:xfrm>
              <a:prstGeom prst="rect">
                <a:avLst/>
              </a:prstGeom>
            </p:spPr>
            <p:txBody>
              <a:bodyPr wrap="square">
                <a:spAutoFit/>
              </a:bodyPr>
              <a:lstStyle/>
              <a:p>
                <a:pPr defTabSz="457200" fontAlgn="auto">
                  <a:spcBef>
                    <a:spcPts val="0"/>
                  </a:spcBef>
                  <a:spcAft>
                    <a:spcPts val="0"/>
                  </a:spcAft>
                  <a:defRPr/>
                </a:pPr>
                <a:r>
                  <a:rPr lang="da-DK" sz="1600" b="1" kern="0" noProof="1">
                    <a:solidFill>
                      <a:srgbClr val="EEECE1">
                        <a:lumMod val="10000"/>
                      </a:srgbClr>
                    </a:solidFill>
                    <a:latin typeface="Calibri" pitchFamily="34" charset="0"/>
                    <a:ea typeface="+mn-ea"/>
                    <a:cs typeface="Arial" charset="0"/>
                  </a:rPr>
                  <a:t>SUPERVISORY BOARD</a:t>
                </a:r>
              </a:p>
              <a:p>
                <a:pPr defTabSz="457200" fontAlgn="auto">
                  <a:spcBef>
                    <a:spcPts val="0"/>
                  </a:spcBef>
                  <a:spcAft>
                    <a:spcPts val="0"/>
                  </a:spcAft>
                  <a:defRPr/>
                </a:pPr>
                <a:r>
                  <a:rPr lang="da-DK" sz="1400" kern="0" noProof="1">
                    <a:solidFill>
                      <a:srgbClr val="EEECE1">
                        <a:lumMod val="10000"/>
                      </a:srgbClr>
                    </a:solidFill>
                    <a:latin typeface="Calibri" pitchFamily="34" charset="0"/>
                    <a:ea typeface="+mn-ea"/>
                    <a:cs typeface="Arial" charset="0"/>
                  </a:rPr>
                  <a:t>Guards the impartiallity of GHI activities and the integrity of the consensus process</a:t>
                </a:r>
              </a:p>
            </p:txBody>
          </p:sp>
        </p:grpSp>
        <p:grpSp>
          <p:nvGrpSpPr>
            <p:cNvPr id="33" name="Gruppe 94"/>
            <p:cNvGrpSpPr>
              <a:grpSpLocks/>
            </p:cNvGrpSpPr>
            <p:nvPr/>
          </p:nvGrpSpPr>
          <p:grpSpPr bwMode="auto">
            <a:xfrm>
              <a:off x="3213605" y="3117144"/>
              <a:ext cx="2933981" cy="2362028"/>
              <a:chOff x="4812332" y="-4027967"/>
              <a:chExt cx="2098681" cy="8223932"/>
            </a:xfrm>
          </p:grpSpPr>
          <p:sp>
            <p:nvSpPr>
              <p:cNvPr id="36" name="Rektangel med enkelt afrundet hjørne 86"/>
              <p:cNvSpPr>
                <a:spLocks/>
              </p:cNvSpPr>
              <p:nvPr/>
            </p:nvSpPr>
            <p:spPr bwMode="auto">
              <a:xfrm rot="10800000" flipH="1">
                <a:off x="4814237" y="-4015595"/>
                <a:ext cx="2096775" cy="8211560"/>
              </a:xfrm>
              <a:custGeom>
                <a:avLst/>
                <a:gdLst>
                  <a:gd name="T0" fmla="*/ 0 w 3785207"/>
                  <a:gd name="T1" fmla="*/ 0 h 4809112"/>
                  <a:gd name="T2" fmla="*/ 3154327 w 3785207"/>
                  <a:gd name="T3" fmla="*/ 0 h 4809112"/>
                  <a:gd name="T4" fmla="*/ 3785207 w 3785207"/>
                  <a:gd name="T5" fmla="*/ 630880 h 4809112"/>
                  <a:gd name="T6" fmla="*/ 3785207 w 3785207"/>
                  <a:gd name="T7" fmla="*/ 4809112 h 4809112"/>
                  <a:gd name="T8" fmla="*/ 0 w 3785207"/>
                  <a:gd name="T9" fmla="*/ 4809112 h 4809112"/>
                  <a:gd name="T10" fmla="*/ 0 w 3785207"/>
                  <a:gd name="T11" fmla="*/ 0 h 4809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85207" h="4809112">
                    <a:moveTo>
                      <a:pt x="0" y="0"/>
                    </a:moveTo>
                    <a:lnTo>
                      <a:pt x="3154327" y="0"/>
                    </a:lnTo>
                    <a:cubicBezTo>
                      <a:pt x="3502752" y="0"/>
                      <a:pt x="3785207" y="282455"/>
                      <a:pt x="3785207" y="630880"/>
                    </a:cubicBezTo>
                    <a:lnTo>
                      <a:pt x="3785207" y="4809112"/>
                    </a:lnTo>
                    <a:lnTo>
                      <a:pt x="0" y="4809112"/>
                    </a:lnTo>
                    <a:lnTo>
                      <a:pt x="0" y="0"/>
                    </a:lnTo>
                    <a:close/>
                  </a:path>
                </a:pathLst>
              </a:custGeom>
              <a:solidFill>
                <a:schemeClr val="bg1"/>
              </a:solidFill>
              <a:ln w="3175" cap="flat" cmpd="sng">
                <a:solidFill>
                  <a:srgbClr val="BFBFBF"/>
                </a:solidFill>
                <a:prstDash val="solid"/>
                <a:round/>
                <a:headEnd/>
                <a:tailEnd/>
              </a:ln>
              <a:effectLst>
                <a:outerShdw blurRad="50800" dist="38100" dir="2700000" algn="tl" rotWithShape="0">
                  <a:srgbClr val="000000">
                    <a:alpha val="39999"/>
                  </a:srgbClr>
                </a:outerShdw>
              </a:effectLst>
            </p:spPr>
            <p:txBody>
              <a:bodyPr anchor="ctr"/>
              <a:lstStyle/>
              <a:p>
                <a:pPr defTabSz="457200" fontAlgn="auto">
                  <a:spcBef>
                    <a:spcPts val="0"/>
                  </a:spcBef>
                  <a:spcAft>
                    <a:spcPts val="0"/>
                  </a:spcAft>
                </a:pPr>
                <a:endParaRPr lang="en-US">
                  <a:solidFill>
                    <a:prstClr val="black"/>
                  </a:solidFill>
                  <a:latin typeface="Calibri"/>
                  <a:ea typeface="+mn-ea"/>
                </a:endParaRPr>
              </a:p>
            </p:txBody>
          </p:sp>
          <p:sp>
            <p:nvSpPr>
              <p:cNvPr id="37" name="Rektangel 89"/>
              <p:cNvSpPr/>
              <p:nvPr/>
            </p:nvSpPr>
            <p:spPr>
              <a:xfrm>
                <a:off x="4812332" y="-4027967"/>
                <a:ext cx="2098681" cy="140326"/>
              </a:xfrm>
              <a:prstGeom prst="rect">
                <a:avLst/>
              </a:prstGeom>
              <a:gradFill rotWithShape="1">
                <a:gsLst>
                  <a:gs pos="0">
                    <a:srgbClr val="A4D329"/>
                  </a:gs>
                  <a:gs pos="100000">
                    <a:srgbClr val="C0FF4D"/>
                  </a:gs>
                </a:gsLst>
                <a:lin ang="5400000" scaled="1"/>
              </a:gradFill>
              <a:ln w="19050" cap="flat" cmpd="sng">
                <a:solidFill>
                  <a:srgbClr val="92D050"/>
                </a:solidFill>
                <a:prstDash val="solid"/>
                <a:round/>
                <a:headEnd type="none" w="med" len="med"/>
                <a:tailEnd type="none" w="med" len="med"/>
              </a:ln>
              <a:effectLst/>
            </p:spPr>
            <p:txBody>
              <a:bodyPr/>
              <a:lstStyle/>
              <a:p>
                <a:pPr defTabSz="457200" fontAlgn="auto">
                  <a:spcBef>
                    <a:spcPts val="0"/>
                  </a:spcBef>
                  <a:spcAft>
                    <a:spcPts val="0"/>
                  </a:spcAft>
                  <a:defRPr/>
                </a:pPr>
                <a:endParaRPr lang="da-DK" kern="0">
                  <a:solidFill>
                    <a:prstClr val="black">
                      <a:lumMod val="95000"/>
                      <a:lumOff val="5000"/>
                    </a:prstClr>
                  </a:solidFill>
                  <a:latin typeface="Calibri"/>
                  <a:ea typeface="+mn-ea"/>
                </a:endParaRPr>
              </a:p>
            </p:txBody>
          </p:sp>
        </p:grpSp>
        <p:sp>
          <p:nvSpPr>
            <p:cNvPr id="26" name="Nedadgående pil 27"/>
            <p:cNvSpPr/>
            <p:nvPr/>
          </p:nvSpPr>
          <p:spPr bwMode="auto">
            <a:xfrm>
              <a:off x="4563475" y="2634473"/>
              <a:ext cx="196140" cy="613052"/>
            </a:xfrm>
            <a:prstGeom prst="downArrow">
              <a:avLst>
                <a:gd name="adj1" fmla="val 61378"/>
                <a:gd name="adj2" fmla="val 73788"/>
              </a:avLst>
            </a:prstGeom>
            <a:gradFill flip="none" rotWithShape="1">
              <a:gsLst>
                <a:gs pos="18000">
                  <a:srgbClr val="78C5DD">
                    <a:lumMod val="50000"/>
                    <a:alpha val="96000"/>
                  </a:srgbClr>
                </a:gs>
                <a:gs pos="63000">
                  <a:srgbClr val="0081BE">
                    <a:lumMod val="40000"/>
                    <a:lumOff val="60000"/>
                    <a:alpha val="66000"/>
                  </a:srgbClr>
                </a:gs>
                <a:gs pos="100000">
                  <a:srgbClr val="E6E6E6">
                    <a:alpha val="0"/>
                  </a:srgbClr>
                </a:gs>
              </a:gsLst>
              <a:lin ang="16200000" scaled="1"/>
              <a:tileRect/>
            </a:gradFill>
            <a:ln w="25400" cap="flat" cmpd="sng" algn="ctr">
              <a:noFill/>
              <a:prstDash val="solid"/>
            </a:ln>
            <a:effectLst/>
          </p:spPr>
          <p:txBody>
            <a:bodyPr anchor="ctr"/>
            <a:lstStyle/>
            <a:p>
              <a:pPr algn="ctr" defTabSz="457200" fontAlgn="auto">
                <a:spcBef>
                  <a:spcPts val="0"/>
                </a:spcBef>
                <a:spcAft>
                  <a:spcPts val="0"/>
                </a:spcAft>
                <a:defRPr/>
              </a:pPr>
              <a:endParaRPr lang="da-DK" kern="0" dirty="0" err="1">
                <a:solidFill>
                  <a:sysClr val="window" lastClr="FFFFFF"/>
                </a:solidFill>
                <a:latin typeface="Calibri"/>
                <a:ea typeface="+mn-ea"/>
              </a:endParaRPr>
            </a:p>
          </p:txBody>
        </p:sp>
      </p:grpSp>
      <p:sp>
        <p:nvSpPr>
          <p:cNvPr id="59" name="Rektangel 95"/>
          <p:cNvSpPr/>
          <p:nvPr/>
        </p:nvSpPr>
        <p:spPr bwMode="auto">
          <a:xfrm>
            <a:off x="3377666" y="3638214"/>
            <a:ext cx="2750186" cy="2277547"/>
          </a:xfrm>
          <a:prstGeom prst="rect">
            <a:avLst/>
          </a:prstGeom>
        </p:spPr>
        <p:txBody>
          <a:bodyPr wrap="square">
            <a:spAutoFit/>
          </a:bodyPr>
          <a:lstStyle/>
          <a:p>
            <a:pPr defTabSz="457200" fontAlgn="auto">
              <a:spcBef>
                <a:spcPts val="0"/>
              </a:spcBef>
              <a:spcAft>
                <a:spcPts val="0"/>
              </a:spcAft>
              <a:defRPr/>
            </a:pPr>
            <a:r>
              <a:rPr lang="da-DK" sz="1600" b="1" kern="0" noProof="1">
                <a:solidFill>
                  <a:srgbClr val="EEECE1">
                    <a:lumMod val="10000"/>
                  </a:srgbClr>
                </a:solidFill>
                <a:latin typeface="Calibri" pitchFamily="34" charset="0"/>
                <a:ea typeface="+mn-ea"/>
                <a:cs typeface="Arial" charset="0"/>
              </a:rPr>
              <a:t>DIRECTORS</a:t>
            </a:r>
          </a:p>
          <a:p>
            <a:pPr defTabSz="457200" fontAlgn="auto">
              <a:spcBef>
                <a:spcPts val="0"/>
              </a:spcBef>
              <a:spcAft>
                <a:spcPts val="0"/>
              </a:spcAft>
              <a:defRPr/>
            </a:pPr>
            <a:r>
              <a:rPr lang="da-DK" sz="1400" kern="0" noProof="1">
                <a:solidFill>
                  <a:prstClr val="black"/>
                </a:solidFill>
                <a:latin typeface="Calibri" pitchFamily="34" charset="0"/>
                <a:cs typeface="Arial" charset="0"/>
              </a:rPr>
              <a:t>Lead, administer and develop programs under the direction of the GHI Board</a:t>
            </a:r>
          </a:p>
          <a:p>
            <a:pPr defTabSz="457200" fontAlgn="auto">
              <a:spcBef>
                <a:spcPts val="0"/>
              </a:spcBef>
              <a:spcAft>
                <a:spcPts val="0"/>
              </a:spcAft>
              <a:defRPr/>
            </a:pPr>
            <a:endParaRPr lang="da-DK" sz="1400" kern="0" noProof="1">
              <a:solidFill>
                <a:prstClr val="black"/>
              </a:solidFill>
              <a:latin typeface="Calibri" pitchFamily="34" charset="0"/>
              <a:cs typeface="Arial" charset="0"/>
            </a:endParaRPr>
          </a:p>
          <a:p>
            <a:pPr defTabSz="457200" fontAlgn="auto">
              <a:spcBef>
                <a:spcPts val="0"/>
              </a:spcBef>
              <a:spcAft>
                <a:spcPts val="0"/>
              </a:spcAft>
              <a:defRPr/>
            </a:pPr>
            <a:r>
              <a:rPr lang="da-DK" sz="1400" kern="0" noProof="1">
                <a:solidFill>
                  <a:prstClr val="black"/>
                </a:solidFill>
                <a:latin typeface="Calibri" pitchFamily="34" charset="0"/>
                <a:ea typeface="+mn-ea"/>
                <a:cs typeface="Arial" charset="0"/>
              </a:rPr>
              <a:t>• Executive Director</a:t>
            </a:r>
          </a:p>
          <a:p>
            <a:pPr defTabSz="457200" fontAlgn="auto">
              <a:spcBef>
                <a:spcPts val="0"/>
              </a:spcBef>
              <a:spcAft>
                <a:spcPts val="0"/>
              </a:spcAft>
              <a:defRPr/>
            </a:pPr>
            <a:r>
              <a:rPr lang="da-DK" sz="1400" kern="0" noProof="1">
                <a:solidFill>
                  <a:prstClr val="black"/>
                </a:solidFill>
                <a:latin typeface="Calibri" pitchFamily="34" charset="0"/>
                <a:ea typeface="+mn-ea"/>
                <a:cs typeface="Arial" charset="0"/>
              </a:rPr>
              <a:t>• Membership Director</a:t>
            </a:r>
          </a:p>
          <a:p>
            <a:pPr defTabSz="457200" fontAlgn="auto">
              <a:spcBef>
                <a:spcPts val="0"/>
              </a:spcBef>
              <a:spcAft>
                <a:spcPts val="0"/>
              </a:spcAft>
              <a:defRPr/>
            </a:pPr>
            <a:r>
              <a:rPr lang="da-DK" sz="1400" kern="0" noProof="1">
                <a:solidFill>
                  <a:prstClr val="black"/>
                </a:solidFill>
                <a:latin typeface="Calibri" pitchFamily="34" charset="0"/>
                <a:ea typeface="+mn-ea"/>
                <a:cs typeface="Arial" charset="0"/>
              </a:rPr>
              <a:t>• Ambassador Programme Director</a:t>
            </a:r>
          </a:p>
          <a:p>
            <a:pPr defTabSz="457200" fontAlgn="auto">
              <a:spcBef>
                <a:spcPts val="0"/>
              </a:spcBef>
              <a:spcAft>
                <a:spcPts val="0"/>
              </a:spcAft>
              <a:defRPr/>
            </a:pPr>
            <a:r>
              <a:rPr lang="da-DK" sz="1400" kern="0" noProof="1">
                <a:solidFill>
                  <a:prstClr val="black"/>
                </a:solidFill>
                <a:latin typeface="Calibri" pitchFamily="34" charset="0"/>
                <a:ea typeface="+mn-ea"/>
                <a:cs typeface="Arial" charset="0"/>
              </a:rPr>
              <a:t>• Course Director</a:t>
            </a:r>
          </a:p>
          <a:p>
            <a:pPr defTabSz="457200" fontAlgn="auto">
              <a:spcBef>
                <a:spcPts val="0"/>
              </a:spcBef>
              <a:spcAft>
                <a:spcPts val="0"/>
              </a:spcAft>
              <a:defRPr/>
            </a:pPr>
            <a:r>
              <a:rPr lang="da-DK" sz="1400" kern="0" noProof="1">
                <a:solidFill>
                  <a:prstClr val="black"/>
                </a:solidFill>
                <a:latin typeface="Calibri" pitchFamily="34" charset="0"/>
                <a:ea typeface="+mn-ea"/>
                <a:cs typeface="Arial" charset="0"/>
              </a:rPr>
              <a:t>• Communications Director</a:t>
            </a:r>
            <a:endParaRPr lang="da-DK" sz="1400" kern="0" dirty="0">
              <a:solidFill>
                <a:prstClr val="black"/>
              </a:solidFill>
              <a:latin typeface="Arial" pitchFamily="34" charset="0"/>
              <a:ea typeface="+mn-ea"/>
            </a:endParaRPr>
          </a:p>
        </p:txBody>
      </p:sp>
      <p:sp>
        <p:nvSpPr>
          <p:cNvPr id="60" name="Nedadgående pil 27"/>
          <p:cNvSpPr/>
          <p:nvPr/>
        </p:nvSpPr>
        <p:spPr bwMode="auto">
          <a:xfrm>
            <a:off x="6441580" y="2991332"/>
            <a:ext cx="192226" cy="695426"/>
          </a:xfrm>
          <a:prstGeom prst="downArrow">
            <a:avLst>
              <a:gd name="adj1" fmla="val 61378"/>
              <a:gd name="adj2" fmla="val 73788"/>
            </a:avLst>
          </a:prstGeom>
          <a:gradFill flip="none" rotWithShape="1">
            <a:gsLst>
              <a:gs pos="18000">
                <a:srgbClr val="78C5DD">
                  <a:lumMod val="50000"/>
                  <a:alpha val="96000"/>
                </a:srgbClr>
              </a:gs>
              <a:gs pos="63000">
                <a:srgbClr val="0081BE">
                  <a:lumMod val="40000"/>
                  <a:lumOff val="60000"/>
                  <a:alpha val="66000"/>
                </a:srgbClr>
              </a:gs>
              <a:gs pos="100000">
                <a:srgbClr val="E6E6E6">
                  <a:alpha val="0"/>
                </a:srgbClr>
              </a:gs>
            </a:gsLst>
            <a:lin ang="16200000" scaled="1"/>
            <a:tileRect/>
          </a:gradFill>
          <a:ln w="25400" cap="flat" cmpd="sng" algn="ctr">
            <a:noFill/>
            <a:prstDash val="solid"/>
          </a:ln>
          <a:effectLst/>
        </p:spPr>
        <p:txBody>
          <a:bodyPr anchor="ctr"/>
          <a:lstStyle/>
          <a:p>
            <a:pPr algn="ctr" defTabSz="457200" fontAlgn="auto">
              <a:spcBef>
                <a:spcPts val="0"/>
              </a:spcBef>
              <a:spcAft>
                <a:spcPts val="0"/>
              </a:spcAft>
              <a:defRPr/>
            </a:pPr>
            <a:endParaRPr lang="da-DK" kern="0" dirty="0" err="1">
              <a:solidFill>
                <a:sysClr val="window" lastClr="FFFFFF"/>
              </a:solidFill>
              <a:latin typeface="Calibri"/>
              <a:ea typeface="+mn-ea"/>
            </a:endParaRPr>
          </a:p>
        </p:txBody>
      </p:sp>
    </p:spTree>
    <p:extLst>
      <p:ext uri="{BB962C8B-B14F-4D97-AF65-F5344CB8AC3E}">
        <p14:creationId xmlns:p14="http://schemas.microsoft.com/office/powerpoint/2010/main" val="1049878611"/>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4"/>
  <p:tag name="MMPROD_UIDATA" val="&lt;database version=&quot;7.0&quot;&gt;&lt;object type=&quot;1&quot; unique_id=&quot;10001&quot;&gt;&lt;object type=&quot;8&quot; unique_id=&quot;10776&quot;&gt;&lt;/object&gt;&lt;object type=&quot;2&quot; unique_id=&quot;10777&quot;&gt;&lt;object type=&quot;3&quot; unique_id=&quot;10778&quot;&gt;&lt;property id=&quot;20148&quot; value=&quot;5&quot;/&gt;&lt;property id=&quot;20300&quot; value=&quot;Slide 1&quot;/&gt;&lt;property id=&quot;20307&quot; value=&quot;265&quot;/&gt;&lt;/object&gt;&lt;object type=&quot;3&quot; unique_id=&quot;10779&quot;&gt;&lt;property id=&quot;20148&quot; value=&quot;5&quot;/&gt;&lt;property id=&quot;20300&quot; value=&quot;Slide 2&quot;/&gt;&lt;property id=&quot;20307&quot; value=&quot;256&quot;/&gt;&lt;/object&gt;&lt;object type=&quot;3&quot; unique_id=&quot;10780&quot;&gt;&lt;property id=&quot;20148&quot; value=&quot;5&quot;/&gt;&lt;property id=&quot;20300&quot; value=&quot;Slide 3&quot;/&gt;&lt;property id=&quot;20307&quot; value=&quot;266&quot;/&gt;&lt;/object&gt;&lt;object type=&quot;3&quot; unique_id=&quot;10781&quot;&gt;&lt;property id=&quot;20148&quot; value=&quot;5&quot;/&gt;&lt;property id=&quot;20300&quot; value=&quot;Slide 4&quot;/&gt;&lt;property id=&quot;20307&quot; value=&quot;258&quot;/&gt;&lt;/object&gt;&lt;object type=&quot;3&quot; unique_id=&quot;10782&quot;&gt;&lt;property id=&quot;20148&quot; value=&quot;5&quot;/&gt;&lt;property id=&quot;20300&quot; value=&quot;Slide 5&quot;/&gt;&lt;property id=&quot;20307&quot; value=&quot;257&quot;/&gt;&lt;/object&gt;&lt;object type=&quot;3&quot; unique_id=&quot;10783&quot;&gt;&lt;property id=&quot;20148&quot; value=&quot;5&quot;/&gt;&lt;property id=&quot;20300&quot; value=&quot;Slide 6&quot;/&gt;&lt;property id=&quot;20307&quot; value=&quot;267&quot;/&gt;&lt;/object&gt;&lt;object type=&quot;3&quot; unique_id=&quot;10784&quot;&gt;&lt;property id=&quot;20148&quot; value=&quot;5&quot;/&gt;&lt;property id=&quot;20300&quot; value=&quot;Slide 7&quot;/&gt;&lt;property id=&quot;20307&quot; value=&quot;259&quot;/&gt;&lt;/object&gt;&lt;object type=&quot;3&quot; unique_id=&quot;10785&quot;&gt;&lt;property id=&quot;20148&quot; value=&quot;5&quot;/&gt;&lt;property id=&quot;20300&quot; value=&quot;Slide 8&quot;/&gt;&lt;property id=&quot;20307&quot; value=&quot;268&quot;/&gt;&lt;/object&gt;&lt;object type=&quot;3&quot; unique_id=&quot;10786&quot;&gt;&lt;property id=&quot;20148&quot; value=&quot;5&quot;/&gt;&lt;property id=&quot;20300&quot; value=&quot;Slide 9&quot;/&gt;&lt;property id=&quot;20307&quot; value=&quot;269&quot;/&gt;&lt;/object&gt;&lt;object type=&quot;3&quot; unique_id=&quot;10787&quot;&gt;&lt;property id=&quot;20148&quot; value=&quot;5&quot;/&gt;&lt;property id=&quot;20300&quot; value=&quot;Slide 10&quot;/&gt;&lt;property id=&quot;20307&quot; value=&quot;261&quot;/&gt;&lt;/object&gt;&lt;object type=&quot;3&quot; unique_id=&quot;10788&quot;&gt;&lt;property id=&quot;20148&quot; value=&quot;5&quot;/&gt;&lt;property id=&quot;20300&quot; value=&quot;Slide 11&quot;/&gt;&lt;property id=&quot;20307&quot; value=&quot;262&quot;/&gt;&lt;/object&gt;&lt;object type=&quot;3&quot; unique_id=&quot;10789&quot;&gt;&lt;property id=&quot;20148&quot; value=&quot;5&quot;/&gt;&lt;property id=&quot;20300&quot; value=&quot;Slide 12&quot;/&gt;&lt;property id=&quot;20307&quot; value=&quot;263&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3GFp919uZkepnr.n5TxRX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Adjacency">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4935</TotalTime>
  <Words>2534</Words>
  <Application>Microsoft Macintosh PowerPoint</Application>
  <PresentationFormat>On-screen Show (4:3)</PresentationFormat>
  <Paragraphs>337</Paragraphs>
  <Slides>19</Slides>
  <Notes>16</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Kontortema</vt:lpstr>
      <vt:lpstr>Custom Design</vt:lpstr>
      <vt:lpstr>Adjacency</vt:lpstr>
      <vt:lpstr>About GHI: A Network for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camilla</dc:creator>
  <cp:lastModifiedBy>Julie Bricher</cp:lastModifiedBy>
  <cp:revision>160</cp:revision>
  <dcterms:created xsi:type="dcterms:W3CDTF">2009-09-14T13:48:33Z</dcterms:created>
  <dcterms:modified xsi:type="dcterms:W3CDTF">2016-04-21T02:24:22Z</dcterms:modified>
</cp:coreProperties>
</file>