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0377-4B25-FA4F-A0ED-076E3C5CA3C9}" type="datetimeFigureOut">
              <a:t>05-06-18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CFE10-EF14-1F44-BBD7-86552B37AD7C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CFE10-EF14-1F44-BBD7-86552B37AD7C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3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1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3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1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0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4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2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D38D-B3D4-FE44-B890-79AC57D290B6}" type="datetimeFigureOut">
              <a:t>05-06-18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CF05-0594-0349-BE29-15CC92F97CE1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lobalharmonization.net" TargetMode="Externa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7100" y="521852"/>
            <a:ext cx="8350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8000"/>
                </a:solidFill>
              </a:rPr>
              <a:t>To join, go to the GHI website:</a:t>
            </a:r>
          </a:p>
          <a:p>
            <a:pPr algn="ctr"/>
            <a:r>
              <a:rPr lang="en-GB" sz="3200">
                <a:solidFill>
                  <a:srgbClr val="008000"/>
                </a:solidFill>
                <a:hlinkClick r:id="rId2"/>
              </a:rPr>
              <a:t>www.globalharmonization.net</a:t>
            </a:r>
            <a:r>
              <a:rPr lang="en-GB" sz="320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GB" sz="3200">
                <a:solidFill>
                  <a:srgbClr val="008000"/>
                </a:solidFill>
              </a:rPr>
              <a:t> and complete the application form.</a:t>
            </a:r>
          </a:p>
          <a:p>
            <a:pPr algn="ctr"/>
            <a:endParaRPr lang="en-GB" sz="3200">
              <a:solidFill>
                <a:srgbClr val="008000"/>
              </a:solidFill>
            </a:endParaRPr>
          </a:p>
          <a:p>
            <a:pPr algn="ctr"/>
            <a:r>
              <a:rPr lang="en-GB" sz="3200">
                <a:solidFill>
                  <a:srgbClr val="008000"/>
                </a:solidFill>
              </a:rPr>
              <a:t>For food scientists and scientists in related field, membership is free.</a:t>
            </a:r>
          </a:p>
          <a:p>
            <a:pPr algn="ctr"/>
            <a:endParaRPr lang="en-GB" sz="3200">
              <a:solidFill>
                <a:srgbClr val="008000"/>
              </a:solidFill>
            </a:endParaRPr>
          </a:p>
          <a:p>
            <a:pPr algn="ctr"/>
            <a:endParaRPr lang="en-GB" sz="3200">
              <a:solidFill>
                <a:srgbClr val="008000"/>
              </a:solidFill>
            </a:endParaRPr>
          </a:p>
        </p:txBody>
      </p:sp>
      <p:pic>
        <p:nvPicPr>
          <p:cNvPr id="3" name="Afbeelding 2" descr="GHI logo 2015 Quarter 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26" y="5178095"/>
            <a:ext cx="3049149" cy="12865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17750" y="3826912"/>
            <a:ext cx="681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Your membership will help to improve the world a little, an important little.</a:t>
            </a:r>
          </a:p>
        </p:txBody>
      </p:sp>
    </p:spTree>
    <p:extLst>
      <p:ext uri="{BB962C8B-B14F-4D97-AF65-F5344CB8AC3E}">
        <p14:creationId xmlns:p14="http://schemas.microsoft.com/office/powerpoint/2010/main" val="24694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819150" y="367436"/>
            <a:ext cx="7505700" cy="6123129"/>
            <a:chOff x="812800" y="218680"/>
            <a:chExt cx="7505700" cy="612312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567" y="218680"/>
              <a:ext cx="6572166" cy="5004187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812800" y="5757033"/>
              <a:ext cx="75057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rgbClr val="0000FF"/>
                  </a:solidFill>
                </a:rPr>
                <a:t>www.ghiworldcongress.org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6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eren 8"/>
          <p:cNvGrpSpPr/>
          <p:nvPr/>
        </p:nvGrpSpPr>
        <p:grpSpPr>
          <a:xfrm>
            <a:off x="461964" y="555625"/>
            <a:ext cx="8184402" cy="6156544"/>
            <a:chOff x="461964" y="555625"/>
            <a:chExt cx="8184402" cy="6156544"/>
          </a:xfrm>
        </p:grpSpPr>
        <p:pic>
          <p:nvPicPr>
            <p:cNvPr id="2" name="Afbeelding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4" y="555625"/>
              <a:ext cx="2251102" cy="27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711" y="555625"/>
              <a:ext cx="2251005" cy="277885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5361" y="556488"/>
              <a:ext cx="2251005" cy="2778850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706438" y="3603625"/>
              <a:ext cx="7731125" cy="310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/>
                <a:t>Published by Elsevier</a:t>
              </a:r>
            </a:p>
            <a:p>
              <a:pPr algn="ctr"/>
              <a:endParaRPr lang="en-GB" sz="2800" b="1"/>
            </a:p>
            <a:p>
              <a:pPr algn="ctr"/>
              <a:endParaRPr lang="en-GB" sz="2800" b="1"/>
            </a:p>
            <a:p>
              <a:pPr algn="ctr"/>
              <a:endParaRPr lang="en-GB" sz="2800" b="1"/>
            </a:p>
            <a:p>
              <a:pPr algn="ctr"/>
              <a:endParaRPr lang="en-GB" sz="2800" b="1"/>
            </a:p>
            <a:p>
              <a:pPr algn="ctr"/>
              <a:endParaRPr lang="en-GB" sz="2800" b="1"/>
            </a:p>
            <a:p>
              <a:pPr algn="ctr"/>
              <a:r>
                <a:rPr lang="en-GB" sz="2800" b="1">
                  <a:solidFill>
                    <a:srgbClr val="FF0000"/>
                  </a:solidFill>
                </a:rPr>
                <a:t>Use promo code GHI30 for 30% discount</a:t>
              </a:r>
            </a:p>
          </p:txBody>
        </p:sp>
        <p:grpSp>
          <p:nvGrpSpPr>
            <p:cNvPr id="8" name="Groeperen 7"/>
            <p:cNvGrpSpPr/>
            <p:nvPr/>
          </p:nvGrpSpPr>
          <p:grpSpPr>
            <a:xfrm>
              <a:off x="2981725" y="4222750"/>
              <a:ext cx="3180550" cy="1746250"/>
              <a:chOff x="2984500" y="4222750"/>
              <a:chExt cx="3180550" cy="1746250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4500" y="4222750"/>
                <a:ext cx="1587500" cy="1746250"/>
              </a:xfrm>
              <a:prstGeom prst="rect">
                <a:avLst/>
              </a:prstGeom>
            </p:spPr>
          </p:pic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4172" y="4222750"/>
                <a:ext cx="1380878" cy="17430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607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8073" y="723288"/>
            <a:ext cx="45606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Under development</a:t>
            </a:r>
          </a:p>
          <a:p>
            <a:pPr algn="ctr"/>
            <a:endParaRPr lang="en-GB" sz="2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Nutrition and health aspects of traditional and ethnic foods</a:t>
            </a:r>
          </a:p>
          <a:p>
            <a:pPr algn="ctr"/>
            <a:endParaRPr lang="en-GB" sz="16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A series of 26 volumes</a:t>
            </a:r>
          </a:p>
          <a:p>
            <a:pPr algn="ctr"/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covering all countries</a:t>
            </a:r>
          </a:p>
        </p:txBody>
      </p:sp>
      <p:grpSp>
        <p:nvGrpSpPr>
          <p:cNvPr id="9" name="Groeperen 8"/>
          <p:cNvGrpSpPr/>
          <p:nvPr/>
        </p:nvGrpSpPr>
        <p:grpSpPr>
          <a:xfrm>
            <a:off x="892490" y="5084682"/>
            <a:ext cx="7359020" cy="1369295"/>
            <a:chOff x="943785" y="5084682"/>
            <a:chExt cx="7359020" cy="1369295"/>
          </a:xfrm>
        </p:grpSpPr>
        <p:pic>
          <p:nvPicPr>
            <p:cNvPr id="4" name="Afbeelding 3" descr="GHI logo 2015 TShir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476" y="5154368"/>
              <a:ext cx="2932329" cy="1229922"/>
            </a:xfrm>
            <a:prstGeom prst="rect">
              <a:avLst/>
            </a:prstGeom>
          </p:spPr>
        </p:pic>
        <p:grpSp>
          <p:nvGrpSpPr>
            <p:cNvPr id="3" name="Groeperen 2"/>
            <p:cNvGrpSpPr/>
            <p:nvPr/>
          </p:nvGrpSpPr>
          <p:grpSpPr>
            <a:xfrm>
              <a:off x="943785" y="5084682"/>
              <a:ext cx="2837240" cy="1369295"/>
              <a:chOff x="1356535" y="5063438"/>
              <a:chExt cx="2837240" cy="1369295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6535" y="5064124"/>
                <a:ext cx="1244190" cy="1368609"/>
              </a:xfrm>
              <a:prstGeom prst="rect">
                <a:avLst/>
              </a:prstGeom>
            </p:spPr>
          </p:pic>
          <p:pic>
            <p:nvPicPr>
              <p:cNvPr id="8" name="Afbeelding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1523" y="5063438"/>
                <a:ext cx="1082252" cy="1366121"/>
              </a:xfrm>
              <a:prstGeom prst="rect">
                <a:avLst/>
              </a:prstGeom>
            </p:spPr>
          </p:pic>
        </p:grpSp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680" y="670365"/>
            <a:ext cx="2872580" cy="35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eren 7"/>
          <p:cNvGrpSpPr/>
          <p:nvPr/>
        </p:nvGrpSpPr>
        <p:grpSpPr>
          <a:xfrm>
            <a:off x="540014" y="1054123"/>
            <a:ext cx="8063972" cy="5267372"/>
            <a:chOff x="540015" y="451763"/>
            <a:chExt cx="8063972" cy="5267372"/>
          </a:xfrm>
        </p:grpSpPr>
        <p:grpSp>
          <p:nvGrpSpPr>
            <p:cNvPr id="7" name="Groeperen 6"/>
            <p:cNvGrpSpPr/>
            <p:nvPr/>
          </p:nvGrpSpPr>
          <p:grpSpPr>
            <a:xfrm>
              <a:off x="540015" y="451763"/>
              <a:ext cx="8063971" cy="2961362"/>
              <a:chOff x="68155" y="451763"/>
              <a:chExt cx="8602368" cy="3496162"/>
            </a:xfrm>
          </p:grpSpPr>
          <p:pic>
            <p:nvPicPr>
              <p:cNvPr id="3" name="Picture 6" descr="EUFoodLawHandbook_vanderMeulen_cover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7803" y="451763"/>
                <a:ext cx="2483070" cy="3496162"/>
              </a:xfrm>
              <a:prstGeom prst="rect">
                <a:avLst/>
              </a:prstGeom>
            </p:spPr>
          </p:pic>
          <p:pic>
            <p:nvPicPr>
              <p:cNvPr id="4" name="Picture 7" descr="bookcover_GeneticModFdQuality_BlairRegenstein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36999" y="451763"/>
                <a:ext cx="2433524" cy="3496162"/>
              </a:xfrm>
              <a:prstGeom prst="rect">
                <a:avLst/>
              </a:prstGeom>
            </p:spPr>
          </p:pic>
          <p:pic>
            <p:nvPicPr>
              <p:cNvPr id="5" name="Afbeelding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55" y="451763"/>
                <a:ext cx="2433524" cy="3496162"/>
              </a:xfrm>
              <a:prstGeom prst="rect">
                <a:avLst/>
              </a:prstGeom>
            </p:spPr>
          </p:pic>
        </p:grpSp>
        <p:sp>
          <p:nvSpPr>
            <p:cNvPr id="6" name="Tekstvak 5"/>
            <p:cNvSpPr txBox="1"/>
            <p:nvPr/>
          </p:nvSpPr>
          <p:spPr>
            <a:xfrm>
              <a:off x="540015" y="3657032"/>
              <a:ext cx="80639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Global Food Legislation: An Overview </a:t>
              </a:r>
              <a:r>
                <a:rPr lang="mr-IN"/>
                <a:t>–</a:t>
              </a:r>
              <a:r>
                <a:rPr lang="en-GB"/>
                <a:t> Edited by Evelyn Kirchsteiger-Meier and Tobias Baumgartner. ISBN: 978-3-527-33555-8; Wiley, 2014</a:t>
              </a:r>
            </a:p>
            <a:p>
              <a:endParaRPr lang="en-GB" sz="1000"/>
            </a:p>
            <a:p>
              <a:r>
                <a:rPr lang="en-GB"/>
                <a:t>EU Food Law Handbook </a:t>
              </a:r>
              <a:r>
                <a:rPr lang="mr-IN"/>
                <a:t>–</a:t>
              </a:r>
              <a:r>
                <a:rPr lang="en-GB"/>
                <a:t> Edited by Bernd van der Meulen. ISBN: 978-90-8686-246-7; , Wageningen University Press, 2014</a:t>
              </a:r>
            </a:p>
            <a:p>
              <a:endParaRPr lang="en-GB" sz="1000"/>
            </a:p>
            <a:p>
              <a:r>
                <a:rPr lang="en-GB"/>
                <a:t>Genetic Modification and Food Quality: A Down to Earth Analysis. Robert Blair and Joe M. Regenstein. ISBN: 978-1-118-75641-6; Wiley, 2015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293652" y="428625"/>
            <a:ext cx="855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>
                <a:solidFill>
                  <a:srgbClr val="008000"/>
                </a:solidFill>
              </a:rPr>
              <a:t>Some other books  by or with chapters by  active members of GHI</a:t>
            </a:r>
          </a:p>
        </p:txBody>
      </p:sp>
    </p:spTree>
    <p:extLst>
      <p:ext uri="{BB962C8B-B14F-4D97-AF65-F5344CB8AC3E}">
        <p14:creationId xmlns:p14="http://schemas.microsoft.com/office/powerpoint/2010/main" val="269820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/>
        </p:nvGrpSpPr>
        <p:grpSpPr>
          <a:xfrm>
            <a:off x="460375" y="952103"/>
            <a:ext cx="8223250" cy="4953795"/>
            <a:chOff x="460375" y="1592263"/>
            <a:chExt cx="8223250" cy="4953795"/>
          </a:xfrm>
        </p:grpSpPr>
        <p:grpSp>
          <p:nvGrpSpPr>
            <p:cNvPr id="78849" name="Groeperen 2"/>
            <p:cNvGrpSpPr>
              <a:grpSpLocks/>
            </p:cNvGrpSpPr>
            <p:nvPr/>
          </p:nvGrpSpPr>
          <p:grpSpPr bwMode="auto">
            <a:xfrm>
              <a:off x="460375" y="1592263"/>
              <a:ext cx="8223250" cy="3673475"/>
              <a:chOff x="179512" y="188640"/>
              <a:chExt cx="8222549" cy="3672458"/>
            </a:xfrm>
          </p:grpSpPr>
          <p:pic>
            <p:nvPicPr>
              <p:cNvPr id="78850" name="Picture 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229" y="260648"/>
                <a:ext cx="2385573" cy="3600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51" name="Picture 3" descr="E:\Documenten\Publikaties &amp; Presentaties\Huub\Hygiene\Boeken\Woodhead 1\Hygiene in food processing_bestanden\hygiene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88640"/>
                <a:ext cx="2228815" cy="3600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52" name="Afbeelding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7704" y="188640"/>
                <a:ext cx="2404357" cy="3672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eperen 3"/>
            <p:cNvGrpSpPr/>
            <p:nvPr/>
          </p:nvGrpSpPr>
          <p:grpSpPr>
            <a:xfrm>
              <a:off x="3429003" y="5265688"/>
              <a:ext cx="2124364" cy="1280370"/>
              <a:chOff x="3452091" y="5265688"/>
              <a:chExt cx="2124364" cy="1280370"/>
            </a:xfrm>
          </p:grpSpPr>
          <p:sp>
            <p:nvSpPr>
              <p:cNvPr id="2" name="Tekstvak 1"/>
              <p:cNvSpPr txBox="1"/>
              <p:nvPr/>
            </p:nvSpPr>
            <p:spPr>
              <a:xfrm>
                <a:off x="3452091" y="5899727"/>
                <a:ext cx="2124364" cy="646331"/>
              </a:xfrm>
              <a:prstGeom prst="rect">
                <a:avLst/>
              </a:prstGeom>
              <a:noFill/>
              <a:ln w="38100">
                <a:solidFill>
                  <a:srgbClr val="33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0000FF"/>
                    </a:solidFill>
                  </a:rPr>
                  <a:t>Also available in Russian</a:t>
                </a:r>
              </a:p>
            </p:txBody>
          </p:sp>
          <p:sp>
            <p:nvSpPr>
              <p:cNvPr id="3" name="Pijl omhoog 2"/>
              <p:cNvSpPr/>
              <p:nvPr/>
            </p:nvSpPr>
            <p:spPr>
              <a:xfrm>
                <a:off x="4364182" y="5265688"/>
                <a:ext cx="300183" cy="633989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" name="Groeperen 5"/>
          <p:cNvGrpSpPr/>
          <p:nvPr/>
        </p:nvGrpSpPr>
        <p:grpSpPr>
          <a:xfrm>
            <a:off x="512083" y="4625478"/>
            <a:ext cx="2124364" cy="1280370"/>
            <a:chOff x="829603" y="4625478"/>
            <a:chExt cx="2124364" cy="1280370"/>
          </a:xfrm>
        </p:grpSpPr>
        <p:sp>
          <p:nvSpPr>
            <p:cNvPr id="10" name="Tekstvak 9"/>
            <p:cNvSpPr txBox="1"/>
            <p:nvPr/>
          </p:nvSpPr>
          <p:spPr>
            <a:xfrm>
              <a:off x="829603" y="5259517"/>
              <a:ext cx="2124364" cy="646331"/>
            </a:xfrm>
            <a:prstGeom prst="rect">
              <a:avLst/>
            </a:prstGeom>
            <a:noFill/>
            <a:ln w="38100"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0000FF"/>
                  </a:solidFill>
                </a:rPr>
                <a:t>Also available in Macedonian</a:t>
              </a:r>
            </a:p>
          </p:txBody>
        </p:sp>
        <p:sp>
          <p:nvSpPr>
            <p:cNvPr id="11" name="Pijl omhoog 10"/>
            <p:cNvSpPr/>
            <p:nvPr/>
          </p:nvSpPr>
          <p:spPr>
            <a:xfrm>
              <a:off x="1741694" y="4625478"/>
              <a:ext cx="300183" cy="63398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71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23478" y="917693"/>
            <a:ext cx="8890429" cy="5022614"/>
            <a:chOff x="123478" y="357538"/>
            <a:chExt cx="9020522" cy="5022614"/>
          </a:xfrm>
        </p:grpSpPr>
        <p:sp>
          <p:nvSpPr>
            <p:cNvPr id="2" name="Tekstvak 1"/>
            <p:cNvSpPr txBox="1"/>
            <p:nvPr/>
          </p:nvSpPr>
          <p:spPr>
            <a:xfrm>
              <a:off x="123478" y="3810492"/>
              <a:ext cx="90205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200"/>
            </a:p>
            <a:p>
              <a:pPr algn="ctr"/>
              <a:r>
                <a:rPr lang="en-GB" sz="3200" b="1">
                  <a:solidFill>
                    <a:schemeClr val="accent6">
                      <a:lumMod val="75000"/>
                    </a:schemeClr>
                  </a:solidFill>
                </a:rPr>
                <a:t>Use promo code GHI30 for 30% discount</a:t>
              </a:r>
            </a:p>
            <a:p>
              <a:pPr algn="ctr"/>
              <a:endParaRPr lang="en-GB" sz="320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982" y="357538"/>
              <a:ext cx="2481515" cy="2729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74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202</Words>
  <Application>Microsoft Macintosh PowerPoint</Application>
  <PresentationFormat>Diavoorstelling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Huub Lelieveld</dc:creator>
  <cp:lastModifiedBy>Huub Lelieveld</cp:lastModifiedBy>
  <cp:revision>6</cp:revision>
  <dcterms:created xsi:type="dcterms:W3CDTF">2018-06-05T19:44:25Z</dcterms:created>
  <dcterms:modified xsi:type="dcterms:W3CDTF">2018-06-05T20:35:44Z</dcterms:modified>
</cp:coreProperties>
</file>