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6"/>
  </p:notesMasterIdLst>
  <p:sldIdLst>
    <p:sldId id="256" r:id="rId2"/>
    <p:sldId id="585" r:id="rId3"/>
    <p:sldId id="257" r:id="rId4"/>
    <p:sldId id="258" r:id="rId5"/>
    <p:sldId id="260" r:id="rId6"/>
    <p:sldId id="259" r:id="rId7"/>
    <p:sldId id="538" r:id="rId8"/>
    <p:sldId id="540" r:id="rId9"/>
    <p:sldId id="539" r:id="rId10"/>
    <p:sldId id="545" r:id="rId11"/>
    <p:sldId id="557" r:id="rId12"/>
    <p:sldId id="535" r:id="rId13"/>
    <p:sldId id="555" r:id="rId14"/>
    <p:sldId id="552" r:id="rId15"/>
    <p:sldId id="554" r:id="rId16"/>
    <p:sldId id="553" r:id="rId17"/>
    <p:sldId id="556" r:id="rId18"/>
    <p:sldId id="274" r:id="rId19"/>
    <p:sldId id="273" r:id="rId20"/>
    <p:sldId id="548" r:id="rId21"/>
    <p:sldId id="550" r:id="rId22"/>
    <p:sldId id="551" r:id="rId23"/>
    <p:sldId id="533" r:id="rId24"/>
    <p:sldId id="397" r:id="rId25"/>
    <p:sldId id="546" r:id="rId26"/>
    <p:sldId id="544" r:id="rId27"/>
    <p:sldId id="543" r:id="rId28"/>
    <p:sldId id="547" r:id="rId29"/>
    <p:sldId id="572" r:id="rId30"/>
    <p:sldId id="565" r:id="rId31"/>
    <p:sldId id="566" r:id="rId32"/>
    <p:sldId id="568" r:id="rId33"/>
    <p:sldId id="272" r:id="rId34"/>
    <p:sldId id="563" r:id="rId35"/>
    <p:sldId id="472" r:id="rId36"/>
    <p:sldId id="569" r:id="rId37"/>
    <p:sldId id="558" r:id="rId38"/>
    <p:sldId id="458" r:id="rId39"/>
    <p:sldId id="388" r:id="rId40"/>
    <p:sldId id="481" r:id="rId41"/>
    <p:sldId id="570" r:id="rId42"/>
    <p:sldId id="571" r:id="rId43"/>
    <p:sldId id="357" r:id="rId44"/>
    <p:sldId id="398" r:id="rId45"/>
    <p:sldId id="355" r:id="rId46"/>
    <p:sldId id="573" r:id="rId47"/>
    <p:sldId id="564" r:id="rId48"/>
    <p:sldId id="559" r:id="rId49"/>
    <p:sldId id="575" r:id="rId50"/>
    <p:sldId id="576" r:id="rId51"/>
    <p:sldId id="435" r:id="rId52"/>
    <p:sldId id="579" r:id="rId53"/>
    <p:sldId id="580" r:id="rId54"/>
    <p:sldId id="467" r:id="rId55"/>
    <p:sldId id="468" r:id="rId56"/>
    <p:sldId id="311" r:id="rId57"/>
    <p:sldId id="296" r:id="rId58"/>
    <p:sldId id="413" r:id="rId59"/>
    <p:sldId id="578" r:id="rId60"/>
    <p:sldId id="469" r:id="rId61"/>
    <p:sldId id="577" r:id="rId62"/>
    <p:sldId id="560" r:id="rId63"/>
    <p:sldId id="581" r:id="rId64"/>
    <p:sldId id="561" r:id="rId65"/>
    <p:sldId id="582" r:id="rId66"/>
    <p:sldId id="574" r:id="rId67"/>
    <p:sldId id="583" r:id="rId68"/>
    <p:sldId id="360" r:id="rId69"/>
    <p:sldId id="384" r:id="rId70"/>
    <p:sldId id="452" r:id="rId71"/>
    <p:sldId id="262" r:id="rId72"/>
    <p:sldId id="409" r:id="rId73"/>
    <p:sldId id="385" r:id="rId74"/>
    <p:sldId id="584"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20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33"/>
    <p:restoredTop sz="72467"/>
  </p:normalViewPr>
  <p:slideViewPr>
    <p:cSldViewPr snapToGrid="0" snapToObjects="1">
      <p:cViewPr varScale="1">
        <p:scale>
          <a:sx n="74" d="100"/>
          <a:sy n="74" d="100"/>
        </p:scale>
        <p:origin x="768" y="176"/>
      </p:cViewPr>
      <p:guideLst/>
    </p:cSldViewPr>
  </p:slideViewPr>
  <p:notesTextViewPr>
    <p:cViewPr>
      <p:scale>
        <a:sx n="1" d="1"/>
        <a:sy n="1" d="1"/>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4B1AF1-55F1-614A-AA28-71CE95A2994C}" type="datetimeFigureOut">
              <a:rPr lang="en-US"/>
              <a:t>6/11/19</a:t>
            </a:fld>
            <a:endParaRPr lang="nl-NL"/>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97AC8C-6E87-1E4F-BE0D-B8D7266CEE43}" type="slidenum">
              <a:rPr/>
              <a:t>‹#›</a:t>
            </a:fld>
            <a:endParaRPr lang="nl-NL"/>
          </a:p>
        </p:txBody>
      </p:sp>
    </p:spTree>
    <p:extLst>
      <p:ext uri="{BB962C8B-B14F-4D97-AF65-F5344CB8AC3E}">
        <p14:creationId xmlns:p14="http://schemas.microsoft.com/office/powerpoint/2010/main" val="2613077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file:///Users/huublelieveld%201/Documents/GHI%20Top%20folder/Meetings/2019%20meetings/2019-06-06%20Bucharest/o%09https:/www.voedingscentrum.nl/nl/pers/factsheets/fact-sheets-in-english.aspx"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Picture: https://lmk88.com/podcast/the-science-of-intuition/attachment/human-active-brain/</a:t>
            </a:r>
          </a:p>
        </p:txBody>
      </p:sp>
      <p:sp>
        <p:nvSpPr>
          <p:cNvPr id="4" name="Slide Number Placeholder 3"/>
          <p:cNvSpPr>
            <a:spLocks noGrp="1"/>
          </p:cNvSpPr>
          <p:nvPr>
            <p:ph type="sldNum" sz="quarter" idx="5"/>
          </p:nvPr>
        </p:nvSpPr>
        <p:spPr/>
        <p:txBody>
          <a:bodyPr/>
          <a:lstStyle/>
          <a:p>
            <a:fld id="{E597AC8C-6E87-1E4F-BE0D-B8D7266CEE43}" type="slidenum">
              <a:rPr/>
              <a:t>3</a:t>
            </a:fld>
            <a:endParaRPr lang="nl-NL"/>
          </a:p>
        </p:txBody>
      </p:sp>
    </p:spTree>
    <p:extLst>
      <p:ext uri="{BB962C8B-B14F-4D97-AF65-F5344CB8AC3E}">
        <p14:creationId xmlns:p14="http://schemas.microsoft.com/office/powerpoint/2010/main" val="2811714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https://www.semanticscholar.org/paper/Electron-Beam-Technology-and-Other-Irradiation-in-Pillai-Shayanfar/c6ee72b81a02e455f63ad1666382ca55750a30ca/figure/2</a:t>
            </a:r>
          </a:p>
        </p:txBody>
      </p:sp>
      <p:sp>
        <p:nvSpPr>
          <p:cNvPr id="4" name="Slide Number Placeholder 3"/>
          <p:cNvSpPr>
            <a:spLocks noGrp="1"/>
          </p:cNvSpPr>
          <p:nvPr>
            <p:ph type="sldNum" sz="quarter" idx="5"/>
          </p:nvPr>
        </p:nvSpPr>
        <p:spPr/>
        <p:txBody>
          <a:bodyPr/>
          <a:lstStyle/>
          <a:p>
            <a:fld id="{E597AC8C-6E87-1E4F-BE0D-B8D7266CEE43}" type="slidenum">
              <a:rPr lang="en-US"/>
              <a:t>13</a:t>
            </a:fld>
            <a:endParaRPr lang="en-US"/>
          </a:p>
        </p:txBody>
      </p:sp>
    </p:spTree>
    <p:extLst>
      <p:ext uri="{BB962C8B-B14F-4D97-AF65-F5344CB8AC3E}">
        <p14:creationId xmlns:p14="http://schemas.microsoft.com/office/powerpoint/2010/main" val="1988626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https://fruitgrowersnews.com/article/food-irradiation-marketed-to-fresh-produce-market/</a:t>
            </a:r>
          </a:p>
        </p:txBody>
      </p:sp>
      <p:sp>
        <p:nvSpPr>
          <p:cNvPr id="4" name="Slide Number Placeholder 3"/>
          <p:cNvSpPr>
            <a:spLocks noGrp="1"/>
          </p:cNvSpPr>
          <p:nvPr>
            <p:ph type="sldNum" sz="quarter" idx="5"/>
          </p:nvPr>
        </p:nvSpPr>
        <p:spPr/>
        <p:txBody>
          <a:bodyPr/>
          <a:lstStyle/>
          <a:p>
            <a:fld id="{E597AC8C-6E87-1E4F-BE0D-B8D7266CEE43}" type="slidenum">
              <a:rPr lang="en-US"/>
              <a:t>14</a:t>
            </a:fld>
            <a:endParaRPr lang="en-US"/>
          </a:p>
        </p:txBody>
      </p:sp>
    </p:spTree>
    <p:extLst>
      <p:ext uri="{BB962C8B-B14F-4D97-AF65-F5344CB8AC3E}">
        <p14:creationId xmlns:p14="http://schemas.microsoft.com/office/powerpoint/2010/main" val="3694207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https://www.semanticscholar.org/paper/Electron-Beam-Technology-and-Other-Irradiation-in-Pillai-Shayanfar/c6ee72b81a02e455f63ad1666382ca55750a30ca/figure/1</a:t>
            </a:r>
          </a:p>
        </p:txBody>
      </p:sp>
      <p:sp>
        <p:nvSpPr>
          <p:cNvPr id="4" name="Slide Number Placeholder 3"/>
          <p:cNvSpPr>
            <a:spLocks noGrp="1"/>
          </p:cNvSpPr>
          <p:nvPr>
            <p:ph type="sldNum" sz="quarter" idx="5"/>
          </p:nvPr>
        </p:nvSpPr>
        <p:spPr/>
        <p:txBody>
          <a:bodyPr/>
          <a:lstStyle/>
          <a:p>
            <a:fld id="{E597AC8C-6E87-1E4F-BE0D-B8D7266CEE43}" type="slidenum">
              <a:rPr lang="en-US"/>
              <a:t>15</a:t>
            </a:fld>
            <a:endParaRPr lang="en-US"/>
          </a:p>
        </p:txBody>
      </p:sp>
    </p:spTree>
    <p:extLst>
      <p:ext uri="{BB962C8B-B14F-4D97-AF65-F5344CB8AC3E}">
        <p14:creationId xmlns:p14="http://schemas.microsoft.com/office/powerpoint/2010/main" val="1608989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https://www.texasgateway.org/resource/153-food-irradiation</a:t>
            </a:r>
          </a:p>
        </p:txBody>
      </p:sp>
      <p:sp>
        <p:nvSpPr>
          <p:cNvPr id="4" name="Slide Number Placeholder 3"/>
          <p:cNvSpPr>
            <a:spLocks noGrp="1"/>
          </p:cNvSpPr>
          <p:nvPr>
            <p:ph type="sldNum" sz="quarter" idx="5"/>
          </p:nvPr>
        </p:nvSpPr>
        <p:spPr/>
        <p:txBody>
          <a:bodyPr/>
          <a:lstStyle/>
          <a:p>
            <a:fld id="{E597AC8C-6E87-1E4F-BE0D-B8D7266CEE43}" type="slidenum">
              <a:rPr lang="en-US"/>
              <a:t>16</a:t>
            </a:fld>
            <a:endParaRPr lang="en-US"/>
          </a:p>
        </p:txBody>
      </p:sp>
    </p:spTree>
    <p:extLst>
      <p:ext uri="{BB962C8B-B14F-4D97-AF65-F5344CB8AC3E}">
        <p14:creationId xmlns:p14="http://schemas.microsoft.com/office/powerpoint/2010/main" val="488442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E699EA69-5A8A-0642-9B54-AFC363EFC864}" type="slidenum">
              <a:rPr/>
              <a:t>18</a:t>
            </a:fld>
            <a:endParaRPr lang="nl-NL"/>
          </a:p>
        </p:txBody>
      </p:sp>
    </p:spTree>
    <p:extLst>
      <p:ext uri="{BB962C8B-B14F-4D97-AF65-F5344CB8AC3E}">
        <p14:creationId xmlns:p14="http://schemas.microsoft.com/office/powerpoint/2010/main" val="556449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Sunburn modified from </a:t>
            </a:r>
          </a:p>
          <a:p>
            <a:r>
              <a:rPr lang="nl-NL"/>
              <a:t>figures: http://clipart-library.com/clipart/rcLopB8Ai.htm</a:t>
            </a:r>
          </a:p>
        </p:txBody>
      </p:sp>
      <p:sp>
        <p:nvSpPr>
          <p:cNvPr id="4" name="Slide Number Placeholder 3"/>
          <p:cNvSpPr>
            <a:spLocks noGrp="1"/>
          </p:cNvSpPr>
          <p:nvPr>
            <p:ph type="sldNum" sz="quarter" idx="5"/>
          </p:nvPr>
        </p:nvSpPr>
        <p:spPr/>
        <p:txBody>
          <a:bodyPr/>
          <a:lstStyle/>
          <a:p>
            <a:fld id="{E699EA69-5A8A-0642-9B54-AFC363EFC864}" type="slidenum">
              <a:rPr/>
              <a:t>19</a:t>
            </a:fld>
            <a:endParaRPr lang="nl-NL"/>
          </a:p>
        </p:txBody>
      </p:sp>
    </p:spTree>
    <p:extLst>
      <p:ext uri="{BB962C8B-B14F-4D97-AF65-F5344CB8AC3E}">
        <p14:creationId xmlns:p14="http://schemas.microsoft.com/office/powerpoint/2010/main" val="3976158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(McNeal et al., 1993 = McNeal, T.P., Nyman, P.J., Diachenko, G.W., and Hollifield, H.C. 1993. Survey of benzene in foods by using headspace concentration techniques and capillary gas chromatography. J. AOAC Intl. 76(6): 1213-9.)</a:t>
            </a:r>
          </a:p>
          <a:p>
            <a:r>
              <a:rPr lang="nl-NL"/>
              <a:t>and </a:t>
            </a:r>
            <a:r>
              <a:rPr lang="en-US" sz="1200" kern="1200">
                <a:solidFill>
                  <a:schemeClr val="tx1"/>
                </a:solidFill>
                <a:effectLst/>
                <a:latin typeface="+mn-lt"/>
                <a:ea typeface="+mn-ea"/>
                <a:cs typeface="+mn-cs"/>
              </a:rPr>
              <a:t>J. Scott Smith, Ph.D., and Suresh Pillai, Ph.D. Irradiation and Food Safety. Food technology 2004, Vol. 58, no. 11. pp. 48-55</a:t>
            </a:r>
            <a:r>
              <a:rPr lang="en-US">
                <a:effectLst/>
              </a:rPr>
              <a:t> </a:t>
            </a:r>
            <a:endParaRPr lang="nl-NL"/>
          </a:p>
        </p:txBody>
      </p:sp>
      <p:sp>
        <p:nvSpPr>
          <p:cNvPr id="4" name="Slide Number Placeholder 3"/>
          <p:cNvSpPr>
            <a:spLocks noGrp="1"/>
          </p:cNvSpPr>
          <p:nvPr>
            <p:ph type="sldNum" sz="quarter" idx="5"/>
          </p:nvPr>
        </p:nvSpPr>
        <p:spPr/>
        <p:txBody>
          <a:bodyPr/>
          <a:lstStyle/>
          <a:p>
            <a:fld id="{E597AC8C-6E87-1E4F-BE0D-B8D7266CEE43}" type="slidenum">
              <a:rPr lang="en-US"/>
              <a:t>20</a:t>
            </a:fld>
            <a:endParaRPr lang="en-US"/>
          </a:p>
        </p:txBody>
      </p:sp>
    </p:spTree>
    <p:extLst>
      <p:ext uri="{BB962C8B-B14F-4D97-AF65-F5344CB8AC3E}">
        <p14:creationId xmlns:p14="http://schemas.microsoft.com/office/powerpoint/2010/main" val="2313557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https://www.intechopen.com/profiles/115462/joseph-bevelacqua</a:t>
            </a:r>
          </a:p>
          <a:p>
            <a:r>
              <a:rPr lang="nl-NL"/>
              <a:t>https://www.foxchase.org/sm-mortazavi</a:t>
            </a:r>
          </a:p>
        </p:txBody>
      </p:sp>
      <p:sp>
        <p:nvSpPr>
          <p:cNvPr id="4" name="Slide Number Placeholder 3"/>
          <p:cNvSpPr>
            <a:spLocks noGrp="1"/>
          </p:cNvSpPr>
          <p:nvPr>
            <p:ph type="sldNum" sz="quarter" idx="5"/>
          </p:nvPr>
        </p:nvSpPr>
        <p:spPr/>
        <p:txBody>
          <a:bodyPr/>
          <a:lstStyle/>
          <a:p>
            <a:fld id="{E597AC8C-6E87-1E4F-BE0D-B8D7266CEE43}" type="slidenum">
              <a:rPr lang="en-US"/>
              <a:t>21</a:t>
            </a:fld>
            <a:endParaRPr lang="en-US"/>
          </a:p>
        </p:txBody>
      </p:sp>
    </p:spTree>
    <p:extLst>
      <p:ext uri="{BB962C8B-B14F-4D97-AF65-F5344CB8AC3E}">
        <p14:creationId xmlns:p14="http://schemas.microsoft.com/office/powerpoint/2010/main" val="332689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Quoted with permission</a:t>
            </a:r>
          </a:p>
        </p:txBody>
      </p:sp>
      <p:sp>
        <p:nvSpPr>
          <p:cNvPr id="4" name="Slide Number Placeholder 3"/>
          <p:cNvSpPr>
            <a:spLocks noGrp="1"/>
          </p:cNvSpPr>
          <p:nvPr>
            <p:ph type="sldNum" sz="quarter" idx="5"/>
          </p:nvPr>
        </p:nvSpPr>
        <p:spPr/>
        <p:txBody>
          <a:bodyPr/>
          <a:lstStyle/>
          <a:p>
            <a:fld id="{E597AC8C-6E87-1E4F-BE0D-B8D7266CEE43}" type="slidenum">
              <a:rPr lang="en-US"/>
              <a:t>22</a:t>
            </a:fld>
            <a:endParaRPr lang="en-US"/>
          </a:p>
        </p:txBody>
      </p:sp>
    </p:spTree>
    <p:extLst>
      <p:ext uri="{BB962C8B-B14F-4D97-AF65-F5344CB8AC3E}">
        <p14:creationId xmlns:p14="http://schemas.microsoft.com/office/powerpoint/2010/main" val="2159278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https://www.globalharmonization.net/sites/default/files/pdf/GHI-Food-Irradiation_October-2018.pdf</a:t>
            </a:r>
          </a:p>
        </p:txBody>
      </p:sp>
      <p:sp>
        <p:nvSpPr>
          <p:cNvPr id="4" name="Slide Number Placeholder 3"/>
          <p:cNvSpPr>
            <a:spLocks noGrp="1"/>
          </p:cNvSpPr>
          <p:nvPr>
            <p:ph type="sldNum" sz="quarter" idx="5"/>
          </p:nvPr>
        </p:nvSpPr>
        <p:spPr/>
        <p:txBody>
          <a:bodyPr/>
          <a:lstStyle/>
          <a:p>
            <a:fld id="{E699EA69-5A8A-0642-9B54-AFC363EFC864}" type="slidenum">
              <a:rPr lang="en-US"/>
              <a:t>24</a:t>
            </a:fld>
            <a:endParaRPr lang="en-US"/>
          </a:p>
        </p:txBody>
      </p:sp>
    </p:spTree>
    <p:extLst>
      <p:ext uri="{BB962C8B-B14F-4D97-AF65-F5344CB8AC3E}">
        <p14:creationId xmlns:p14="http://schemas.microsoft.com/office/powerpoint/2010/main" val="144386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https://dedipic.com/render/professional-liar-pinocchio-trump-3d-caricature/</a:t>
            </a:r>
          </a:p>
        </p:txBody>
      </p:sp>
      <p:sp>
        <p:nvSpPr>
          <p:cNvPr id="4" name="Slide Number Placeholder 3"/>
          <p:cNvSpPr>
            <a:spLocks noGrp="1"/>
          </p:cNvSpPr>
          <p:nvPr>
            <p:ph type="sldNum" sz="quarter" idx="5"/>
          </p:nvPr>
        </p:nvSpPr>
        <p:spPr/>
        <p:txBody>
          <a:bodyPr/>
          <a:lstStyle/>
          <a:p>
            <a:fld id="{E597AC8C-6E87-1E4F-BE0D-B8D7266CEE43}" type="slidenum">
              <a:rPr lang="en-US"/>
              <a:t>4</a:t>
            </a:fld>
            <a:endParaRPr lang="en-US"/>
          </a:p>
        </p:txBody>
      </p:sp>
    </p:spTree>
    <p:extLst>
      <p:ext uri="{BB962C8B-B14F-4D97-AF65-F5344CB8AC3E}">
        <p14:creationId xmlns:p14="http://schemas.microsoft.com/office/powerpoint/2010/main" val="72940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https://nl.pinterest.com/pin/344666177711821774/</a:t>
            </a:r>
          </a:p>
        </p:txBody>
      </p:sp>
      <p:sp>
        <p:nvSpPr>
          <p:cNvPr id="4" name="Slide Number Placeholder 3"/>
          <p:cNvSpPr>
            <a:spLocks noGrp="1"/>
          </p:cNvSpPr>
          <p:nvPr>
            <p:ph type="sldNum" sz="quarter" idx="5"/>
          </p:nvPr>
        </p:nvSpPr>
        <p:spPr/>
        <p:txBody>
          <a:bodyPr/>
          <a:lstStyle/>
          <a:p>
            <a:fld id="{E597AC8C-6E87-1E4F-BE0D-B8D7266CEE43}" type="slidenum">
              <a:rPr lang="en-US"/>
              <a:t>26</a:t>
            </a:fld>
            <a:endParaRPr lang="en-US"/>
          </a:p>
        </p:txBody>
      </p:sp>
    </p:spTree>
    <p:extLst>
      <p:ext uri="{BB962C8B-B14F-4D97-AF65-F5344CB8AC3E}">
        <p14:creationId xmlns:p14="http://schemas.microsoft.com/office/powerpoint/2010/main" val="2815517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http://www.joyfulhomesteading.com/what-are-gmo.html</a:t>
            </a:r>
          </a:p>
          <a:p>
            <a:r>
              <a:rPr lang="nl-NL"/>
              <a:t>https://www.pinterest.es/pin/354940014364940967/</a:t>
            </a:r>
          </a:p>
          <a:p>
            <a:r>
              <a:rPr lang="nl-NL"/>
              <a:t>https://www.chelseagreen.com/product/altered-genes-twisted-truth/</a:t>
            </a:r>
          </a:p>
        </p:txBody>
      </p:sp>
      <p:sp>
        <p:nvSpPr>
          <p:cNvPr id="4" name="Slide Number Placeholder 3"/>
          <p:cNvSpPr>
            <a:spLocks noGrp="1"/>
          </p:cNvSpPr>
          <p:nvPr>
            <p:ph type="sldNum" sz="quarter" idx="5"/>
          </p:nvPr>
        </p:nvSpPr>
        <p:spPr/>
        <p:txBody>
          <a:bodyPr/>
          <a:lstStyle/>
          <a:p>
            <a:fld id="{E597AC8C-6E87-1E4F-BE0D-B8D7266CEE43}" type="slidenum">
              <a:rPr lang="en-US"/>
              <a:t>27</a:t>
            </a:fld>
            <a:endParaRPr lang="en-US"/>
          </a:p>
        </p:txBody>
      </p:sp>
    </p:spTree>
    <p:extLst>
      <p:ext uri="{BB962C8B-B14F-4D97-AF65-F5344CB8AC3E}">
        <p14:creationId xmlns:p14="http://schemas.microsoft.com/office/powerpoint/2010/main" val="937385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http://activismcode.com/2017/08/13/40-studies-proves-gmo-foods-destroying-health-and-body-illness/gmo-illnes/</a:t>
            </a:r>
          </a:p>
        </p:txBody>
      </p:sp>
      <p:sp>
        <p:nvSpPr>
          <p:cNvPr id="4" name="Slide Number Placeholder 3"/>
          <p:cNvSpPr>
            <a:spLocks noGrp="1"/>
          </p:cNvSpPr>
          <p:nvPr>
            <p:ph type="sldNum" sz="quarter" idx="5"/>
          </p:nvPr>
        </p:nvSpPr>
        <p:spPr/>
        <p:txBody>
          <a:bodyPr/>
          <a:lstStyle/>
          <a:p>
            <a:fld id="{E597AC8C-6E87-1E4F-BE0D-B8D7266CEE43}" type="slidenum">
              <a:rPr lang="en-US"/>
              <a:t>28</a:t>
            </a:fld>
            <a:endParaRPr lang="en-US"/>
          </a:p>
        </p:txBody>
      </p:sp>
    </p:spTree>
    <p:extLst>
      <p:ext uri="{BB962C8B-B14F-4D97-AF65-F5344CB8AC3E}">
        <p14:creationId xmlns:p14="http://schemas.microsoft.com/office/powerpoint/2010/main" val="4241438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http://robalini.blogspot.com/2009/08/hungry-man-franken-food.html</a:t>
            </a:r>
          </a:p>
          <a:p>
            <a:r>
              <a:rPr lang="nl-NL"/>
              <a:t>https://i2.wp.com/www.skepticalraptor.com/blog/wp-content/uploads/2014/09/cancer-gmo-flakes-kellogs.png</a:t>
            </a:r>
          </a:p>
        </p:txBody>
      </p:sp>
      <p:sp>
        <p:nvSpPr>
          <p:cNvPr id="4" name="Slide Number Placeholder 3"/>
          <p:cNvSpPr>
            <a:spLocks noGrp="1"/>
          </p:cNvSpPr>
          <p:nvPr>
            <p:ph type="sldNum" sz="quarter" idx="5"/>
          </p:nvPr>
        </p:nvSpPr>
        <p:spPr/>
        <p:txBody>
          <a:bodyPr/>
          <a:lstStyle/>
          <a:p>
            <a:fld id="{E597AC8C-6E87-1E4F-BE0D-B8D7266CEE43}" type="slidenum">
              <a:rPr lang="en-US"/>
              <a:t>29</a:t>
            </a:fld>
            <a:endParaRPr lang="en-US"/>
          </a:p>
        </p:txBody>
      </p:sp>
    </p:spTree>
    <p:extLst>
      <p:ext uri="{BB962C8B-B14F-4D97-AF65-F5344CB8AC3E}">
        <p14:creationId xmlns:p14="http://schemas.microsoft.com/office/powerpoint/2010/main" val="3113075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https://www.independent.co.uk/hei-fi/news/scientists-plead-with-anti-gm-protesters-not-to-destroy-crop-7788322.html</a:t>
            </a:r>
          </a:p>
        </p:txBody>
      </p:sp>
      <p:sp>
        <p:nvSpPr>
          <p:cNvPr id="4" name="Slide Number Placeholder 3"/>
          <p:cNvSpPr>
            <a:spLocks noGrp="1"/>
          </p:cNvSpPr>
          <p:nvPr>
            <p:ph type="sldNum" sz="quarter" idx="5"/>
          </p:nvPr>
        </p:nvSpPr>
        <p:spPr/>
        <p:txBody>
          <a:bodyPr/>
          <a:lstStyle/>
          <a:p>
            <a:fld id="{E597AC8C-6E87-1E4F-BE0D-B8D7266CEE43}" type="slidenum">
              <a:rPr lang="en-US"/>
              <a:t>30</a:t>
            </a:fld>
            <a:endParaRPr lang="en-US"/>
          </a:p>
        </p:txBody>
      </p:sp>
    </p:spTree>
    <p:extLst>
      <p:ext uri="{BB962C8B-B14F-4D97-AF65-F5344CB8AC3E}">
        <p14:creationId xmlns:p14="http://schemas.microsoft.com/office/powerpoint/2010/main" val="3118933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https://bioventures.wordpress.com/2013/12/07/the-fight-against-gmos/</a:t>
            </a:r>
          </a:p>
        </p:txBody>
      </p:sp>
      <p:sp>
        <p:nvSpPr>
          <p:cNvPr id="4" name="Slide Number Placeholder 3"/>
          <p:cNvSpPr>
            <a:spLocks noGrp="1"/>
          </p:cNvSpPr>
          <p:nvPr>
            <p:ph type="sldNum" sz="quarter" idx="5"/>
          </p:nvPr>
        </p:nvSpPr>
        <p:spPr/>
        <p:txBody>
          <a:bodyPr/>
          <a:lstStyle/>
          <a:p>
            <a:fld id="{E597AC8C-6E87-1E4F-BE0D-B8D7266CEE43}" type="slidenum">
              <a:rPr lang="en-US"/>
              <a:t>31</a:t>
            </a:fld>
            <a:endParaRPr lang="en-US"/>
          </a:p>
        </p:txBody>
      </p:sp>
    </p:spTree>
    <p:extLst>
      <p:ext uri="{BB962C8B-B14F-4D97-AF65-F5344CB8AC3E}">
        <p14:creationId xmlns:p14="http://schemas.microsoft.com/office/powerpoint/2010/main" val="1612942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https://slate.com/technology/2013/08/golden-rice-attack-in-philippines-anti-gmo-activists-lie-about-protest-and-safety.html</a:t>
            </a:r>
          </a:p>
        </p:txBody>
      </p:sp>
      <p:sp>
        <p:nvSpPr>
          <p:cNvPr id="4" name="Slide Number Placeholder 3"/>
          <p:cNvSpPr>
            <a:spLocks noGrp="1"/>
          </p:cNvSpPr>
          <p:nvPr>
            <p:ph type="sldNum" sz="quarter" idx="5"/>
          </p:nvPr>
        </p:nvSpPr>
        <p:spPr/>
        <p:txBody>
          <a:bodyPr/>
          <a:lstStyle/>
          <a:p>
            <a:fld id="{E597AC8C-6E87-1E4F-BE0D-B8D7266CEE43}" type="slidenum">
              <a:rPr lang="en-US"/>
              <a:t>32</a:t>
            </a:fld>
            <a:endParaRPr lang="en-US"/>
          </a:p>
        </p:txBody>
      </p:sp>
    </p:spTree>
    <p:extLst>
      <p:ext uri="{BB962C8B-B14F-4D97-AF65-F5344CB8AC3E}">
        <p14:creationId xmlns:p14="http://schemas.microsoft.com/office/powerpoint/2010/main" val="3443382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https://askabiologist.asu.edu/explore/solving-genetic-mystery</a:t>
            </a:r>
          </a:p>
        </p:txBody>
      </p:sp>
      <p:sp>
        <p:nvSpPr>
          <p:cNvPr id="4" name="Slide Number Placeholder 3"/>
          <p:cNvSpPr>
            <a:spLocks noGrp="1"/>
          </p:cNvSpPr>
          <p:nvPr>
            <p:ph type="sldNum" sz="quarter" idx="5"/>
          </p:nvPr>
        </p:nvSpPr>
        <p:spPr/>
        <p:txBody>
          <a:bodyPr/>
          <a:lstStyle/>
          <a:p>
            <a:fld id="{E699EA69-5A8A-0642-9B54-AFC363EFC864}" type="slidenum">
              <a:rPr/>
              <a:t>33</a:t>
            </a:fld>
            <a:endParaRPr lang="nl-NL"/>
          </a:p>
        </p:txBody>
      </p:sp>
    </p:spTree>
    <p:extLst>
      <p:ext uri="{BB962C8B-B14F-4D97-AF65-F5344CB8AC3E}">
        <p14:creationId xmlns:p14="http://schemas.microsoft.com/office/powerpoint/2010/main" val="3631754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 https://bananaroad.com/products/tree-of-life-evolution-amoeba-to-man-24x36-poster?utm_medium=Social&amp;utm_source=Pinterest</a:t>
            </a:r>
          </a:p>
        </p:txBody>
      </p:sp>
      <p:sp>
        <p:nvSpPr>
          <p:cNvPr id="4" name="Slide Number Placeholder 3"/>
          <p:cNvSpPr>
            <a:spLocks noGrp="1"/>
          </p:cNvSpPr>
          <p:nvPr>
            <p:ph type="sldNum" sz="quarter" idx="5"/>
          </p:nvPr>
        </p:nvSpPr>
        <p:spPr/>
        <p:txBody>
          <a:bodyPr/>
          <a:lstStyle/>
          <a:p>
            <a:fld id="{E597AC8C-6E87-1E4F-BE0D-B8D7266CEE43}" type="slidenum">
              <a:rPr lang="en-US"/>
              <a:t>34</a:t>
            </a:fld>
            <a:endParaRPr lang="en-US"/>
          </a:p>
        </p:txBody>
      </p:sp>
    </p:spTree>
    <p:extLst>
      <p:ext uri="{BB962C8B-B14F-4D97-AF65-F5344CB8AC3E}">
        <p14:creationId xmlns:p14="http://schemas.microsoft.com/office/powerpoint/2010/main" val="2518869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https://www.yourgenome.org/facts/what-is-genome-editing</a:t>
            </a:r>
          </a:p>
        </p:txBody>
      </p:sp>
      <p:sp>
        <p:nvSpPr>
          <p:cNvPr id="4" name="Slide Number Placeholder 3"/>
          <p:cNvSpPr>
            <a:spLocks noGrp="1"/>
          </p:cNvSpPr>
          <p:nvPr>
            <p:ph type="sldNum" sz="quarter" idx="5"/>
          </p:nvPr>
        </p:nvSpPr>
        <p:spPr/>
        <p:txBody>
          <a:bodyPr/>
          <a:lstStyle/>
          <a:p>
            <a:fld id="{E699EA69-5A8A-0642-9B54-AFC363EFC864}" type="slidenum">
              <a:rPr/>
              <a:t>35</a:t>
            </a:fld>
            <a:endParaRPr lang="nl-NL"/>
          </a:p>
        </p:txBody>
      </p:sp>
    </p:spTree>
    <p:extLst>
      <p:ext uri="{BB962C8B-B14F-4D97-AF65-F5344CB8AC3E}">
        <p14:creationId xmlns:p14="http://schemas.microsoft.com/office/powerpoint/2010/main" val="3853790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https://www.amazon.com/Before-You-Know-Unconscious-Reasons/dp/1501101218</a:t>
            </a:r>
          </a:p>
        </p:txBody>
      </p:sp>
      <p:sp>
        <p:nvSpPr>
          <p:cNvPr id="4" name="Slide Number Placeholder 3"/>
          <p:cNvSpPr>
            <a:spLocks noGrp="1"/>
          </p:cNvSpPr>
          <p:nvPr>
            <p:ph type="sldNum" sz="quarter" idx="5"/>
          </p:nvPr>
        </p:nvSpPr>
        <p:spPr/>
        <p:txBody>
          <a:bodyPr/>
          <a:lstStyle/>
          <a:p>
            <a:fld id="{E597AC8C-6E87-1E4F-BE0D-B8D7266CEE43}" type="slidenum">
              <a:rPr lang="en-US"/>
              <a:t>5</a:t>
            </a:fld>
            <a:endParaRPr lang="en-US"/>
          </a:p>
        </p:txBody>
      </p:sp>
    </p:spTree>
    <p:extLst>
      <p:ext uri="{BB962C8B-B14F-4D97-AF65-F5344CB8AC3E}">
        <p14:creationId xmlns:p14="http://schemas.microsoft.com/office/powerpoint/2010/main" val="2763756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http://nuffieldbioethics.org/report/gm-crops-developing-countries-2/benefits-gm-crops-developing-countries</a:t>
            </a:r>
          </a:p>
        </p:txBody>
      </p:sp>
      <p:sp>
        <p:nvSpPr>
          <p:cNvPr id="4" name="Slide Number Placeholder 3"/>
          <p:cNvSpPr>
            <a:spLocks noGrp="1"/>
          </p:cNvSpPr>
          <p:nvPr>
            <p:ph type="sldNum" sz="quarter" idx="5"/>
          </p:nvPr>
        </p:nvSpPr>
        <p:spPr/>
        <p:txBody>
          <a:bodyPr/>
          <a:lstStyle/>
          <a:p>
            <a:fld id="{E597AC8C-6E87-1E4F-BE0D-B8D7266CEE43}" type="slidenum">
              <a:rPr lang="en-US"/>
              <a:t>36</a:t>
            </a:fld>
            <a:endParaRPr lang="en-US"/>
          </a:p>
        </p:txBody>
      </p:sp>
    </p:spTree>
    <p:extLst>
      <p:ext uri="{BB962C8B-B14F-4D97-AF65-F5344CB8AC3E}">
        <p14:creationId xmlns:p14="http://schemas.microsoft.com/office/powerpoint/2010/main" val="2190585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https://www.slideshare.net/woolencastle/genetically-modified-food-and-its-consequences-on-human-health-and-nutrition</a:t>
            </a:r>
          </a:p>
        </p:txBody>
      </p:sp>
      <p:sp>
        <p:nvSpPr>
          <p:cNvPr id="4" name="Slide Number Placeholder 3"/>
          <p:cNvSpPr>
            <a:spLocks noGrp="1"/>
          </p:cNvSpPr>
          <p:nvPr>
            <p:ph type="sldNum" sz="quarter" idx="5"/>
          </p:nvPr>
        </p:nvSpPr>
        <p:spPr/>
        <p:txBody>
          <a:bodyPr/>
          <a:lstStyle/>
          <a:p>
            <a:fld id="{E597AC8C-6E87-1E4F-BE0D-B8D7266CEE43}" type="slidenum">
              <a:rPr lang="en-US"/>
              <a:t>37</a:t>
            </a:fld>
            <a:endParaRPr lang="en-US"/>
          </a:p>
        </p:txBody>
      </p:sp>
    </p:spTree>
    <p:extLst>
      <p:ext uri="{BB962C8B-B14F-4D97-AF65-F5344CB8AC3E}">
        <p14:creationId xmlns:p14="http://schemas.microsoft.com/office/powerpoint/2010/main" val="941533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a:t>https://pdfs.semanticscholar.org/503e/945c2ddeb74bbae2215023b0c76b61c9e67e.pdf</a:t>
            </a:r>
          </a:p>
        </p:txBody>
      </p:sp>
      <p:sp>
        <p:nvSpPr>
          <p:cNvPr id="4" name="Tijdelijke aanduiding voor dianummer 3"/>
          <p:cNvSpPr>
            <a:spLocks noGrp="1"/>
          </p:cNvSpPr>
          <p:nvPr>
            <p:ph type="sldNum" sz="quarter" idx="10"/>
          </p:nvPr>
        </p:nvSpPr>
        <p:spPr/>
        <p:txBody>
          <a:bodyPr/>
          <a:lstStyle/>
          <a:p>
            <a:fld id="{96878E31-1216-304A-9259-B581FEEA713E}" type="slidenum">
              <a:rPr lang="tr-TR"/>
              <a:t>38</a:t>
            </a:fld>
            <a:endParaRPr lang="tr-TR"/>
          </a:p>
        </p:txBody>
      </p:sp>
    </p:spTree>
    <p:extLst>
      <p:ext uri="{BB962C8B-B14F-4D97-AF65-F5344CB8AC3E}">
        <p14:creationId xmlns:p14="http://schemas.microsoft.com/office/powerpoint/2010/main" val="2952168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https://www.volkskrant.nl/kijkverder/2018/voedselzaak/artikelen/bananenrepubliek-oeganda-omarmt-de-genetisch-gemodificeerde-banaan/</a:t>
            </a:r>
          </a:p>
        </p:txBody>
      </p:sp>
      <p:sp>
        <p:nvSpPr>
          <p:cNvPr id="4" name="Slide Number Placeholder 3"/>
          <p:cNvSpPr>
            <a:spLocks noGrp="1"/>
          </p:cNvSpPr>
          <p:nvPr>
            <p:ph type="sldNum" sz="quarter" idx="5"/>
          </p:nvPr>
        </p:nvSpPr>
        <p:spPr/>
        <p:txBody>
          <a:bodyPr/>
          <a:lstStyle/>
          <a:p>
            <a:fld id="{E597AC8C-6E87-1E4F-BE0D-B8D7266CEE43}" type="slidenum">
              <a:rPr lang="en-US"/>
              <a:t>39</a:t>
            </a:fld>
            <a:endParaRPr lang="en-US"/>
          </a:p>
        </p:txBody>
      </p:sp>
    </p:spTree>
    <p:extLst>
      <p:ext uri="{BB962C8B-B14F-4D97-AF65-F5344CB8AC3E}">
        <p14:creationId xmlns:p14="http://schemas.microsoft.com/office/powerpoint/2010/main" val="12955702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a:t>European report and American statement about GMOs. AAAS is the publisher of Science,</a:t>
            </a:r>
            <a:r>
              <a:rPr lang="en-GB" baseline="0" noProof="0"/>
              <a:t> one of the two most recognised scientific publications.</a:t>
            </a:r>
            <a:endParaRPr lang="en-GB" noProof="0"/>
          </a:p>
        </p:txBody>
      </p:sp>
      <p:sp>
        <p:nvSpPr>
          <p:cNvPr id="4" name="Tijdelijke aanduiding voor dianummer 3"/>
          <p:cNvSpPr>
            <a:spLocks noGrp="1"/>
          </p:cNvSpPr>
          <p:nvPr>
            <p:ph type="sldNum" sz="quarter" idx="10"/>
          </p:nvPr>
        </p:nvSpPr>
        <p:spPr/>
        <p:txBody>
          <a:bodyPr/>
          <a:lstStyle/>
          <a:p>
            <a:pPr>
              <a:defRPr/>
            </a:pPr>
            <a:fld id="{1AC1FEB4-FC5D-154F-B882-00C1DEC9F7EF}" type="slidenum">
              <a:rPr lang="nl-NL" smtClean="0"/>
              <a:pPr>
                <a:defRPr/>
              </a:pPr>
              <a:t>43</a:t>
            </a:fld>
            <a:endParaRPr lang="nl-NL"/>
          </a:p>
        </p:txBody>
      </p:sp>
    </p:spTree>
    <p:extLst>
      <p:ext uri="{BB962C8B-B14F-4D97-AF65-F5344CB8AC3E}">
        <p14:creationId xmlns:p14="http://schemas.microsoft.com/office/powerpoint/2010/main" val="2306052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a:solidFill>
                  <a:schemeClr val="tx1"/>
                </a:solidFill>
                <a:latin typeface="+mn-lt"/>
                <a:ea typeface="ＭＳ Ｐゴシック" charset="0"/>
                <a:cs typeface="ＭＳ Ｐゴシック" charset="0"/>
              </a:rPr>
              <a:t>During the massive famine in Southern Africa, in 2001, several governments in the region objected to genetically modified (GM) grain, especially Zambia and Zimbabwe, the countries hardest hit by the drought. Citing health and environmental concerns, Zimbabwe blocked the GM food aid from entering the country. In Zambia, where some GM grain had already arrived, the government placed it under lock and key, banned its distribution and then blocked another 40,000 tonnes that were in the pipeline. </a:t>
            </a:r>
            <a:r>
              <a:rPr lang="en-GB" sz="1200" b="1" i="0" u="none" strike="noStrike" kern="1200" baseline="0">
                <a:solidFill>
                  <a:schemeClr val="tx1"/>
                </a:solidFill>
                <a:latin typeface="+mn-lt"/>
                <a:ea typeface="ＭＳ Ｐゴシック" charset="0"/>
                <a:cs typeface="ＭＳ Ｐゴシック" charset="0"/>
              </a:rPr>
              <a:t>Source: </a:t>
            </a:r>
            <a:r>
              <a:rPr lang="en-GB" sz="1200" b="0" i="0" u="none" strike="noStrike" kern="1200" baseline="0">
                <a:solidFill>
                  <a:schemeClr val="tx1"/>
                </a:solidFill>
                <a:latin typeface="+mn-lt"/>
                <a:ea typeface="ＭＳ Ｐゴシック" charset="0"/>
                <a:cs typeface="ＭＳ Ｐゴシック" charset="0"/>
              </a:rPr>
              <a:t>Africa Renewal, Vol.16 #4 (February 2003), page 5. This is the result of overwhelming activities of antis, in particular in Europe, who claim with no evidence that GM food is dangerous. The reality is that hundreds of millions of people consume GM food daily and there is not a single report of a health incident related to GM food. The local governments choose to let their citizens starve to death rather than giving them GM food.</a:t>
            </a:r>
          </a:p>
          <a:p>
            <a:endParaRPr lang="nl-NL"/>
          </a:p>
        </p:txBody>
      </p:sp>
      <p:sp>
        <p:nvSpPr>
          <p:cNvPr id="4" name="Tijdelijke aanduiding voor dianummer 3"/>
          <p:cNvSpPr>
            <a:spLocks noGrp="1"/>
          </p:cNvSpPr>
          <p:nvPr>
            <p:ph type="sldNum" sz="quarter" idx="10"/>
          </p:nvPr>
        </p:nvSpPr>
        <p:spPr/>
        <p:txBody>
          <a:bodyPr/>
          <a:lstStyle/>
          <a:p>
            <a:pPr>
              <a:defRPr/>
            </a:pPr>
            <a:fld id="{1AC1FEB4-FC5D-154F-B882-00C1DEC9F7EF}" type="slidenum">
              <a:rPr lang="nl-NL" smtClean="0"/>
              <a:pPr>
                <a:defRPr/>
              </a:pPr>
              <a:t>45</a:t>
            </a:fld>
            <a:endParaRPr lang="nl-NL"/>
          </a:p>
        </p:txBody>
      </p:sp>
    </p:spTree>
    <p:extLst>
      <p:ext uri="{BB962C8B-B14F-4D97-AF65-F5344CB8AC3E}">
        <p14:creationId xmlns:p14="http://schemas.microsoft.com/office/powerpoint/2010/main" val="2095777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https://www.scoopwhoop.com/world/countries-starving-to-death/</a:t>
            </a:r>
          </a:p>
        </p:txBody>
      </p:sp>
      <p:sp>
        <p:nvSpPr>
          <p:cNvPr id="4" name="Slide Number Placeholder 3"/>
          <p:cNvSpPr>
            <a:spLocks noGrp="1"/>
          </p:cNvSpPr>
          <p:nvPr>
            <p:ph type="sldNum" sz="quarter" idx="5"/>
          </p:nvPr>
        </p:nvSpPr>
        <p:spPr/>
        <p:txBody>
          <a:bodyPr/>
          <a:lstStyle/>
          <a:p>
            <a:fld id="{E597AC8C-6E87-1E4F-BE0D-B8D7266CEE43}" type="slidenum">
              <a:rPr lang="en-US"/>
              <a:t>46</a:t>
            </a:fld>
            <a:endParaRPr lang="en-US"/>
          </a:p>
        </p:txBody>
      </p:sp>
    </p:spTree>
    <p:extLst>
      <p:ext uri="{BB962C8B-B14F-4D97-AF65-F5344CB8AC3E}">
        <p14:creationId xmlns:p14="http://schemas.microsoft.com/office/powerpoint/2010/main" val="38390161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http://supportprecisionagriculture.org/nobel-laureate-gmo-letter_rjr.html</a:t>
            </a:r>
          </a:p>
        </p:txBody>
      </p:sp>
      <p:sp>
        <p:nvSpPr>
          <p:cNvPr id="4" name="Slide Number Placeholder 3"/>
          <p:cNvSpPr>
            <a:spLocks noGrp="1"/>
          </p:cNvSpPr>
          <p:nvPr>
            <p:ph type="sldNum" sz="quarter" idx="5"/>
          </p:nvPr>
        </p:nvSpPr>
        <p:spPr/>
        <p:txBody>
          <a:bodyPr/>
          <a:lstStyle/>
          <a:p>
            <a:fld id="{E597AC8C-6E87-1E4F-BE0D-B8D7266CEE43}" type="slidenum">
              <a:rPr lang="en-US"/>
              <a:t>47</a:t>
            </a:fld>
            <a:endParaRPr lang="en-US"/>
          </a:p>
        </p:txBody>
      </p:sp>
    </p:spTree>
    <p:extLst>
      <p:ext uri="{BB962C8B-B14F-4D97-AF65-F5344CB8AC3E}">
        <p14:creationId xmlns:p14="http://schemas.microsoft.com/office/powerpoint/2010/main" val="36727388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https://www.europeana.eu/portal/en/record/9200332/BibliographicResource_3000095412623.html</a:t>
            </a:r>
          </a:p>
          <a:p>
            <a:r>
              <a:rPr lang="nl-NL"/>
              <a:t>https://commons.wikimedia.org/wiki/File:Hirschvogel_Paracelsus.jpg</a:t>
            </a:r>
          </a:p>
        </p:txBody>
      </p:sp>
      <p:sp>
        <p:nvSpPr>
          <p:cNvPr id="4" name="Slide Number Placeholder 3"/>
          <p:cNvSpPr>
            <a:spLocks noGrp="1"/>
          </p:cNvSpPr>
          <p:nvPr>
            <p:ph type="sldNum" sz="quarter" idx="5"/>
          </p:nvPr>
        </p:nvSpPr>
        <p:spPr/>
        <p:txBody>
          <a:bodyPr/>
          <a:lstStyle/>
          <a:p>
            <a:fld id="{E597AC8C-6E87-1E4F-BE0D-B8D7266CEE43}" type="slidenum">
              <a:rPr lang="en-US"/>
              <a:t>50</a:t>
            </a:fld>
            <a:endParaRPr lang="en-US"/>
          </a:p>
        </p:txBody>
      </p:sp>
    </p:spTree>
    <p:extLst>
      <p:ext uri="{BB962C8B-B14F-4D97-AF65-F5344CB8AC3E}">
        <p14:creationId xmlns:p14="http://schemas.microsoft.com/office/powerpoint/2010/main" val="22217660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noProof="0">
                <a:solidFill>
                  <a:schemeClr val="tx1"/>
                </a:solidFill>
                <a:effectLst/>
                <a:latin typeface="+mn-lt"/>
                <a:ea typeface="+mn-ea"/>
                <a:cs typeface="+mn-cs"/>
              </a:rPr>
              <a:t>For many substances the situation is as Paracelsus discovered: if the dose is too high, damage is done. However sometimes a too low dose of the substance is also a health risk, as it is the case with vitamins and minerals. Without them we get ill and may die, but too high a dose has the same results</a:t>
            </a:r>
            <a:r>
              <a:rPr lang="en-GB" sz="1200" kern="1200">
                <a:solidFill>
                  <a:schemeClr val="tx1"/>
                </a:solidFill>
                <a:effectLst/>
                <a:latin typeface="+mn-lt"/>
                <a:ea typeface="+mn-ea"/>
                <a:cs typeface="+mn-cs"/>
              </a:rPr>
              <a:t>.</a:t>
            </a:r>
            <a:r>
              <a:rPr lang="en-GB">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nl-NL"/>
              <a:t>https://www.globalharmonization.net/sites/default/files/pdf/final_ghi_ShareSheet1_FeedPeople_Feb2016.pdf</a:t>
            </a:r>
          </a:p>
          <a:p>
            <a:endParaRPr lang="nl-NL"/>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51</a:t>
            </a:fld>
            <a:endParaRPr lang="nl-NL"/>
          </a:p>
        </p:txBody>
      </p:sp>
    </p:spTree>
    <p:extLst>
      <p:ext uri="{BB962C8B-B14F-4D97-AF65-F5344CB8AC3E}">
        <p14:creationId xmlns:p14="http://schemas.microsoft.com/office/powerpoint/2010/main" val="3267276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https://www.amazon.com/gp/product/B00IN1TIWE/ref=x_gr_w_bb?ie=UTF8&amp;tag=x_gr_w_bb-20&amp;linkCode=as2&amp;camp=1789&amp;creative=9325&amp;creativeASIN=B00IN1TIWE&amp;SubscriptionId=1MGPYB6YW3HWK55XCGG2</a:t>
            </a:r>
          </a:p>
          <a:p>
            <a:r>
              <a:rPr lang="nl-NL"/>
              <a:t>https://www.amazon.com/Dont-Eat-Cancer-Modern-Prevention/dp/1940192242</a:t>
            </a:r>
          </a:p>
        </p:txBody>
      </p:sp>
      <p:sp>
        <p:nvSpPr>
          <p:cNvPr id="4" name="Slide Number Placeholder 3"/>
          <p:cNvSpPr>
            <a:spLocks noGrp="1"/>
          </p:cNvSpPr>
          <p:nvPr>
            <p:ph type="sldNum" sz="quarter" idx="5"/>
          </p:nvPr>
        </p:nvSpPr>
        <p:spPr/>
        <p:txBody>
          <a:bodyPr/>
          <a:lstStyle/>
          <a:p>
            <a:fld id="{E597AC8C-6E87-1E4F-BE0D-B8D7266CEE43}" type="slidenum">
              <a:rPr lang="en-US"/>
              <a:t>6</a:t>
            </a:fld>
            <a:endParaRPr lang="en-US"/>
          </a:p>
        </p:txBody>
      </p:sp>
    </p:spTree>
    <p:extLst>
      <p:ext uri="{BB962C8B-B14F-4D97-AF65-F5344CB8AC3E}">
        <p14:creationId xmlns:p14="http://schemas.microsoft.com/office/powerpoint/2010/main" val="983766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http://www.joannablythmanwriting.com/books.html</a:t>
            </a:r>
          </a:p>
          <a:p>
            <a:r>
              <a:rPr lang="nl-NL"/>
              <a:t>https://www.theguardian.com/lifeandstyle/2015/feb/21/a-feast-of-engineering-whats-really-in-your-food</a:t>
            </a:r>
          </a:p>
        </p:txBody>
      </p:sp>
      <p:sp>
        <p:nvSpPr>
          <p:cNvPr id="4" name="Slide Number Placeholder 3"/>
          <p:cNvSpPr>
            <a:spLocks noGrp="1"/>
          </p:cNvSpPr>
          <p:nvPr>
            <p:ph type="sldNum" sz="quarter" idx="5"/>
          </p:nvPr>
        </p:nvSpPr>
        <p:spPr/>
        <p:txBody>
          <a:bodyPr/>
          <a:lstStyle/>
          <a:p>
            <a:fld id="{E597AC8C-6E87-1E4F-BE0D-B8D7266CEE43}" type="slidenum">
              <a:rPr lang="en-US"/>
              <a:t>52</a:t>
            </a:fld>
            <a:endParaRPr lang="en-US"/>
          </a:p>
        </p:txBody>
      </p:sp>
    </p:spTree>
    <p:extLst>
      <p:ext uri="{BB962C8B-B14F-4D97-AF65-F5344CB8AC3E}">
        <p14:creationId xmlns:p14="http://schemas.microsoft.com/office/powerpoint/2010/main" val="26863874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https://www.bol.com/nl/p/wat-zit-er-in-uw-eten/1001004005600642/?Referrer=ADVNLPPce87cb00cdbf9297004d16b03d010001197</a:t>
            </a:r>
          </a:p>
        </p:txBody>
      </p:sp>
      <p:sp>
        <p:nvSpPr>
          <p:cNvPr id="4" name="Slide Number Placeholder 3"/>
          <p:cNvSpPr>
            <a:spLocks noGrp="1"/>
          </p:cNvSpPr>
          <p:nvPr>
            <p:ph type="sldNum" sz="quarter" idx="5"/>
          </p:nvPr>
        </p:nvSpPr>
        <p:spPr/>
        <p:txBody>
          <a:bodyPr/>
          <a:lstStyle/>
          <a:p>
            <a:fld id="{E597AC8C-6E87-1E4F-BE0D-B8D7266CEE43}" type="slidenum">
              <a:rPr lang="en-US"/>
              <a:t>53</a:t>
            </a:fld>
            <a:endParaRPr lang="en-US"/>
          </a:p>
        </p:txBody>
      </p:sp>
    </p:spTree>
    <p:extLst>
      <p:ext uri="{BB962C8B-B14F-4D97-AF65-F5344CB8AC3E}">
        <p14:creationId xmlns:p14="http://schemas.microsoft.com/office/powerpoint/2010/main" val="9801906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https://jameskennedymonash.wordpress.com/2013/12/12/ingredients-of-an-all-natural-banana/</a:t>
            </a:r>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54</a:t>
            </a:fld>
            <a:endParaRPr lang="nl-NL"/>
          </a:p>
        </p:txBody>
      </p:sp>
    </p:spTree>
    <p:extLst>
      <p:ext uri="{BB962C8B-B14F-4D97-AF65-F5344CB8AC3E}">
        <p14:creationId xmlns:p14="http://schemas.microsoft.com/office/powerpoint/2010/main" val="380246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https://jameskennedymonash.wordpress.com/2013/12/20/ingredients-of-all-natural-blueberries/</a:t>
            </a:r>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55</a:t>
            </a:fld>
            <a:endParaRPr lang="nl-NL"/>
          </a:p>
        </p:txBody>
      </p:sp>
    </p:spTree>
    <p:extLst>
      <p:ext uri="{BB962C8B-B14F-4D97-AF65-F5344CB8AC3E}">
        <p14:creationId xmlns:p14="http://schemas.microsoft.com/office/powerpoint/2010/main" val="29697338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Many constituents</a:t>
            </a:r>
            <a:r>
              <a:rPr lang="en-GB" baseline="0"/>
              <a:t> of ALL foods become toxic if eaten in too high amounts.</a:t>
            </a:r>
            <a:endParaRPr lang="en-GB"/>
          </a:p>
        </p:txBody>
      </p:sp>
      <p:sp>
        <p:nvSpPr>
          <p:cNvPr id="4" name="Tijdelijke aanduiding voor dianummer 3"/>
          <p:cNvSpPr>
            <a:spLocks noGrp="1"/>
          </p:cNvSpPr>
          <p:nvPr>
            <p:ph type="sldNum" sz="quarter" idx="10"/>
          </p:nvPr>
        </p:nvSpPr>
        <p:spPr/>
        <p:txBody>
          <a:bodyPr/>
          <a:lstStyle/>
          <a:p>
            <a:fld id="{96878E31-1216-304A-9259-B581FEEA713E}" type="slidenum">
              <a:rPr lang="tr-TR"/>
              <a:t>56</a:t>
            </a:fld>
            <a:endParaRPr lang="tr-TR"/>
          </a:p>
        </p:txBody>
      </p:sp>
    </p:spTree>
    <p:extLst>
      <p:ext uri="{BB962C8B-B14F-4D97-AF65-F5344CB8AC3E}">
        <p14:creationId xmlns:p14="http://schemas.microsoft.com/office/powerpoint/2010/main" val="30616797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noProof="0"/>
              <a:t>All foods contain substances (chemicals) that are toxic if consumed in too high amounts. This and the next two slides give examples. There are no exceptions. People who do</a:t>
            </a:r>
            <a:r>
              <a:rPr lang="en-GB" baseline="0" noProof="0"/>
              <a:t> not eat food with (potentially toxic) chemicals will starve to death.</a:t>
            </a:r>
            <a:endParaRPr lang="en-GB" noProof="0"/>
          </a:p>
          <a:p>
            <a:endParaRPr lang="nl-NL"/>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57</a:t>
            </a:fld>
            <a:endParaRPr lang="nl-NL"/>
          </a:p>
        </p:txBody>
      </p:sp>
    </p:spTree>
    <p:extLst>
      <p:ext uri="{BB962C8B-B14F-4D97-AF65-F5344CB8AC3E}">
        <p14:creationId xmlns:p14="http://schemas.microsoft.com/office/powerpoint/2010/main" val="37766745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A very important issue. See in particular:</a:t>
            </a:r>
          </a:p>
          <a:p>
            <a:r>
              <a:rPr lang="en-GB" sz="1200" b="0" i="0" u="none" strike="noStrike" kern="1200" baseline="0">
                <a:solidFill>
                  <a:schemeClr val="tx1"/>
                </a:solidFill>
                <a:latin typeface="+mn-lt"/>
                <a:ea typeface="+mn-ea"/>
                <a:cs typeface="+mn-cs"/>
              </a:rPr>
              <a:t>Swirsky Gold L., Slone T.H. and Ames B.N., ‘Prioritization of possible carcinogenic hazards in food’.</a:t>
            </a:r>
            <a:r>
              <a:rPr lang="en-GB" sz="1200" b="0" i="1" u="none" strike="noStrike" kern="1200" baseline="0">
                <a:solidFill>
                  <a:schemeClr val="tx1"/>
                </a:solidFill>
                <a:latin typeface="+mn-lt"/>
                <a:ea typeface="+mn-ea"/>
                <a:cs typeface="+mn-cs"/>
              </a:rPr>
              <a:t> In:</a:t>
            </a:r>
            <a:r>
              <a:rPr lang="en-GB" sz="1200" b="0" i="0" u="none" strike="noStrike" kern="1200" baseline="0">
                <a:solidFill>
                  <a:schemeClr val="tx1"/>
                </a:solidFill>
                <a:latin typeface="+mn-lt"/>
                <a:ea typeface="+mn-ea"/>
                <a:cs typeface="+mn-cs"/>
              </a:rPr>
              <a:t> Food Chemical Risk Analysis, ed Tennant D R, New York, </a:t>
            </a:r>
            <a:r>
              <a:rPr lang="en-US" sz="1200" b="0" i="0" u="none" strike="noStrike" kern="1200" baseline="0">
                <a:solidFill>
                  <a:schemeClr val="tx1"/>
                </a:solidFill>
                <a:latin typeface="+mn-lt"/>
                <a:ea typeface="+mn-ea"/>
                <a:cs typeface="+mn-cs"/>
              </a:rPr>
              <a:t>Chapman and Hall, 1997 267–295.</a:t>
            </a:r>
            <a:endParaRPr lang="en-GB"/>
          </a:p>
          <a:p>
            <a:r>
              <a:rPr lang="en-GB" b="1"/>
              <a:t>Complete text also</a:t>
            </a:r>
            <a:r>
              <a:rPr lang="en-GB" b="1" baseline="0"/>
              <a:t> on</a:t>
            </a:r>
            <a:r>
              <a:rPr lang="en-GB" baseline="0"/>
              <a:t>: </a:t>
            </a:r>
            <a:r>
              <a:rPr lang="en-GB"/>
              <a:t>http://toxnet.nlm.nih.gov/cpdb/text/maff.html</a:t>
            </a:r>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58</a:t>
            </a:fld>
            <a:endParaRPr lang="nl-NL"/>
          </a:p>
        </p:txBody>
      </p:sp>
    </p:spTree>
    <p:extLst>
      <p:ext uri="{BB962C8B-B14F-4D97-AF65-F5344CB8AC3E}">
        <p14:creationId xmlns:p14="http://schemas.microsoft.com/office/powerpoint/2010/main" val="19625462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a:solidFill>
                  <a:schemeClr val="tx1"/>
                </a:solidFill>
                <a:effectLst/>
                <a:latin typeface="+mn-lt"/>
                <a:ea typeface="+mn-ea"/>
                <a:cs typeface="+mn-cs"/>
                <a:hlinkClick r:id="rId3"/>
              </a:rPr>
              <a:t>https://www.voedingscentrum.nl/nl/pers/factsheets/fact-sheets-in-english.aspx</a:t>
            </a:r>
            <a:r>
              <a:rPr lang="en-US" sz="1200" kern="1200">
                <a:solidFill>
                  <a:schemeClr val="tx1"/>
                </a:solidFill>
                <a:effectLst/>
                <a:latin typeface="+mn-lt"/>
                <a:ea typeface="+mn-ea"/>
                <a:cs typeface="+mn-cs"/>
              </a:rPr>
              <a:t> </a:t>
            </a:r>
          </a:p>
          <a:p>
            <a:endParaRPr lang="nl-NL"/>
          </a:p>
        </p:txBody>
      </p:sp>
      <p:sp>
        <p:nvSpPr>
          <p:cNvPr id="4" name="Slide Number Placeholder 3"/>
          <p:cNvSpPr>
            <a:spLocks noGrp="1"/>
          </p:cNvSpPr>
          <p:nvPr>
            <p:ph type="sldNum" sz="quarter" idx="5"/>
          </p:nvPr>
        </p:nvSpPr>
        <p:spPr/>
        <p:txBody>
          <a:bodyPr/>
          <a:lstStyle/>
          <a:p>
            <a:fld id="{E597AC8C-6E87-1E4F-BE0D-B8D7266CEE43}" type="slidenum">
              <a:rPr lang="en-US"/>
              <a:t>64</a:t>
            </a:fld>
            <a:endParaRPr lang="en-US"/>
          </a:p>
        </p:txBody>
      </p:sp>
    </p:spTree>
    <p:extLst>
      <p:ext uri="{BB962C8B-B14F-4D97-AF65-F5344CB8AC3E}">
        <p14:creationId xmlns:p14="http://schemas.microsoft.com/office/powerpoint/2010/main" val="14633375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1F5CFE10-EF14-1F44-BBD7-86552B37AD7C}" type="slidenum">
              <a:t>71</a:t>
            </a:fld>
            <a:endParaRPr lang="en-GB"/>
          </a:p>
        </p:txBody>
      </p:sp>
    </p:spTree>
    <p:extLst>
      <p:ext uri="{BB962C8B-B14F-4D97-AF65-F5344CB8AC3E}">
        <p14:creationId xmlns:p14="http://schemas.microsoft.com/office/powerpoint/2010/main" val="1599141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http://farmwars.info/wp-content/uploads/2010/07/plan-for-global-food-supply_600.jpg</a:t>
            </a:r>
          </a:p>
        </p:txBody>
      </p:sp>
      <p:sp>
        <p:nvSpPr>
          <p:cNvPr id="4" name="Slide Number Placeholder 3"/>
          <p:cNvSpPr>
            <a:spLocks noGrp="1"/>
          </p:cNvSpPr>
          <p:nvPr>
            <p:ph type="sldNum" sz="quarter" idx="5"/>
          </p:nvPr>
        </p:nvSpPr>
        <p:spPr/>
        <p:txBody>
          <a:bodyPr/>
          <a:lstStyle/>
          <a:p>
            <a:fld id="{E597AC8C-6E87-1E4F-BE0D-B8D7266CEE43}" type="slidenum">
              <a:rPr lang="en-US"/>
              <a:t>7</a:t>
            </a:fld>
            <a:endParaRPr lang="en-US"/>
          </a:p>
        </p:txBody>
      </p:sp>
    </p:spTree>
    <p:extLst>
      <p:ext uri="{BB962C8B-B14F-4D97-AF65-F5344CB8AC3E}">
        <p14:creationId xmlns:p14="http://schemas.microsoft.com/office/powerpoint/2010/main" val="320689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http://farmwars.info/?page_id=2</a:t>
            </a:r>
          </a:p>
        </p:txBody>
      </p:sp>
      <p:sp>
        <p:nvSpPr>
          <p:cNvPr id="4" name="Slide Number Placeholder 3"/>
          <p:cNvSpPr>
            <a:spLocks noGrp="1"/>
          </p:cNvSpPr>
          <p:nvPr>
            <p:ph type="sldNum" sz="quarter" idx="5"/>
          </p:nvPr>
        </p:nvSpPr>
        <p:spPr/>
        <p:txBody>
          <a:bodyPr/>
          <a:lstStyle/>
          <a:p>
            <a:fld id="{E597AC8C-6E87-1E4F-BE0D-B8D7266CEE43}" type="slidenum">
              <a:rPr lang="en-US"/>
              <a:t>8</a:t>
            </a:fld>
            <a:endParaRPr lang="en-US"/>
          </a:p>
        </p:txBody>
      </p:sp>
    </p:spTree>
    <p:extLst>
      <p:ext uri="{BB962C8B-B14F-4D97-AF65-F5344CB8AC3E}">
        <p14:creationId xmlns:p14="http://schemas.microsoft.com/office/powerpoint/2010/main" val="2959786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http://farmwars.info/?p=3261</a:t>
            </a:r>
          </a:p>
        </p:txBody>
      </p:sp>
      <p:sp>
        <p:nvSpPr>
          <p:cNvPr id="4" name="Slide Number Placeholder 3"/>
          <p:cNvSpPr>
            <a:spLocks noGrp="1"/>
          </p:cNvSpPr>
          <p:nvPr>
            <p:ph type="sldNum" sz="quarter" idx="5"/>
          </p:nvPr>
        </p:nvSpPr>
        <p:spPr/>
        <p:txBody>
          <a:bodyPr/>
          <a:lstStyle/>
          <a:p>
            <a:fld id="{E597AC8C-6E87-1E4F-BE0D-B8D7266CEE43}" type="slidenum">
              <a:rPr lang="en-US"/>
              <a:t>9</a:t>
            </a:fld>
            <a:endParaRPr lang="en-US"/>
          </a:p>
        </p:txBody>
      </p:sp>
    </p:spTree>
    <p:extLst>
      <p:ext uri="{BB962C8B-B14F-4D97-AF65-F5344CB8AC3E}">
        <p14:creationId xmlns:p14="http://schemas.microsoft.com/office/powerpoint/2010/main" val="886782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https://fi.m.wikipedia.org/wiki/Tiedosto:EM_Spectrum3-new.jpg</a:t>
            </a:r>
          </a:p>
        </p:txBody>
      </p:sp>
      <p:sp>
        <p:nvSpPr>
          <p:cNvPr id="4" name="Slide Number Placeholder 3"/>
          <p:cNvSpPr>
            <a:spLocks noGrp="1"/>
          </p:cNvSpPr>
          <p:nvPr>
            <p:ph type="sldNum" sz="quarter" idx="5"/>
          </p:nvPr>
        </p:nvSpPr>
        <p:spPr/>
        <p:txBody>
          <a:bodyPr/>
          <a:lstStyle/>
          <a:p>
            <a:fld id="{E597AC8C-6E87-1E4F-BE0D-B8D7266CEE43}" type="slidenum">
              <a:rPr lang="en-US"/>
              <a:t>11</a:t>
            </a:fld>
            <a:endParaRPr lang="en-US"/>
          </a:p>
        </p:txBody>
      </p:sp>
    </p:spTree>
    <p:extLst>
      <p:ext uri="{BB962C8B-B14F-4D97-AF65-F5344CB8AC3E}">
        <p14:creationId xmlns:p14="http://schemas.microsoft.com/office/powerpoint/2010/main" val="3905284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https://www.amazon.in/Zapped-Irradiation-Death-Mark-Worth/dp/1567513689</a:t>
            </a:r>
          </a:p>
          <a:p>
            <a:r>
              <a:rPr lang="nl-NL"/>
              <a:t>Fruit picture bought from Dreamstime</a:t>
            </a:r>
          </a:p>
        </p:txBody>
      </p:sp>
      <p:sp>
        <p:nvSpPr>
          <p:cNvPr id="4" name="Slide Number Placeholder 3"/>
          <p:cNvSpPr>
            <a:spLocks noGrp="1"/>
          </p:cNvSpPr>
          <p:nvPr>
            <p:ph type="sldNum" sz="quarter" idx="5"/>
          </p:nvPr>
        </p:nvSpPr>
        <p:spPr/>
        <p:txBody>
          <a:bodyPr/>
          <a:lstStyle/>
          <a:p>
            <a:fld id="{E597AC8C-6E87-1E4F-BE0D-B8D7266CEE43}" type="slidenum">
              <a:rPr lang="en-US"/>
              <a:t>12</a:t>
            </a:fld>
            <a:endParaRPr lang="en-US"/>
          </a:p>
        </p:txBody>
      </p:sp>
    </p:spTree>
    <p:extLst>
      <p:ext uri="{BB962C8B-B14F-4D97-AF65-F5344CB8AC3E}">
        <p14:creationId xmlns:p14="http://schemas.microsoft.com/office/powerpoint/2010/main" val="4252599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25AB89D5-E5EE-AB4E-A997-973CC01F8DA0}" type="datetimeFigureOut">
              <a:rPr lang="en-US"/>
              <a:t>6/11/19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74818AF-F8B4-A343-AB5B-3FC93AE86777}" type="slidenum">
              <a:rPr/>
              <a:t>‹#›</a:t>
            </a:fld>
            <a:endParaRPr lang="nl-NL"/>
          </a:p>
        </p:txBody>
      </p:sp>
    </p:spTree>
    <p:extLst>
      <p:ext uri="{BB962C8B-B14F-4D97-AF65-F5344CB8AC3E}">
        <p14:creationId xmlns:p14="http://schemas.microsoft.com/office/powerpoint/2010/main" val="2415644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5AB89D5-E5EE-AB4E-A997-973CC01F8DA0}" type="datetimeFigureOut">
              <a:rPr lang="en-US"/>
              <a:t>6/11/19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74818AF-F8B4-A343-AB5B-3FC93AE86777}" type="slidenum">
              <a:rPr/>
              <a:t>‹#›</a:t>
            </a:fld>
            <a:endParaRPr lang="nl-NL"/>
          </a:p>
        </p:txBody>
      </p:sp>
    </p:spTree>
    <p:extLst>
      <p:ext uri="{BB962C8B-B14F-4D97-AF65-F5344CB8AC3E}">
        <p14:creationId xmlns:p14="http://schemas.microsoft.com/office/powerpoint/2010/main" val="2459809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5AB89D5-E5EE-AB4E-A997-973CC01F8DA0}" type="datetimeFigureOut">
              <a:rPr lang="en-US"/>
              <a:t>6/11/19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74818AF-F8B4-A343-AB5B-3FC93AE86777}" type="slidenum">
              <a:rPr/>
              <a:t>‹#›</a:t>
            </a:fld>
            <a:endParaRPr lang="nl-NL"/>
          </a:p>
        </p:txBody>
      </p:sp>
    </p:spTree>
    <p:extLst>
      <p:ext uri="{BB962C8B-B14F-4D97-AF65-F5344CB8AC3E}">
        <p14:creationId xmlns:p14="http://schemas.microsoft.com/office/powerpoint/2010/main" val="3502307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5AB89D5-E5EE-AB4E-A997-973CC01F8DA0}" type="datetimeFigureOut">
              <a:rPr lang="en-US"/>
              <a:t>6/11/19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74818AF-F8B4-A343-AB5B-3FC93AE86777}" type="slidenum">
              <a:rPr/>
              <a:t>‹#›</a:t>
            </a:fld>
            <a:endParaRPr lang="nl-NL"/>
          </a:p>
        </p:txBody>
      </p:sp>
    </p:spTree>
    <p:extLst>
      <p:ext uri="{BB962C8B-B14F-4D97-AF65-F5344CB8AC3E}">
        <p14:creationId xmlns:p14="http://schemas.microsoft.com/office/powerpoint/2010/main" val="3095732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25AB89D5-E5EE-AB4E-A997-973CC01F8DA0}" type="datetimeFigureOut">
              <a:rPr lang="en-US"/>
              <a:t>6/11/19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74818AF-F8B4-A343-AB5B-3FC93AE86777}" type="slidenum">
              <a:rPr/>
              <a:t>‹#›</a:t>
            </a:fld>
            <a:endParaRPr lang="nl-NL"/>
          </a:p>
        </p:txBody>
      </p:sp>
    </p:spTree>
    <p:extLst>
      <p:ext uri="{BB962C8B-B14F-4D97-AF65-F5344CB8AC3E}">
        <p14:creationId xmlns:p14="http://schemas.microsoft.com/office/powerpoint/2010/main" val="278483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5AB89D5-E5EE-AB4E-A997-973CC01F8DA0}" type="datetimeFigureOut">
              <a:rPr lang="en-US"/>
              <a:t>6/11/19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74818AF-F8B4-A343-AB5B-3FC93AE86777}" type="slidenum">
              <a:rPr/>
              <a:t>‹#›</a:t>
            </a:fld>
            <a:endParaRPr lang="nl-NL"/>
          </a:p>
        </p:txBody>
      </p:sp>
    </p:spTree>
    <p:extLst>
      <p:ext uri="{BB962C8B-B14F-4D97-AF65-F5344CB8AC3E}">
        <p14:creationId xmlns:p14="http://schemas.microsoft.com/office/powerpoint/2010/main" val="2444498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25AB89D5-E5EE-AB4E-A997-973CC01F8DA0}" type="datetimeFigureOut">
              <a:rPr lang="en-US"/>
              <a:t>6/11/19</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274818AF-F8B4-A343-AB5B-3FC93AE86777}" type="slidenum">
              <a:rPr/>
              <a:t>‹#›</a:t>
            </a:fld>
            <a:endParaRPr lang="nl-NL"/>
          </a:p>
        </p:txBody>
      </p:sp>
    </p:spTree>
    <p:extLst>
      <p:ext uri="{BB962C8B-B14F-4D97-AF65-F5344CB8AC3E}">
        <p14:creationId xmlns:p14="http://schemas.microsoft.com/office/powerpoint/2010/main" val="924880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25AB89D5-E5EE-AB4E-A997-973CC01F8DA0}" type="datetimeFigureOut">
              <a:rPr lang="en-US"/>
              <a:t>6/11/19</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74818AF-F8B4-A343-AB5B-3FC93AE86777}" type="slidenum">
              <a:rPr/>
              <a:t>‹#›</a:t>
            </a:fld>
            <a:endParaRPr lang="nl-NL"/>
          </a:p>
        </p:txBody>
      </p:sp>
    </p:spTree>
    <p:extLst>
      <p:ext uri="{BB962C8B-B14F-4D97-AF65-F5344CB8AC3E}">
        <p14:creationId xmlns:p14="http://schemas.microsoft.com/office/powerpoint/2010/main" val="1399792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AB89D5-E5EE-AB4E-A997-973CC01F8DA0}" type="datetimeFigureOut">
              <a:rPr lang="en-US"/>
              <a:t>6/11/19</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274818AF-F8B4-A343-AB5B-3FC93AE86777}" type="slidenum">
              <a:rPr/>
              <a:t>‹#›</a:t>
            </a:fld>
            <a:endParaRPr lang="nl-NL"/>
          </a:p>
        </p:txBody>
      </p:sp>
    </p:spTree>
    <p:extLst>
      <p:ext uri="{BB962C8B-B14F-4D97-AF65-F5344CB8AC3E}">
        <p14:creationId xmlns:p14="http://schemas.microsoft.com/office/powerpoint/2010/main" val="524260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25AB89D5-E5EE-AB4E-A997-973CC01F8DA0}" type="datetimeFigureOut">
              <a:rPr lang="en-US"/>
              <a:t>6/11/19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74818AF-F8B4-A343-AB5B-3FC93AE86777}" type="slidenum">
              <a:rPr/>
              <a:t>‹#›</a:t>
            </a:fld>
            <a:endParaRPr lang="nl-NL"/>
          </a:p>
        </p:txBody>
      </p:sp>
    </p:spTree>
    <p:extLst>
      <p:ext uri="{BB962C8B-B14F-4D97-AF65-F5344CB8AC3E}">
        <p14:creationId xmlns:p14="http://schemas.microsoft.com/office/powerpoint/2010/main" val="2506916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25AB89D5-E5EE-AB4E-A997-973CC01F8DA0}" type="datetimeFigureOut">
              <a:rPr lang="en-US"/>
              <a:t>6/11/19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74818AF-F8B4-A343-AB5B-3FC93AE86777}" type="slidenum">
              <a:rPr/>
              <a:t>‹#›</a:t>
            </a:fld>
            <a:endParaRPr lang="nl-NL"/>
          </a:p>
        </p:txBody>
      </p:sp>
    </p:spTree>
    <p:extLst>
      <p:ext uri="{BB962C8B-B14F-4D97-AF65-F5344CB8AC3E}">
        <p14:creationId xmlns:p14="http://schemas.microsoft.com/office/powerpoint/2010/main" val="80890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AB89D5-E5EE-AB4E-A997-973CC01F8DA0}" type="datetimeFigureOut">
              <a:rPr lang="en-US"/>
              <a:t>6/11/19</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4818AF-F8B4-A343-AB5B-3FC93AE86777}" type="slidenum">
              <a:rPr/>
              <a:t>‹#›</a:t>
            </a:fld>
            <a:endParaRPr lang="nl-NL"/>
          </a:p>
        </p:txBody>
      </p:sp>
    </p:spTree>
    <p:extLst>
      <p:ext uri="{BB962C8B-B14F-4D97-AF65-F5344CB8AC3E}">
        <p14:creationId xmlns:p14="http://schemas.microsoft.com/office/powerpoint/2010/main" val="1422371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fi.m.wikipedia.org/wiki/Tiedosto:EM_Spectrum3-new.jpg"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tiff"/><Relationship Id="rId4" Type="http://schemas.openxmlformats.org/officeDocument/2006/relationships/hyperlink" Target="https://www.amazon.in/Zapped-Irradiation-Death-Mark-Worth/dp/1567513689"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amazon.in/Zapped-Irradiation-Death-Mark-Worth/dp/1567513689"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tiff"/></Relationships>
</file>

<file path=ppt/slides/_rels/slide14.xml.rels><?xml version="1.0" encoding="UTF-8" standalone="yes"?>
<Relationships xmlns="http://schemas.openxmlformats.org/package/2006/relationships"><Relationship Id="rId3" Type="http://schemas.openxmlformats.org/officeDocument/2006/relationships/hyperlink" Target="https://fruitgrowersnews.com/article/food-irradiation-marketed-to-fresh-produce-market/"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tiff"/></Relationships>
</file>

<file path=ppt/slides/_rels/slide15.xml.rels><?xml version="1.0" encoding="UTF-8" standalone="yes"?>
<Relationships xmlns="http://schemas.openxmlformats.org/package/2006/relationships"><Relationship Id="rId3" Type="http://schemas.openxmlformats.org/officeDocument/2006/relationships/hyperlink" Target="https://www.semanticscholar.org/paper/Electron-Beam-Technology-and-Other-Irradiation-in-Pillai-Shayanfar/c6ee72b81a02e455f63ad1666382ca55750a30ca/figure/1"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tiff"/></Relationships>
</file>

<file path=ppt/slides/_rels/slide16.xml.rels><?xml version="1.0" encoding="UTF-8" standalone="yes"?>
<Relationships xmlns="http://schemas.openxmlformats.org/package/2006/relationships"><Relationship Id="rId3" Type="http://schemas.openxmlformats.org/officeDocument/2006/relationships/hyperlink" Target="https://www.texasgateway.org/resource/153-food-irradiation"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tiff"/></Relationships>
</file>

<file path=ppt/slides/_rels/slide19.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 Id="rId9" Type="http://schemas.openxmlformats.org/officeDocument/2006/relationships/image" Target="../media/image2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foxchase.org/sm-mortazavi"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hyperlink" Target="https://www.intechopen.com/profiles/115462/joseph-bevelacqua" TargetMode="External"/><Relationship Id="rId4" Type="http://schemas.openxmlformats.org/officeDocument/2006/relationships/image" Target="../media/image25.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globalharmonization.net/sites/default/files/pdf/GHI-Food-Irradiation_October-2018_revised_04-2019.pdf"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hyperlink" Target="https://www.chelseagreen.com/product/altered-genes-twisted-truth/" TargetMode="External"/><Relationship Id="rId7" Type="http://schemas.openxmlformats.org/officeDocument/2006/relationships/hyperlink" Target="https://www.pinterest.es/pin/354940014364940967/"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hyperlink" Target="http://www.joyfulhomesteading.com/what-are-gmo.html" TargetMode="External"/><Relationship Id="rId4" Type="http://schemas.openxmlformats.org/officeDocument/2006/relationships/image" Target="../media/image27.tiff"/></Relationships>
</file>

<file path=ppt/slides/_rels/slide28.xml.rels><?xml version="1.0" encoding="UTF-8" standalone="yes"?>
<Relationships xmlns="http://schemas.openxmlformats.org/package/2006/relationships"><Relationship Id="rId3" Type="http://schemas.openxmlformats.org/officeDocument/2006/relationships/hyperlink" Target="http://activismcode.com/2017/08/13/40-studies-proves-gmo-foods-destroying-health-and-body-illness/gmo-illnes/"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0.tiff"/></Relationships>
</file>

<file path=ppt/slides/_rels/slide29.xml.rels><?xml version="1.0" encoding="UTF-8" standalone="yes"?>
<Relationships xmlns="http://schemas.openxmlformats.org/package/2006/relationships"><Relationship Id="rId3" Type="http://schemas.openxmlformats.org/officeDocument/2006/relationships/hyperlink" Target="https://i2.wp.com/www.skepticalraptor.com/blog/wp-content/uploads/2014/09/cancer-gmo-flakes-kellogs.png"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2.tiff"/><Relationship Id="rId5" Type="http://schemas.openxmlformats.org/officeDocument/2006/relationships/hyperlink" Target="http://robalini.blogspot.com/2009/08/hungry-man-franken-food.html" TargetMode="External"/><Relationship Id="rId4" Type="http://schemas.openxmlformats.org/officeDocument/2006/relationships/image" Target="../media/image31.tiff"/></Relationships>
</file>

<file path=ppt/slides/_rels/slide3.xml.rels><?xml version="1.0" encoding="UTF-8" standalone="yes"?>
<Relationships xmlns="http://schemas.openxmlformats.org/package/2006/relationships"><Relationship Id="rId3" Type="http://schemas.openxmlformats.org/officeDocument/2006/relationships/hyperlink" Target="https://lmk88.com/podcast/the-science-of-intuition/attachment/human-active-brain/"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30.xml.rels><?xml version="1.0" encoding="UTF-8" standalone="yes"?>
<Relationships xmlns="http://schemas.openxmlformats.org/package/2006/relationships"><Relationship Id="rId3" Type="http://schemas.openxmlformats.org/officeDocument/2006/relationships/hyperlink" Target="https://www.independent.co.uk/hei-fi/news/scientists-plead-with-anti-gm-protesters-not-to-destroy-crop-7788322.html"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3.tiff"/></Relationships>
</file>

<file path=ppt/slides/_rels/slide31.xml.rels><?xml version="1.0" encoding="UTF-8" standalone="yes"?>
<Relationships xmlns="http://schemas.openxmlformats.org/package/2006/relationships"><Relationship Id="rId3" Type="http://schemas.openxmlformats.org/officeDocument/2006/relationships/hyperlink" Target="https://bioventures.wordpress.com/2013/12/07/the-fight-against-gmos/"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4.tiff"/></Relationships>
</file>

<file path=ppt/slides/_rels/slide32.xml.rels><?xml version="1.0" encoding="UTF-8" standalone="yes"?>
<Relationships xmlns="http://schemas.openxmlformats.org/package/2006/relationships"><Relationship Id="rId3" Type="http://schemas.openxmlformats.org/officeDocument/2006/relationships/hyperlink" Target="https://slate.com/technology/2013/08/golden-rice-attack-in-philippines-anti-gmo-activists-lie-about-protest-and-safety.html"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5.tiff"/></Relationships>
</file>

<file path=ppt/slides/_rels/slide33.xml.rels><?xml version="1.0" encoding="UTF-8" standalone="yes"?>
<Relationships xmlns="http://schemas.openxmlformats.org/package/2006/relationships"><Relationship Id="rId3" Type="http://schemas.openxmlformats.org/officeDocument/2006/relationships/hyperlink" Target="https://askabiologist.asu.edu/explore/solving-genetic-mystery"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tiff"/></Relationships>
</file>

<file path=ppt/slides/_rels/slide34.xml.rels><?xml version="1.0" encoding="UTF-8" standalone="yes"?>
<Relationships xmlns="http://schemas.openxmlformats.org/package/2006/relationships"><Relationship Id="rId3" Type="http://schemas.openxmlformats.org/officeDocument/2006/relationships/hyperlink" Target="https://bananaroad.com/products/tree-of-life-evolution-amoeba-to-man-24x36-poster?utm_medium=Social&amp;utm_source=Pinterest"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hyperlink" Target="https://www.yourgenome.org/facts/what-is-genome-editing"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tif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slideshare.net/woolencastle/genetically-modified-food-and-its-consequences-on-human-health-and-nutrition"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38.xml.rels><?xml version="1.0" encoding="UTF-8" standalone="yes"?>
<Relationships xmlns="http://schemas.openxmlformats.org/package/2006/relationships"><Relationship Id="rId3" Type="http://schemas.openxmlformats.org/officeDocument/2006/relationships/hyperlink" Target="https://pdfs.semanticscholar.org/503e/945c2ddeb74bbae2215023b0c76b61c9e67e.pdf"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hyperlink" Target="https://www.volkskrant.nl/kijkverder/2018/voedselzaak/files/1441/09bananauganda.1920x0.jpg"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4.tiff"/></Relationships>
</file>

<file path=ppt/slides/_rels/slide4.xml.rels><?xml version="1.0" encoding="UTF-8" standalone="yes"?>
<Relationships xmlns="http://schemas.openxmlformats.org/package/2006/relationships"><Relationship Id="rId3" Type="http://schemas.openxmlformats.org/officeDocument/2006/relationships/hyperlink" Target="https://dedipic.com/render/professional-liar-pinocchio-trump-3d-caricature/"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ec.europa.eu/research/biosociety/pdf/a_decade_of_eu-funded_gmo_research.pdf"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hyperlink" Target="http://www.aaas.org/news/releases/2012/media/AAAS_GM_statement.pdf"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https://www.scoopwhoop.com/world/countries-starving-to-death/" TargetMode="External"/><Relationship Id="rId7"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3" Type="http://schemas.openxmlformats.org/officeDocument/2006/relationships/hyperlink" Target="http://supportprecisionagriculture.org/nobel-laureate-gmo-letter_rjr.html"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amazon.com/Before-You-Know-Unconscious-Reasons/dp/1501101218"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50.xml.rels><?xml version="1.0" encoding="UTF-8" standalone="yes"?>
<Relationships xmlns="http://schemas.openxmlformats.org/package/2006/relationships"><Relationship Id="rId3" Type="http://schemas.openxmlformats.org/officeDocument/2006/relationships/hyperlink" Target="https://commons.wikimedia.org/wiki/File:Hirschvogel_Paracelsus.jpg"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2.tiff"/><Relationship Id="rId5" Type="http://schemas.openxmlformats.org/officeDocument/2006/relationships/hyperlink" Target="https://www.europeana.eu/portal/en/record/9200332/BibliographicResource_3000095412623.html" TargetMode="External"/><Relationship Id="rId4" Type="http://schemas.openxmlformats.org/officeDocument/2006/relationships/image" Target="../media/image51.tiff"/></Relationships>
</file>

<file path=ppt/slides/_rels/slide51.xml.rels><?xml version="1.0" encoding="UTF-8" standalone="yes"?>
<Relationships xmlns="http://schemas.openxmlformats.org/package/2006/relationships"><Relationship Id="rId3" Type="http://schemas.openxmlformats.org/officeDocument/2006/relationships/hyperlink" Target="https://www.globalharmonization.net/sites/default/files/pdf/final_ghi_ShareSheet1_FeedPeople_Feb2016.pdf"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hyperlink" Target="http://www.joannablythmanwriting.com/books.html"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hyperlink" Target="https://www.theguardian.com/lifeandstyle/2015/feb/21/a-feast-of-engineering-whats-really-in-your-food" TargetMode="External"/><Relationship Id="rId4" Type="http://schemas.openxmlformats.org/officeDocument/2006/relationships/image" Target="../media/image54.tiff"/></Relationships>
</file>

<file path=ppt/slides/_rels/slide53.xml.rels><?xml version="1.0" encoding="UTF-8" standalone="yes"?>
<Relationships xmlns="http://schemas.openxmlformats.org/package/2006/relationships"><Relationship Id="rId3" Type="http://schemas.openxmlformats.org/officeDocument/2006/relationships/hyperlink" Target="https://www.bol.com/nl/p/wat-zit-er-in-uw-eten/1001004005600642/?Referrer=ADVNLPPce87cb00cdbf9297004d16b03d010001197"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5.tiff"/></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amazon.com/gp/product/B00IN1TIWE/ref=x_gr_w_bb?ie=UTF8&amp;tag=x_gr_w_bb-20&amp;linkCode=as2&amp;camp=1789&amp;creative=9325&amp;creativeASIN=B00IN1TIWE&amp;SubscriptionId=1MGPYB6YW3HWK55XCGG2"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s://www.amazon.com/Dont-Eat-Cancer-Modern-Prevention/dp/1940192242" TargetMode="Externa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tiff"/></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hyperlink" Target="http://farmwars.info/wp-content/uploads/2010/07/plan-for-global-food-supply_600.jpg"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tiff"/></Relationships>
</file>

<file path=ppt/slides/_rels/slide70.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image" Target="../media/image83.tiff"/><Relationship Id="rId1" Type="http://schemas.openxmlformats.org/officeDocument/2006/relationships/slideLayout" Target="../slideLayouts/slideLayout7.xml"/><Relationship Id="rId4" Type="http://schemas.openxmlformats.org/officeDocument/2006/relationships/image" Target="../media/image85.tiff"/></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tiff"/></Relationships>
</file>

<file path=ppt/slides/_rels/slide72.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image" Target="../media/image89.tif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farmwars.info/?page_id=2"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hyperlink" Target="http://farmwars.info/?p=3261"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2E01D-495B-3247-9A9B-301C3EDF304F}"/>
              </a:ext>
            </a:extLst>
          </p:cNvPr>
          <p:cNvSpPr>
            <a:spLocks noGrp="1"/>
          </p:cNvSpPr>
          <p:nvPr>
            <p:ph type="ctrTitle"/>
          </p:nvPr>
        </p:nvSpPr>
        <p:spPr/>
        <p:txBody>
          <a:bodyPr>
            <a:normAutofit fontScale="90000"/>
          </a:bodyPr>
          <a:lstStyle/>
          <a:p>
            <a:r>
              <a:rPr lang="en-GB" b="1" dirty="0"/>
              <a:t>Debunking misinformation about food</a:t>
            </a:r>
            <a:br>
              <a:rPr lang="en-US" dirty="0"/>
            </a:br>
            <a:endParaRPr lang="nl-NL" dirty="0"/>
          </a:p>
        </p:txBody>
      </p:sp>
      <p:sp>
        <p:nvSpPr>
          <p:cNvPr id="3" name="Subtitle 2">
            <a:extLst>
              <a:ext uri="{FF2B5EF4-FFF2-40B4-BE49-F238E27FC236}">
                <a16:creationId xmlns:a16="http://schemas.microsoft.com/office/drawing/2014/main" id="{BAF3FAA5-48A6-E640-BC3C-D3BF4C03E058}"/>
              </a:ext>
            </a:extLst>
          </p:cNvPr>
          <p:cNvSpPr>
            <a:spLocks noGrp="1"/>
          </p:cNvSpPr>
          <p:nvPr>
            <p:ph type="subTitle" idx="1"/>
          </p:nvPr>
        </p:nvSpPr>
        <p:spPr/>
        <p:txBody>
          <a:bodyPr/>
          <a:lstStyle/>
          <a:p>
            <a:r>
              <a:rPr lang="en-GB" i="1" dirty="0"/>
              <a:t>Huub </a:t>
            </a:r>
            <a:r>
              <a:rPr lang="en-GB" i="1" dirty="0" err="1"/>
              <a:t>Lelieveld</a:t>
            </a:r>
            <a:r>
              <a:rPr lang="en-GB" i="1"/>
              <a:t> and Veslemøy Andersen</a:t>
            </a:r>
          </a:p>
          <a:p>
            <a:endParaRPr lang="en-US"/>
          </a:p>
        </p:txBody>
      </p:sp>
      <p:pic>
        <p:nvPicPr>
          <p:cNvPr id="4" name="Picture 3">
            <a:extLst>
              <a:ext uri="{FF2B5EF4-FFF2-40B4-BE49-F238E27FC236}">
                <a16:creationId xmlns:a16="http://schemas.microsoft.com/office/drawing/2014/main" id="{00514805-6572-1E46-89E9-8B3750A28BAA}"/>
              </a:ext>
            </a:extLst>
          </p:cNvPr>
          <p:cNvPicPr>
            <a:picLocks noChangeAspect="1"/>
          </p:cNvPicPr>
          <p:nvPr/>
        </p:nvPicPr>
        <p:blipFill>
          <a:blip r:embed="rId2"/>
          <a:stretch>
            <a:fillRect/>
          </a:stretch>
        </p:blipFill>
        <p:spPr>
          <a:xfrm>
            <a:off x="2660650" y="4812542"/>
            <a:ext cx="3822700" cy="1600200"/>
          </a:xfrm>
          <a:prstGeom prst="rect">
            <a:avLst/>
          </a:prstGeom>
        </p:spPr>
      </p:pic>
    </p:spTree>
    <p:extLst>
      <p:ext uri="{BB962C8B-B14F-4D97-AF65-F5344CB8AC3E}">
        <p14:creationId xmlns:p14="http://schemas.microsoft.com/office/powerpoint/2010/main" val="1633180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0C2A83-A0B3-024B-921B-BF445D8A027E}"/>
              </a:ext>
            </a:extLst>
          </p:cNvPr>
          <p:cNvSpPr txBox="1"/>
          <p:nvPr/>
        </p:nvSpPr>
        <p:spPr>
          <a:xfrm>
            <a:off x="611747" y="3136613"/>
            <a:ext cx="7920507" cy="584775"/>
          </a:xfrm>
          <a:prstGeom prst="rect">
            <a:avLst/>
          </a:prstGeom>
          <a:noFill/>
        </p:spPr>
        <p:txBody>
          <a:bodyPr wrap="square" rtlCol="0">
            <a:spAutoFit/>
          </a:bodyPr>
          <a:lstStyle/>
          <a:p>
            <a:pPr algn="ctr"/>
            <a:r>
              <a:rPr lang="nl-NL" sz="3200"/>
              <a:t>Irradiated food</a:t>
            </a:r>
          </a:p>
        </p:txBody>
      </p:sp>
    </p:spTree>
    <p:extLst>
      <p:ext uri="{BB962C8B-B14F-4D97-AF65-F5344CB8AC3E}">
        <p14:creationId xmlns:p14="http://schemas.microsoft.com/office/powerpoint/2010/main" val="817514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1F64C557-F7CA-F944-99DC-9851E758B2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13998"/>
            <a:ext cx="9144000" cy="5830004"/>
          </a:xfrm>
          <a:prstGeom prst="rect">
            <a:avLst/>
          </a:prstGeom>
        </p:spPr>
      </p:pic>
    </p:spTree>
    <p:extLst>
      <p:ext uri="{BB962C8B-B14F-4D97-AF65-F5344CB8AC3E}">
        <p14:creationId xmlns:p14="http://schemas.microsoft.com/office/powerpoint/2010/main" val="3771556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99A62-8E9E-5849-802E-B23248252B1E}"/>
              </a:ext>
            </a:extLst>
          </p:cNvPr>
          <p:cNvPicPr>
            <a:picLocks noChangeAspect="1"/>
          </p:cNvPicPr>
          <p:nvPr/>
        </p:nvPicPr>
        <p:blipFill>
          <a:blip r:embed="rId3"/>
          <a:stretch>
            <a:fillRect/>
          </a:stretch>
        </p:blipFill>
        <p:spPr>
          <a:xfrm>
            <a:off x="1964647" y="1671034"/>
            <a:ext cx="7544679" cy="5186966"/>
          </a:xfrm>
          <a:prstGeom prst="rect">
            <a:avLst/>
          </a:prstGeom>
        </p:spPr>
      </p:pic>
      <p:pic>
        <p:nvPicPr>
          <p:cNvPr id="3" name="Picture 2">
            <a:hlinkClick r:id="rId4"/>
            <a:extLst>
              <a:ext uri="{FF2B5EF4-FFF2-40B4-BE49-F238E27FC236}">
                <a16:creationId xmlns:a16="http://schemas.microsoft.com/office/drawing/2014/main" id="{188846D4-19D8-5C49-869E-45A049D5D6F7}"/>
              </a:ext>
            </a:extLst>
          </p:cNvPr>
          <p:cNvPicPr>
            <a:picLocks noChangeAspect="1"/>
          </p:cNvPicPr>
          <p:nvPr/>
        </p:nvPicPr>
        <p:blipFill>
          <a:blip r:embed="rId5"/>
          <a:stretch>
            <a:fillRect/>
          </a:stretch>
        </p:blipFill>
        <p:spPr>
          <a:xfrm rot="21116107">
            <a:off x="578035" y="540913"/>
            <a:ext cx="2773224" cy="4233930"/>
          </a:xfrm>
          <a:prstGeom prst="rect">
            <a:avLst/>
          </a:prstGeom>
        </p:spPr>
      </p:pic>
      <p:sp>
        <p:nvSpPr>
          <p:cNvPr id="4" name="TextBox 3">
            <a:extLst>
              <a:ext uri="{FF2B5EF4-FFF2-40B4-BE49-F238E27FC236}">
                <a16:creationId xmlns:a16="http://schemas.microsoft.com/office/drawing/2014/main" id="{9ED37F3B-8AD8-F34E-9B4E-51D9D151EB7E}"/>
              </a:ext>
            </a:extLst>
          </p:cNvPr>
          <p:cNvSpPr txBox="1"/>
          <p:nvPr/>
        </p:nvSpPr>
        <p:spPr>
          <a:xfrm>
            <a:off x="3825025" y="489397"/>
            <a:ext cx="4932609" cy="369332"/>
          </a:xfrm>
          <a:prstGeom prst="rect">
            <a:avLst/>
          </a:prstGeom>
          <a:noFill/>
        </p:spPr>
        <p:txBody>
          <a:bodyPr wrap="square" rtlCol="0">
            <a:spAutoFit/>
          </a:bodyPr>
          <a:lstStyle/>
          <a:p>
            <a:r>
              <a:rPr lang="nl-NL"/>
              <a:t>Without a single scientific reference</a:t>
            </a:r>
          </a:p>
        </p:txBody>
      </p:sp>
    </p:spTree>
    <p:extLst>
      <p:ext uri="{BB962C8B-B14F-4D97-AF65-F5344CB8AC3E}">
        <p14:creationId xmlns:p14="http://schemas.microsoft.com/office/powerpoint/2010/main" val="731119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8EF12D9-8F61-4A46-AB7F-86B02A9742A1}"/>
              </a:ext>
            </a:extLst>
          </p:cNvPr>
          <p:cNvGrpSpPr/>
          <p:nvPr/>
        </p:nvGrpSpPr>
        <p:grpSpPr>
          <a:xfrm>
            <a:off x="638625" y="2459865"/>
            <a:ext cx="8015978" cy="2383455"/>
            <a:chOff x="638625" y="2459865"/>
            <a:chExt cx="8015978" cy="2383455"/>
          </a:xfrm>
        </p:grpSpPr>
        <p:pic>
          <p:nvPicPr>
            <p:cNvPr id="3" name="Picture 2">
              <a:hlinkClick r:id="rId3"/>
              <a:extLst>
                <a:ext uri="{FF2B5EF4-FFF2-40B4-BE49-F238E27FC236}">
                  <a16:creationId xmlns:a16="http://schemas.microsoft.com/office/drawing/2014/main" id="{4293B1BD-DE09-FF4D-95D5-B6D24F6084F5}"/>
                </a:ext>
              </a:extLst>
            </p:cNvPr>
            <p:cNvPicPr>
              <a:picLocks noChangeAspect="1"/>
            </p:cNvPicPr>
            <p:nvPr/>
          </p:nvPicPr>
          <p:blipFill>
            <a:blip r:embed="rId4"/>
            <a:stretch>
              <a:fillRect/>
            </a:stretch>
          </p:blipFill>
          <p:spPr>
            <a:xfrm>
              <a:off x="638625" y="2459865"/>
              <a:ext cx="7691929" cy="1983345"/>
            </a:xfrm>
            <a:prstGeom prst="rect">
              <a:avLst/>
            </a:prstGeom>
          </p:spPr>
        </p:pic>
        <p:sp>
          <p:nvSpPr>
            <p:cNvPr id="4" name="TextBox 3">
              <a:extLst>
                <a:ext uri="{FF2B5EF4-FFF2-40B4-BE49-F238E27FC236}">
                  <a16:creationId xmlns:a16="http://schemas.microsoft.com/office/drawing/2014/main" id="{6A1A93B5-F0F9-4C43-A6C3-7EEF45039E8D}"/>
                </a:ext>
              </a:extLst>
            </p:cNvPr>
            <p:cNvSpPr txBox="1"/>
            <p:nvPr/>
          </p:nvSpPr>
          <p:spPr>
            <a:xfrm>
              <a:off x="5834129" y="4443210"/>
              <a:ext cx="2820474" cy="400110"/>
            </a:xfrm>
            <a:prstGeom prst="rect">
              <a:avLst/>
            </a:prstGeom>
            <a:noFill/>
          </p:spPr>
          <p:txBody>
            <a:bodyPr wrap="square" rtlCol="0">
              <a:spAutoFit/>
            </a:bodyPr>
            <a:lstStyle/>
            <a:p>
              <a:pPr algn="ctr"/>
              <a:r>
                <a:rPr lang="nl-NL" sz="2000" b="1"/>
                <a:t>(accelerated electrons)</a:t>
              </a:r>
            </a:p>
          </p:txBody>
        </p:sp>
      </p:grpSp>
    </p:spTree>
    <p:extLst>
      <p:ext uri="{BB962C8B-B14F-4D97-AF65-F5344CB8AC3E}">
        <p14:creationId xmlns:p14="http://schemas.microsoft.com/office/powerpoint/2010/main" val="407117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68DCD30-2664-084B-9BD8-E9BB2A1448F2}"/>
              </a:ext>
            </a:extLst>
          </p:cNvPr>
          <p:cNvGrpSpPr/>
          <p:nvPr/>
        </p:nvGrpSpPr>
        <p:grpSpPr>
          <a:xfrm>
            <a:off x="1036750" y="488152"/>
            <a:ext cx="7070500" cy="5881697"/>
            <a:chOff x="1339404" y="270456"/>
            <a:chExt cx="7070500" cy="5881697"/>
          </a:xfrm>
        </p:grpSpPr>
        <p:pic>
          <p:nvPicPr>
            <p:cNvPr id="2" name="Picture 1">
              <a:hlinkClick r:id="rId3"/>
              <a:extLst>
                <a:ext uri="{FF2B5EF4-FFF2-40B4-BE49-F238E27FC236}">
                  <a16:creationId xmlns:a16="http://schemas.microsoft.com/office/drawing/2014/main" id="{FBA697AE-4575-3949-95EB-DC321495896D}"/>
                </a:ext>
              </a:extLst>
            </p:cNvPr>
            <p:cNvPicPr>
              <a:picLocks noChangeAspect="1"/>
            </p:cNvPicPr>
            <p:nvPr/>
          </p:nvPicPr>
          <p:blipFill>
            <a:blip r:embed="rId4"/>
            <a:stretch>
              <a:fillRect/>
            </a:stretch>
          </p:blipFill>
          <p:spPr>
            <a:xfrm>
              <a:off x="2386078" y="270456"/>
              <a:ext cx="4977153" cy="4855335"/>
            </a:xfrm>
            <a:prstGeom prst="rect">
              <a:avLst/>
            </a:prstGeom>
          </p:spPr>
        </p:pic>
        <p:sp>
          <p:nvSpPr>
            <p:cNvPr id="3" name="Rectangle 2">
              <a:extLst>
                <a:ext uri="{FF2B5EF4-FFF2-40B4-BE49-F238E27FC236}">
                  <a16:creationId xmlns:a16="http://schemas.microsoft.com/office/drawing/2014/main" id="{85C0E021-C9A0-A94F-86C4-E74F7D44F724}"/>
                </a:ext>
              </a:extLst>
            </p:cNvPr>
            <p:cNvSpPr/>
            <p:nvPr/>
          </p:nvSpPr>
          <p:spPr>
            <a:xfrm>
              <a:off x="1339404" y="5228823"/>
              <a:ext cx="7070500" cy="923330"/>
            </a:xfrm>
            <a:prstGeom prst="rect">
              <a:avLst/>
            </a:prstGeom>
          </p:spPr>
          <p:txBody>
            <a:bodyPr wrap="square">
              <a:spAutoFit/>
            </a:bodyPr>
            <a:lstStyle/>
            <a:p>
              <a:pPr marL="342900" indent="-342900">
                <a:buAutoNum type="arabicParenR"/>
              </a:pPr>
              <a:r>
                <a:rPr lang="en-US" b="0" i="1" u="none" strike="noStrike">
                  <a:solidFill>
                    <a:srgbClr val="767676"/>
                  </a:solidFill>
                  <a:effectLst/>
                  <a:latin typeface="Merriweather"/>
                </a:rPr>
                <a:t>Commodities travel on a high-speed conveyor belt </a:t>
              </a:r>
            </a:p>
            <a:p>
              <a:pPr marL="342900" indent="-342900">
                <a:buAutoNum type="arabicParenR"/>
              </a:pPr>
              <a:r>
                <a:rPr lang="en-US" b="0" i="1" u="none" strike="noStrike">
                  <a:solidFill>
                    <a:srgbClr val="767676"/>
                  </a:solidFill>
                  <a:effectLst/>
                  <a:latin typeface="Merriweather"/>
                </a:rPr>
                <a:t>Beams of accelerated electrons shower the food from two directions </a:t>
              </a:r>
            </a:p>
            <a:p>
              <a:pPr marL="342900" indent="-342900">
                <a:buAutoNum type="arabicParenR"/>
              </a:pPr>
              <a:r>
                <a:rPr lang="en-US" b="0" i="1" u="none" strike="noStrike">
                  <a:solidFill>
                    <a:srgbClr val="767676"/>
                  </a:solidFill>
                  <a:effectLst/>
                  <a:latin typeface="Merriweather"/>
                </a:rPr>
                <a:t>Commodities can be treated in cases or in final retail packaging</a:t>
              </a:r>
              <a:endParaRPr lang="nl-NL"/>
            </a:p>
          </p:txBody>
        </p:sp>
      </p:grpSp>
    </p:spTree>
    <p:extLst>
      <p:ext uri="{BB962C8B-B14F-4D97-AF65-F5344CB8AC3E}">
        <p14:creationId xmlns:p14="http://schemas.microsoft.com/office/powerpoint/2010/main" val="1019397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28D5C5E5-FC94-7F41-B0F5-BAEF5B34113C}"/>
              </a:ext>
            </a:extLst>
          </p:cNvPr>
          <p:cNvPicPr>
            <a:picLocks noChangeAspect="1"/>
          </p:cNvPicPr>
          <p:nvPr/>
        </p:nvPicPr>
        <p:blipFill>
          <a:blip r:embed="rId4"/>
          <a:stretch>
            <a:fillRect/>
          </a:stretch>
        </p:blipFill>
        <p:spPr>
          <a:xfrm>
            <a:off x="893573" y="540913"/>
            <a:ext cx="7484133" cy="5679583"/>
          </a:xfrm>
          <a:prstGeom prst="rect">
            <a:avLst/>
          </a:prstGeom>
        </p:spPr>
      </p:pic>
    </p:spTree>
    <p:extLst>
      <p:ext uri="{BB962C8B-B14F-4D97-AF65-F5344CB8AC3E}">
        <p14:creationId xmlns:p14="http://schemas.microsoft.com/office/powerpoint/2010/main" val="3486614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01804F21-52A5-DB41-81C9-F82331CCA1B0}"/>
              </a:ext>
            </a:extLst>
          </p:cNvPr>
          <p:cNvPicPr>
            <a:picLocks noChangeAspect="1"/>
          </p:cNvPicPr>
          <p:nvPr/>
        </p:nvPicPr>
        <p:blipFill>
          <a:blip r:embed="rId4"/>
          <a:stretch>
            <a:fillRect/>
          </a:stretch>
        </p:blipFill>
        <p:spPr>
          <a:xfrm>
            <a:off x="737542" y="1056067"/>
            <a:ext cx="7791111" cy="4404575"/>
          </a:xfrm>
          <a:prstGeom prst="rect">
            <a:avLst/>
          </a:prstGeom>
        </p:spPr>
      </p:pic>
      <p:sp>
        <p:nvSpPr>
          <p:cNvPr id="3" name="TextBox 2">
            <a:extLst>
              <a:ext uri="{FF2B5EF4-FFF2-40B4-BE49-F238E27FC236}">
                <a16:creationId xmlns:a16="http://schemas.microsoft.com/office/drawing/2014/main" id="{653685E2-D1D0-AF42-AA53-1C9468F7676C}"/>
              </a:ext>
            </a:extLst>
          </p:cNvPr>
          <p:cNvSpPr txBox="1"/>
          <p:nvPr/>
        </p:nvSpPr>
        <p:spPr>
          <a:xfrm>
            <a:off x="4043966" y="5602310"/>
            <a:ext cx="2446986" cy="369332"/>
          </a:xfrm>
          <a:prstGeom prst="rect">
            <a:avLst/>
          </a:prstGeom>
          <a:noFill/>
        </p:spPr>
        <p:txBody>
          <a:bodyPr wrap="square" rtlCol="0">
            <a:spAutoFit/>
          </a:bodyPr>
          <a:lstStyle/>
          <a:p>
            <a:r>
              <a:rPr lang="en-US" baseline="30000"/>
              <a:t>60</a:t>
            </a:r>
            <a:r>
              <a:rPr lang="en-US"/>
              <a:t>Co and </a:t>
            </a:r>
            <a:r>
              <a:rPr lang="en-US" baseline="30000"/>
              <a:t>137</a:t>
            </a:r>
            <a:r>
              <a:rPr lang="en-US"/>
              <a:t>Cs</a:t>
            </a:r>
            <a:endParaRPr lang="nl-NL"/>
          </a:p>
        </p:txBody>
      </p:sp>
    </p:spTree>
    <p:extLst>
      <p:ext uri="{BB962C8B-B14F-4D97-AF65-F5344CB8AC3E}">
        <p14:creationId xmlns:p14="http://schemas.microsoft.com/office/powerpoint/2010/main" val="642441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4404CB-9071-B145-A8D3-B1D4DE426003}"/>
              </a:ext>
            </a:extLst>
          </p:cNvPr>
          <p:cNvSpPr txBox="1"/>
          <p:nvPr/>
        </p:nvSpPr>
        <p:spPr>
          <a:xfrm>
            <a:off x="695459" y="1012954"/>
            <a:ext cx="7753082" cy="4832092"/>
          </a:xfrm>
          <a:prstGeom prst="rect">
            <a:avLst/>
          </a:prstGeom>
          <a:noFill/>
        </p:spPr>
        <p:txBody>
          <a:bodyPr wrap="square" rtlCol="0">
            <a:spAutoFit/>
          </a:bodyPr>
          <a:lstStyle/>
          <a:p>
            <a:r>
              <a:rPr lang="nl-NL" sz="2800"/>
              <a:t>Practical use of irradiation</a:t>
            </a:r>
          </a:p>
          <a:p>
            <a:endParaRPr lang="nl-NL" sz="2800"/>
          </a:p>
          <a:p>
            <a:r>
              <a:rPr lang="nl-NL" sz="2800"/>
              <a:t>If used to treat food, irradiation:</a:t>
            </a:r>
          </a:p>
          <a:p>
            <a:endParaRPr lang="nl-NL" sz="2800"/>
          </a:p>
          <a:p>
            <a:pPr marL="285750" indent="-285750">
              <a:buFont typeface="Arial" panose="020B0604020202020204" pitchFamily="34" charset="0"/>
              <a:buChar char="•"/>
            </a:pPr>
            <a:r>
              <a:rPr lang="nl-NL" sz="2800"/>
              <a:t>inactivates microbes</a:t>
            </a:r>
          </a:p>
          <a:p>
            <a:pPr marL="285750" indent="-285750">
              <a:buFont typeface="Arial" panose="020B0604020202020204" pitchFamily="34" charset="0"/>
              <a:buChar char="•"/>
            </a:pPr>
            <a:r>
              <a:rPr lang="nl-NL" sz="2800"/>
              <a:t>kills insects</a:t>
            </a:r>
          </a:p>
          <a:p>
            <a:pPr marL="285750" indent="-285750">
              <a:buFont typeface="Arial" panose="020B0604020202020204" pitchFamily="34" charset="0"/>
              <a:buChar char="•"/>
            </a:pPr>
            <a:r>
              <a:rPr lang="nl-NL" sz="2800"/>
              <a:t>prevents sprouting of (e.g.) potatoes</a:t>
            </a:r>
          </a:p>
          <a:p>
            <a:pPr marL="285750" indent="-285750">
              <a:buFont typeface="Arial" panose="020B0604020202020204" pitchFamily="34" charset="0"/>
              <a:buChar char="•"/>
            </a:pPr>
            <a:r>
              <a:rPr lang="nl-NL" sz="2800"/>
              <a:t>retards ripening of fruits</a:t>
            </a:r>
          </a:p>
          <a:p>
            <a:pPr marL="285750" indent="-285750">
              <a:buFont typeface="Arial" panose="020B0604020202020204" pitchFamily="34" charset="0"/>
              <a:buChar char="•"/>
            </a:pPr>
            <a:endParaRPr lang="nl-NL" sz="2800"/>
          </a:p>
          <a:p>
            <a:r>
              <a:rPr lang="nl-NL" sz="2800"/>
              <a:t>and hence offers the possibility to keep food longer fit for consumption </a:t>
            </a:r>
          </a:p>
        </p:txBody>
      </p:sp>
    </p:spTree>
    <p:extLst>
      <p:ext uri="{BB962C8B-B14F-4D97-AF65-F5344CB8AC3E}">
        <p14:creationId xmlns:p14="http://schemas.microsoft.com/office/powerpoint/2010/main" val="3276799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158164-5023-D74D-86F6-467C60F12F17}"/>
              </a:ext>
            </a:extLst>
          </p:cNvPr>
          <p:cNvSpPr txBox="1"/>
          <p:nvPr/>
        </p:nvSpPr>
        <p:spPr>
          <a:xfrm>
            <a:off x="386366" y="502276"/>
            <a:ext cx="8384147" cy="1938992"/>
          </a:xfrm>
          <a:prstGeom prst="rect">
            <a:avLst/>
          </a:prstGeom>
          <a:noFill/>
        </p:spPr>
        <p:txBody>
          <a:bodyPr wrap="square" rtlCol="0">
            <a:spAutoFit/>
          </a:bodyPr>
          <a:lstStyle/>
          <a:p>
            <a:pPr algn="ctr"/>
            <a:r>
              <a:rPr lang="nl-NL" sz="2800" b="1">
                <a:solidFill>
                  <a:schemeClr val="accent6">
                    <a:lumMod val="75000"/>
                  </a:schemeClr>
                </a:solidFill>
              </a:rPr>
              <a:t>Irradiation</a:t>
            </a:r>
          </a:p>
          <a:p>
            <a:endParaRPr lang="nl-NL" sz="2000" b="1">
              <a:solidFill>
                <a:schemeClr val="accent6">
                  <a:lumMod val="75000"/>
                </a:schemeClr>
              </a:solidFill>
            </a:endParaRPr>
          </a:p>
          <a:p>
            <a:pPr algn="ctr"/>
            <a:r>
              <a:rPr lang="nl-NL" sz="2400"/>
              <a:t>The “general public” has difficulty in distincting </a:t>
            </a:r>
          </a:p>
          <a:p>
            <a:pPr algn="ctr"/>
            <a:r>
              <a:rPr lang="nl-NL" sz="2400" b="1"/>
              <a:t>irradiated</a:t>
            </a:r>
            <a:r>
              <a:rPr lang="nl-NL" sz="2400"/>
              <a:t> from </a:t>
            </a:r>
            <a:r>
              <a:rPr lang="nl-NL" sz="2400" b="1"/>
              <a:t>radioactive</a:t>
            </a:r>
          </a:p>
          <a:p>
            <a:pPr lvl="2"/>
            <a:endParaRPr lang="nl-NL" sz="2400">
              <a:solidFill>
                <a:schemeClr val="accent6">
                  <a:lumMod val="75000"/>
                </a:schemeClr>
              </a:solidFill>
            </a:endParaRPr>
          </a:p>
        </p:txBody>
      </p:sp>
      <p:grpSp>
        <p:nvGrpSpPr>
          <p:cNvPr id="27" name="Group 26">
            <a:extLst>
              <a:ext uri="{FF2B5EF4-FFF2-40B4-BE49-F238E27FC236}">
                <a16:creationId xmlns:a16="http://schemas.microsoft.com/office/drawing/2014/main" id="{4BFE0A71-ECE9-6C41-A8A6-83D84785D433}"/>
              </a:ext>
            </a:extLst>
          </p:cNvPr>
          <p:cNvGrpSpPr/>
          <p:nvPr/>
        </p:nvGrpSpPr>
        <p:grpSpPr>
          <a:xfrm>
            <a:off x="1021557" y="2371732"/>
            <a:ext cx="7100887" cy="4074257"/>
            <a:chOff x="1128713" y="2171700"/>
            <a:chExt cx="7100887" cy="4074257"/>
          </a:xfrm>
        </p:grpSpPr>
        <p:grpSp>
          <p:nvGrpSpPr>
            <p:cNvPr id="26" name="Group 25">
              <a:extLst>
                <a:ext uri="{FF2B5EF4-FFF2-40B4-BE49-F238E27FC236}">
                  <a16:creationId xmlns:a16="http://schemas.microsoft.com/office/drawing/2014/main" id="{45C656DF-1E70-F142-9530-318567E415EB}"/>
                </a:ext>
              </a:extLst>
            </p:cNvPr>
            <p:cNvGrpSpPr/>
            <p:nvPr/>
          </p:nvGrpSpPr>
          <p:grpSpPr>
            <a:xfrm>
              <a:off x="1128713" y="2916046"/>
              <a:ext cx="2400300" cy="2960579"/>
              <a:chOff x="1128713" y="2916046"/>
              <a:chExt cx="2400300" cy="2960579"/>
            </a:xfrm>
          </p:grpSpPr>
          <p:pic>
            <p:nvPicPr>
              <p:cNvPr id="7" name="Picture 6">
                <a:extLst>
                  <a:ext uri="{FF2B5EF4-FFF2-40B4-BE49-F238E27FC236}">
                    <a16:creationId xmlns:a16="http://schemas.microsoft.com/office/drawing/2014/main" id="{AB4EE06A-40CB-2B45-96D5-595A30D38C23}"/>
                  </a:ext>
                </a:extLst>
              </p:cNvPr>
              <p:cNvPicPr>
                <a:picLocks noChangeAspect="1"/>
              </p:cNvPicPr>
              <p:nvPr/>
            </p:nvPicPr>
            <p:blipFill>
              <a:blip r:embed="rId3"/>
              <a:stretch>
                <a:fillRect/>
              </a:stretch>
            </p:blipFill>
            <p:spPr>
              <a:xfrm>
                <a:off x="1214438" y="2916046"/>
                <a:ext cx="2228850" cy="2201333"/>
              </a:xfrm>
              <a:prstGeom prst="rect">
                <a:avLst/>
              </a:prstGeom>
            </p:spPr>
          </p:pic>
          <p:sp>
            <p:nvSpPr>
              <p:cNvPr id="10" name="TextBox 9">
                <a:extLst>
                  <a:ext uri="{FF2B5EF4-FFF2-40B4-BE49-F238E27FC236}">
                    <a16:creationId xmlns:a16="http://schemas.microsoft.com/office/drawing/2014/main" id="{9A581524-1159-6D4F-869B-1B731E846856}"/>
                  </a:ext>
                </a:extLst>
              </p:cNvPr>
              <p:cNvSpPr txBox="1"/>
              <p:nvPr/>
            </p:nvSpPr>
            <p:spPr>
              <a:xfrm>
                <a:off x="1128713" y="5414960"/>
                <a:ext cx="2400300" cy="461665"/>
              </a:xfrm>
              <a:prstGeom prst="rect">
                <a:avLst/>
              </a:prstGeom>
              <a:noFill/>
            </p:spPr>
            <p:txBody>
              <a:bodyPr wrap="square" rtlCol="0">
                <a:spAutoFit/>
              </a:bodyPr>
              <a:lstStyle/>
              <a:p>
                <a:pPr algn="ctr"/>
                <a:r>
                  <a:rPr lang="nl-NL" sz="2400" b="1">
                    <a:solidFill>
                      <a:srgbClr val="FF0000"/>
                    </a:solidFill>
                  </a:rPr>
                  <a:t>WARNING</a:t>
                </a:r>
              </a:p>
            </p:txBody>
          </p:sp>
        </p:grpSp>
        <p:grpSp>
          <p:nvGrpSpPr>
            <p:cNvPr id="25" name="Group 24">
              <a:extLst>
                <a:ext uri="{FF2B5EF4-FFF2-40B4-BE49-F238E27FC236}">
                  <a16:creationId xmlns:a16="http://schemas.microsoft.com/office/drawing/2014/main" id="{8C361B41-DA1A-7644-B7E0-7D37EF67A873}"/>
                </a:ext>
              </a:extLst>
            </p:cNvPr>
            <p:cNvGrpSpPr/>
            <p:nvPr/>
          </p:nvGrpSpPr>
          <p:grpSpPr>
            <a:xfrm>
              <a:off x="4379119" y="2171700"/>
              <a:ext cx="3850481" cy="4074257"/>
              <a:chOff x="4379119" y="2171700"/>
              <a:chExt cx="3850481" cy="4074257"/>
            </a:xfrm>
          </p:grpSpPr>
          <p:pic>
            <p:nvPicPr>
              <p:cNvPr id="5" name="Picture 4">
                <a:extLst>
                  <a:ext uri="{FF2B5EF4-FFF2-40B4-BE49-F238E27FC236}">
                    <a16:creationId xmlns:a16="http://schemas.microsoft.com/office/drawing/2014/main" id="{93EE7DE5-0983-0C41-8331-3D42ECEF61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89140" y="2878811"/>
                <a:ext cx="2230438" cy="2275803"/>
              </a:xfrm>
              <a:prstGeom prst="rect">
                <a:avLst/>
              </a:prstGeom>
            </p:spPr>
          </p:pic>
          <p:sp>
            <p:nvSpPr>
              <p:cNvPr id="22" name="TextBox 21">
                <a:extLst>
                  <a:ext uri="{FF2B5EF4-FFF2-40B4-BE49-F238E27FC236}">
                    <a16:creationId xmlns:a16="http://schemas.microsoft.com/office/drawing/2014/main" id="{7C07BF12-C322-984B-A2BC-A1AF5C0C5D20}"/>
                  </a:ext>
                </a:extLst>
              </p:cNvPr>
              <p:cNvSpPr txBox="1"/>
              <p:nvPr/>
            </p:nvSpPr>
            <p:spPr>
              <a:xfrm>
                <a:off x="4379119" y="5414960"/>
                <a:ext cx="3850481" cy="830997"/>
              </a:xfrm>
              <a:prstGeom prst="rect">
                <a:avLst/>
              </a:prstGeom>
              <a:noFill/>
            </p:spPr>
            <p:txBody>
              <a:bodyPr wrap="square" rtlCol="0">
                <a:spAutoFit/>
              </a:bodyPr>
              <a:lstStyle/>
              <a:p>
                <a:pPr algn="ctr"/>
                <a:r>
                  <a:rPr lang="nl-NL" sz="2400" b="1">
                    <a:solidFill>
                      <a:schemeClr val="accent6">
                        <a:lumMod val="75000"/>
                      </a:schemeClr>
                    </a:solidFill>
                  </a:rPr>
                  <a:t>SAFE</a:t>
                </a:r>
              </a:p>
              <a:p>
                <a:pPr algn="ctr"/>
                <a:r>
                  <a:rPr lang="nl-NL" sz="2400" b="1">
                    <a:solidFill>
                      <a:schemeClr val="accent6">
                        <a:lumMod val="75000"/>
                      </a:schemeClr>
                    </a:solidFill>
                  </a:rPr>
                  <a:t>often perceived as </a:t>
                </a:r>
                <a:r>
                  <a:rPr lang="nl-NL" sz="2400" b="1">
                    <a:solidFill>
                      <a:srgbClr val="FF0000"/>
                    </a:solidFill>
                  </a:rPr>
                  <a:t>warning</a:t>
                </a:r>
              </a:p>
            </p:txBody>
          </p:sp>
          <p:sp>
            <p:nvSpPr>
              <p:cNvPr id="24" name="TextBox 23">
                <a:extLst>
                  <a:ext uri="{FF2B5EF4-FFF2-40B4-BE49-F238E27FC236}">
                    <a16:creationId xmlns:a16="http://schemas.microsoft.com/office/drawing/2014/main" id="{0C91724D-8426-3A4E-8FCA-C6BB4371C86D}"/>
                  </a:ext>
                </a:extLst>
              </p:cNvPr>
              <p:cNvSpPr txBox="1"/>
              <p:nvPr/>
            </p:nvSpPr>
            <p:spPr>
              <a:xfrm>
                <a:off x="4854178" y="2171700"/>
                <a:ext cx="2900362" cy="461665"/>
              </a:xfrm>
              <a:prstGeom prst="rect">
                <a:avLst/>
              </a:prstGeom>
              <a:noFill/>
            </p:spPr>
            <p:txBody>
              <a:bodyPr wrap="square" rtlCol="0">
                <a:spAutoFit/>
              </a:bodyPr>
              <a:lstStyle/>
              <a:p>
                <a:pPr algn="ctr"/>
                <a:r>
                  <a:rPr lang="nl-NL" sz="2400" b="1">
                    <a:solidFill>
                      <a:schemeClr val="accent6">
                        <a:lumMod val="75000"/>
                      </a:schemeClr>
                    </a:solidFill>
                  </a:rPr>
                  <a:t>IRRADIATED</a:t>
                </a:r>
              </a:p>
            </p:txBody>
          </p:sp>
        </p:grpSp>
      </p:grpSp>
    </p:spTree>
    <p:extLst>
      <p:ext uri="{BB962C8B-B14F-4D97-AF65-F5344CB8AC3E}">
        <p14:creationId xmlns:p14="http://schemas.microsoft.com/office/powerpoint/2010/main" val="148637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158164-5023-D74D-86F6-467C60F12F17}"/>
              </a:ext>
            </a:extLst>
          </p:cNvPr>
          <p:cNvSpPr txBox="1"/>
          <p:nvPr/>
        </p:nvSpPr>
        <p:spPr>
          <a:xfrm>
            <a:off x="193183" y="294451"/>
            <a:ext cx="8757634" cy="2369880"/>
          </a:xfrm>
          <a:prstGeom prst="rect">
            <a:avLst/>
          </a:prstGeom>
          <a:noFill/>
        </p:spPr>
        <p:txBody>
          <a:bodyPr wrap="square" rtlCol="0">
            <a:spAutoFit/>
          </a:bodyPr>
          <a:lstStyle/>
          <a:p>
            <a:pPr algn="ctr"/>
            <a:r>
              <a:rPr lang="nl-NL" sz="2800" b="1">
                <a:solidFill>
                  <a:schemeClr val="accent6">
                    <a:lumMod val="75000"/>
                  </a:schemeClr>
                </a:solidFill>
              </a:rPr>
              <a:t>Irradiation</a:t>
            </a:r>
          </a:p>
          <a:p>
            <a:pPr algn="ctr"/>
            <a:endParaRPr lang="nl-NL" sz="1200" b="1">
              <a:solidFill>
                <a:schemeClr val="accent6">
                  <a:lumMod val="75000"/>
                </a:schemeClr>
              </a:solidFill>
            </a:endParaRPr>
          </a:p>
          <a:p>
            <a:r>
              <a:rPr lang="nl-NL" sz="2800"/>
              <a:t>Radiation may harm </a:t>
            </a:r>
            <a:r>
              <a:rPr lang="nl-NL" sz="2800" u="sng"/>
              <a:t>depending on the dose</a:t>
            </a:r>
          </a:p>
          <a:p>
            <a:r>
              <a:rPr lang="nl-NL" sz="2800"/>
              <a:t>Radiation does </a:t>
            </a:r>
            <a:r>
              <a:rPr lang="nl-NL" sz="2800" b="1">
                <a:solidFill>
                  <a:srgbClr val="FF0000"/>
                </a:solidFill>
              </a:rPr>
              <a:t>not</a:t>
            </a:r>
            <a:r>
              <a:rPr lang="nl-NL" sz="2800"/>
              <a:t> make the </a:t>
            </a:r>
            <a:r>
              <a:rPr lang="nl-NL" sz="2800" u="sng"/>
              <a:t>irradiated</a:t>
            </a:r>
            <a:r>
              <a:rPr lang="nl-NL" sz="2800"/>
              <a:t> food </a:t>
            </a:r>
            <a:r>
              <a:rPr lang="nl-NL" sz="2800">
                <a:solidFill>
                  <a:srgbClr val="FF0000"/>
                </a:solidFill>
              </a:rPr>
              <a:t>radioactive</a:t>
            </a:r>
          </a:p>
          <a:p>
            <a:endParaRPr lang="nl-NL" sz="2800" b="1">
              <a:solidFill>
                <a:schemeClr val="accent6">
                  <a:lumMod val="75000"/>
                </a:schemeClr>
              </a:solidFill>
            </a:endParaRPr>
          </a:p>
          <a:p>
            <a:pPr lvl="2"/>
            <a:endParaRPr lang="nl-NL" sz="2400">
              <a:solidFill>
                <a:schemeClr val="accent6">
                  <a:lumMod val="75000"/>
                </a:schemeClr>
              </a:solidFill>
            </a:endParaRPr>
          </a:p>
        </p:txBody>
      </p:sp>
      <p:grpSp>
        <p:nvGrpSpPr>
          <p:cNvPr id="7" name="Group 6">
            <a:extLst>
              <a:ext uri="{FF2B5EF4-FFF2-40B4-BE49-F238E27FC236}">
                <a16:creationId xmlns:a16="http://schemas.microsoft.com/office/drawing/2014/main" id="{A23A85D3-0DE4-414A-A428-0AD6EA23936D}"/>
              </a:ext>
            </a:extLst>
          </p:cNvPr>
          <p:cNvGrpSpPr/>
          <p:nvPr/>
        </p:nvGrpSpPr>
        <p:grpSpPr>
          <a:xfrm>
            <a:off x="686932" y="1871669"/>
            <a:ext cx="7771282" cy="4764588"/>
            <a:chOff x="686932" y="1871669"/>
            <a:chExt cx="7771282" cy="4764588"/>
          </a:xfrm>
        </p:grpSpPr>
        <p:grpSp>
          <p:nvGrpSpPr>
            <p:cNvPr id="22" name="Group 21">
              <a:extLst>
                <a:ext uri="{FF2B5EF4-FFF2-40B4-BE49-F238E27FC236}">
                  <a16:creationId xmlns:a16="http://schemas.microsoft.com/office/drawing/2014/main" id="{A84493F9-C0F9-7343-9D9F-D6A84813716E}"/>
                </a:ext>
              </a:extLst>
            </p:cNvPr>
            <p:cNvGrpSpPr/>
            <p:nvPr/>
          </p:nvGrpSpPr>
          <p:grpSpPr>
            <a:xfrm>
              <a:off x="686932" y="1871669"/>
              <a:ext cx="7771282" cy="4764588"/>
              <a:chOff x="148237" y="633746"/>
              <a:chExt cx="8961716" cy="6002511"/>
            </a:xfrm>
          </p:grpSpPr>
          <p:pic>
            <p:nvPicPr>
              <p:cNvPr id="6" name="Picture 5">
                <a:extLst>
                  <a:ext uri="{FF2B5EF4-FFF2-40B4-BE49-F238E27FC236}">
                    <a16:creationId xmlns:a16="http://schemas.microsoft.com/office/drawing/2014/main" id="{44806567-0546-484F-8412-400788AA34E7}"/>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77157" y="633746"/>
                <a:ext cx="3289300" cy="3759201"/>
              </a:xfrm>
              <a:prstGeom prst="rect">
                <a:avLst/>
              </a:prstGeom>
            </p:spPr>
          </p:pic>
          <p:pic>
            <p:nvPicPr>
              <p:cNvPr id="15" name="Picture 14">
                <a:extLst>
                  <a:ext uri="{FF2B5EF4-FFF2-40B4-BE49-F238E27FC236}">
                    <a16:creationId xmlns:a16="http://schemas.microsoft.com/office/drawing/2014/main" id="{A91F66F5-7A87-4B42-8E52-33138013CCE7}"/>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65585" y="1281385"/>
                <a:ext cx="1422400" cy="1422400"/>
              </a:xfrm>
              <a:prstGeom prst="rect">
                <a:avLst/>
              </a:prstGeom>
            </p:spPr>
          </p:pic>
          <p:grpSp>
            <p:nvGrpSpPr>
              <p:cNvPr id="19" name="Group 18">
                <a:extLst>
                  <a:ext uri="{FF2B5EF4-FFF2-40B4-BE49-F238E27FC236}">
                    <a16:creationId xmlns:a16="http://schemas.microsoft.com/office/drawing/2014/main" id="{89059242-C526-BE41-9089-F58A740F9BF5}"/>
                  </a:ext>
                </a:extLst>
              </p:cNvPr>
              <p:cNvGrpSpPr/>
              <p:nvPr/>
            </p:nvGrpSpPr>
            <p:grpSpPr>
              <a:xfrm>
                <a:off x="3909276" y="4480752"/>
                <a:ext cx="5200677" cy="2155505"/>
                <a:chOff x="3723532" y="4480752"/>
                <a:chExt cx="5200677" cy="2155505"/>
              </a:xfrm>
            </p:grpSpPr>
            <p:pic>
              <p:nvPicPr>
                <p:cNvPr id="3" name="Picture 2">
                  <a:extLst>
                    <a:ext uri="{FF2B5EF4-FFF2-40B4-BE49-F238E27FC236}">
                      <a16:creationId xmlns:a16="http://schemas.microsoft.com/office/drawing/2014/main" id="{48514E37-22E7-5B40-9814-00157D3552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18136" y="4520485"/>
                  <a:ext cx="1506073" cy="2115772"/>
                </a:xfrm>
                <a:prstGeom prst="rect">
                  <a:avLst/>
                </a:prstGeom>
              </p:spPr>
            </p:pic>
            <p:grpSp>
              <p:nvGrpSpPr>
                <p:cNvPr id="13" name="Group 12">
                  <a:extLst>
                    <a:ext uri="{FF2B5EF4-FFF2-40B4-BE49-F238E27FC236}">
                      <a16:creationId xmlns:a16="http://schemas.microsoft.com/office/drawing/2014/main" id="{440D706B-E671-AC43-8D51-C88DE9F605F2}"/>
                    </a:ext>
                  </a:extLst>
                </p:cNvPr>
                <p:cNvGrpSpPr/>
                <p:nvPr/>
              </p:nvGrpSpPr>
              <p:grpSpPr>
                <a:xfrm>
                  <a:off x="5606451" y="4520485"/>
                  <a:ext cx="1434839" cy="2076039"/>
                  <a:chOff x="5945609" y="3853556"/>
                  <a:chExt cx="1790700" cy="2654300"/>
                </a:xfrm>
              </p:grpSpPr>
              <p:pic>
                <p:nvPicPr>
                  <p:cNvPr id="9" name="Picture 8">
                    <a:extLst>
                      <a:ext uri="{FF2B5EF4-FFF2-40B4-BE49-F238E27FC236}">
                        <a16:creationId xmlns:a16="http://schemas.microsoft.com/office/drawing/2014/main" id="{2B745ECF-2762-8041-B774-A1204D551A38}"/>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45609" y="3853556"/>
                    <a:ext cx="1790700" cy="2654300"/>
                  </a:xfrm>
                  <a:prstGeom prst="rect">
                    <a:avLst/>
                  </a:prstGeom>
                </p:spPr>
              </p:pic>
              <p:pic>
                <p:nvPicPr>
                  <p:cNvPr id="11" name="Picture 10">
                    <a:extLst>
                      <a:ext uri="{FF2B5EF4-FFF2-40B4-BE49-F238E27FC236}">
                        <a16:creationId xmlns:a16="http://schemas.microsoft.com/office/drawing/2014/main" id="{0CC86E26-DC64-DB4E-9086-6112BF458FAF}"/>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451209">
                    <a:off x="6698091" y="4696214"/>
                    <a:ext cx="423080" cy="523813"/>
                  </a:xfrm>
                  <a:prstGeom prst="rect">
                    <a:avLst/>
                  </a:prstGeom>
                </p:spPr>
              </p:pic>
            </p:grpSp>
            <p:pic>
              <p:nvPicPr>
                <p:cNvPr id="16" name="Picture 15">
                  <a:extLst>
                    <a:ext uri="{FF2B5EF4-FFF2-40B4-BE49-F238E27FC236}">
                      <a16:creationId xmlns:a16="http://schemas.microsoft.com/office/drawing/2014/main" id="{0B826C35-7A26-1948-93C4-65D1198768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23532" y="4480752"/>
                  <a:ext cx="1506073" cy="2115772"/>
                </a:xfrm>
                <a:prstGeom prst="rect">
                  <a:avLst/>
                </a:prstGeom>
              </p:spPr>
            </p:pic>
          </p:grpSp>
          <p:grpSp>
            <p:nvGrpSpPr>
              <p:cNvPr id="18" name="Group 17">
                <a:extLst>
                  <a:ext uri="{FF2B5EF4-FFF2-40B4-BE49-F238E27FC236}">
                    <a16:creationId xmlns:a16="http://schemas.microsoft.com/office/drawing/2014/main" id="{8BD5D643-0641-5D46-8137-F894CF83EE3C}"/>
                  </a:ext>
                </a:extLst>
              </p:cNvPr>
              <p:cNvGrpSpPr/>
              <p:nvPr/>
            </p:nvGrpSpPr>
            <p:grpSpPr>
              <a:xfrm>
                <a:off x="148237" y="3597205"/>
                <a:ext cx="3766288" cy="2043519"/>
                <a:chOff x="314754" y="2703785"/>
                <a:chExt cx="3766288" cy="2043519"/>
              </a:xfrm>
            </p:grpSpPr>
            <p:grpSp>
              <p:nvGrpSpPr>
                <p:cNvPr id="12" name="Group 11">
                  <a:extLst>
                    <a:ext uri="{FF2B5EF4-FFF2-40B4-BE49-F238E27FC236}">
                      <a16:creationId xmlns:a16="http://schemas.microsoft.com/office/drawing/2014/main" id="{389366CF-0C81-FC47-94BC-4AC03068B4B1}"/>
                    </a:ext>
                  </a:extLst>
                </p:cNvPr>
                <p:cNvGrpSpPr/>
                <p:nvPr/>
              </p:nvGrpSpPr>
              <p:grpSpPr>
                <a:xfrm>
                  <a:off x="314754" y="2703785"/>
                  <a:ext cx="3766288" cy="2043519"/>
                  <a:chOff x="70414" y="3970953"/>
                  <a:chExt cx="4412142" cy="2705100"/>
                </a:xfrm>
              </p:grpSpPr>
              <p:pic>
                <p:nvPicPr>
                  <p:cNvPr id="4" name="Picture 3">
                    <a:extLst>
                      <a:ext uri="{FF2B5EF4-FFF2-40B4-BE49-F238E27FC236}">
                        <a16:creationId xmlns:a16="http://schemas.microsoft.com/office/drawing/2014/main" id="{3B7AEFFB-E4B3-B240-8C97-ECA78858D0A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28356" y="4047153"/>
                    <a:ext cx="1854200" cy="2628900"/>
                  </a:xfrm>
                  <a:prstGeom prst="rect">
                    <a:avLst/>
                  </a:prstGeom>
                </p:spPr>
              </p:pic>
              <p:pic>
                <p:nvPicPr>
                  <p:cNvPr id="8" name="Picture 7">
                    <a:extLst>
                      <a:ext uri="{FF2B5EF4-FFF2-40B4-BE49-F238E27FC236}">
                        <a16:creationId xmlns:a16="http://schemas.microsoft.com/office/drawing/2014/main" id="{34FF08EB-B8F6-064A-B280-2785145F33B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414" y="3970953"/>
                    <a:ext cx="1879601" cy="2705100"/>
                  </a:xfrm>
                  <a:prstGeom prst="rect">
                    <a:avLst/>
                  </a:prstGeom>
                </p:spPr>
              </p:pic>
            </p:grpSp>
            <p:sp>
              <p:nvSpPr>
                <p:cNvPr id="17" name="Pentagon 16">
                  <a:extLst>
                    <a:ext uri="{FF2B5EF4-FFF2-40B4-BE49-F238E27FC236}">
                      <a16:creationId xmlns:a16="http://schemas.microsoft.com/office/drawing/2014/main" id="{3D42F6F6-7C1B-B741-A92F-18DC3314F72B}"/>
                    </a:ext>
                  </a:extLst>
                </p:cNvPr>
                <p:cNvSpPr/>
                <p:nvPr/>
              </p:nvSpPr>
              <p:spPr>
                <a:xfrm>
                  <a:off x="1919217" y="3416629"/>
                  <a:ext cx="579046" cy="274006"/>
                </a:xfrm>
                <a:prstGeom prst="homePlate">
                  <a:avLst/>
                </a:prstGeom>
                <a:gradFill flip="none" rotWithShape="1">
                  <a:gsLst>
                    <a:gs pos="0">
                      <a:schemeClr val="accent2">
                        <a:lumMod val="20000"/>
                        <a:lumOff val="80000"/>
                      </a:schemeClr>
                    </a:gs>
                    <a:gs pos="0">
                      <a:schemeClr val="accent2">
                        <a:lumMod val="40000"/>
                        <a:lumOff val="60000"/>
                      </a:schemeClr>
                    </a:gs>
                    <a:gs pos="100000">
                      <a:srgbClr val="F1141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0" name="TextBox 19">
                <a:extLst>
                  <a:ext uri="{FF2B5EF4-FFF2-40B4-BE49-F238E27FC236}">
                    <a16:creationId xmlns:a16="http://schemas.microsoft.com/office/drawing/2014/main" id="{0C2EE564-3F95-5A48-8BA1-46CB87C5E6B2}"/>
                  </a:ext>
                </a:extLst>
              </p:cNvPr>
              <p:cNvSpPr txBox="1"/>
              <p:nvPr/>
            </p:nvSpPr>
            <p:spPr>
              <a:xfrm>
                <a:off x="1367415" y="3316249"/>
                <a:ext cx="1436688" cy="581614"/>
              </a:xfrm>
              <a:prstGeom prst="rect">
                <a:avLst/>
              </a:prstGeom>
              <a:noFill/>
            </p:spPr>
            <p:txBody>
              <a:bodyPr wrap="square" rtlCol="0">
                <a:spAutoFit/>
              </a:bodyPr>
              <a:lstStyle/>
              <a:p>
                <a:pPr algn="ctr"/>
                <a:r>
                  <a:rPr lang="nl-NL" sz="2400" b="1"/>
                  <a:t>1 hour</a:t>
                </a:r>
              </a:p>
            </p:txBody>
          </p:sp>
          <p:sp>
            <p:nvSpPr>
              <p:cNvPr id="21" name="TextBox 20">
                <a:extLst>
                  <a:ext uri="{FF2B5EF4-FFF2-40B4-BE49-F238E27FC236}">
                    <a16:creationId xmlns:a16="http://schemas.microsoft.com/office/drawing/2014/main" id="{DEC7DBEA-41B0-F242-929F-595162E9DAB2}"/>
                  </a:ext>
                </a:extLst>
              </p:cNvPr>
              <p:cNvSpPr txBox="1"/>
              <p:nvPr/>
            </p:nvSpPr>
            <p:spPr>
              <a:xfrm>
                <a:off x="3055273" y="1688088"/>
                <a:ext cx="1589171" cy="581614"/>
              </a:xfrm>
              <a:prstGeom prst="rect">
                <a:avLst/>
              </a:prstGeom>
              <a:noFill/>
            </p:spPr>
            <p:txBody>
              <a:bodyPr wrap="square" rtlCol="0">
                <a:spAutoFit/>
              </a:bodyPr>
              <a:lstStyle/>
              <a:p>
                <a:pPr algn="ctr"/>
                <a:r>
                  <a:rPr lang="nl-NL" sz="2400" b="1"/>
                  <a:t>3 months</a:t>
                </a:r>
              </a:p>
            </p:txBody>
          </p:sp>
        </p:grpSp>
        <p:sp>
          <p:nvSpPr>
            <p:cNvPr id="5" name="Right Arrow 4">
              <a:extLst>
                <a:ext uri="{FF2B5EF4-FFF2-40B4-BE49-F238E27FC236}">
                  <a16:creationId xmlns:a16="http://schemas.microsoft.com/office/drawing/2014/main" id="{9949ADA0-3E81-FC43-800F-DB169D9D6DC0}"/>
                </a:ext>
              </a:extLst>
            </p:cNvPr>
            <p:cNvSpPr/>
            <p:nvPr/>
          </p:nvSpPr>
          <p:spPr>
            <a:xfrm>
              <a:off x="3104309" y="3117270"/>
              <a:ext cx="1620124" cy="25580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 name="Down Arrow 9">
            <a:extLst>
              <a:ext uri="{FF2B5EF4-FFF2-40B4-BE49-F238E27FC236}">
                <a16:creationId xmlns:a16="http://schemas.microsoft.com/office/drawing/2014/main" id="{C9A1C838-A3D6-DA44-B8E4-489682CF7D74}"/>
              </a:ext>
            </a:extLst>
          </p:cNvPr>
          <p:cNvSpPr/>
          <p:nvPr/>
        </p:nvSpPr>
        <p:spPr>
          <a:xfrm flipH="1">
            <a:off x="2313705" y="3546764"/>
            <a:ext cx="252000" cy="498763"/>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66339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E60866-CEB6-AE42-9E1B-4D24E56D8AFD}"/>
              </a:ext>
            </a:extLst>
          </p:cNvPr>
          <p:cNvSpPr txBox="1"/>
          <p:nvPr/>
        </p:nvSpPr>
        <p:spPr>
          <a:xfrm>
            <a:off x="553453" y="2090172"/>
            <a:ext cx="8037095" cy="2677656"/>
          </a:xfrm>
          <a:prstGeom prst="rect">
            <a:avLst/>
          </a:prstGeom>
          <a:noFill/>
        </p:spPr>
        <p:txBody>
          <a:bodyPr wrap="square" rtlCol="0">
            <a:spAutoFit/>
          </a:bodyPr>
          <a:lstStyle/>
          <a:p>
            <a:pPr algn="ctr"/>
            <a:r>
              <a:rPr lang="nl-NL" sz="2800">
                <a:solidFill>
                  <a:srgbClr val="FF0000"/>
                </a:solidFill>
              </a:rPr>
              <a:t>Please know that downloading is for personal use only</a:t>
            </a:r>
          </a:p>
          <a:p>
            <a:pPr algn="ctr"/>
            <a:endParaRPr lang="nl-NL" sz="2800">
              <a:solidFill>
                <a:srgbClr val="FF0000"/>
              </a:solidFill>
            </a:endParaRPr>
          </a:p>
          <a:p>
            <a:pPr algn="ctr"/>
            <a:r>
              <a:rPr lang="nl-NL" sz="2800">
                <a:solidFill>
                  <a:srgbClr val="FF0000"/>
                </a:solidFill>
              </a:rPr>
              <a:t>and</a:t>
            </a:r>
          </a:p>
          <a:p>
            <a:pPr algn="ctr"/>
            <a:endParaRPr lang="nl-NL" sz="2800">
              <a:solidFill>
                <a:srgbClr val="FF0000"/>
              </a:solidFill>
            </a:endParaRPr>
          </a:p>
          <a:p>
            <a:pPr algn="ctr"/>
            <a:r>
              <a:rPr lang="nl-NL" sz="2800">
                <a:solidFill>
                  <a:srgbClr val="FF0000"/>
                </a:solidFill>
              </a:rPr>
              <a:t>images may be protected by copyright </a:t>
            </a:r>
          </a:p>
          <a:p>
            <a:pPr algn="ctr"/>
            <a:r>
              <a:rPr lang="nl-NL" sz="2800">
                <a:solidFill>
                  <a:srgbClr val="FF0000"/>
                </a:solidFill>
              </a:rPr>
              <a:t>The source of the pictures is given in the notes</a:t>
            </a:r>
          </a:p>
        </p:txBody>
      </p:sp>
    </p:spTree>
    <p:extLst>
      <p:ext uri="{BB962C8B-B14F-4D97-AF65-F5344CB8AC3E}">
        <p14:creationId xmlns:p14="http://schemas.microsoft.com/office/powerpoint/2010/main" val="3847003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4AF9A1-AD86-7A42-8746-C21EC5C99201}"/>
              </a:ext>
            </a:extLst>
          </p:cNvPr>
          <p:cNvSpPr txBox="1"/>
          <p:nvPr/>
        </p:nvSpPr>
        <p:spPr>
          <a:xfrm>
            <a:off x="321972" y="334851"/>
            <a:ext cx="8500056" cy="6001643"/>
          </a:xfrm>
          <a:prstGeom prst="rect">
            <a:avLst/>
          </a:prstGeom>
          <a:noFill/>
        </p:spPr>
        <p:txBody>
          <a:bodyPr wrap="square" rtlCol="0">
            <a:spAutoFit/>
          </a:bodyPr>
          <a:lstStyle/>
          <a:p>
            <a:r>
              <a:rPr lang="nl-NL" sz="2400"/>
              <a:t>It is correct that irradiation does change the chemistry of food, like it changes the chemistry of microbes and insects and kills them. </a:t>
            </a:r>
          </a:p>
          <a:p>
            <a:endParaRPr lang="nl-NL" sz="2400"/>
          </a:p>
          <a:p>
            <a:r>
              <a:rPr lang="nl-NL" sz="2400"/>
              <a:t>So do other preservation technologies, whether heat, high-pressure, pulsed electric fiels or chemical.</a:t>
            </a:r>
          </a:p>
          <a:p>
            <a:endParaRPr lang="nl-NL" sz="2400"/>
          </a:p>
          <a:p>
            <a:r>
              <a:rPr lang="nl-NL" sz="2400"/>
              <a:t>The changes </a:t>
            </a:r>
          </a:p>
          <a:p>
            <a:pPr marL="342900" indent="-342900">
              <a:buFont typeface="Arial" panose="020B0604020202020204" pitchFamily="34" charset="0"/>
              <a:buChar char="•"/>
            </a:pPr>
            <a:r>
              <a:rPr lang="nl-NL" sz="2400"/>
              <a:t>prevent the food from spoilage</a:t>
            </a:r>
          </a:p>
          <a:p>
            <a:pPr marL="342900" indent="-342900">
              <a:buFont typeface="Arial" panose="020B0604020202020204" pitchFamily="34" charset="0"/>
              <a:buChar char="•"/>
            </a:pPr>
            <a:r>
              <a:rPr lang="nl-NL" sz="2400"/>
              <a:t>influence flavour, structure and taste</a:t>
            </a:r>
          </a:p>
          <a:p>
            <a:r>
              <a:rPr lang="nl-NL" sz="2400"/>
              <a:t>all of it is chemistry</a:t>
            </a:r>
          </a:p>
          <a:p>
            <a:endParaRPr lang="nl-NL" sz="2400"/>
          </a:p>
          <a:p>
            <a:r>
              <a:rPr lang="nl-NL" sz="2400"/>
              <a:t>The issue is whether it makes the food less safe than fresh food. The only two chemicals that rose concern were benzene (and its derivatives) and alkylcyclobutanones (ACBs). Extensive research showed that the amounts formed were too low (compared with the consumption from other food) to be of concern.</a:t>
            </a:r>
          </a:p>
        </p:txBody>
      </p:sp>
    </p:spTree>
    <p:extLst>
      <p:ext uri="{BB962C8B-B14F-4D97-AF65-F5344CB8AC3E}">
        <p14:creationId xmlns:p14="http://schemas.microsoft.com/office/powerpoint/2010/main" val="549968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7BDAE4A-67DA-2347-9379-4D89B4AC3CD9}"/>
              </a:ext>
            </a:extLst>
          </p:cNvPr>
          <p:cNvGrpSpPr/>
          <p:nvPr/>
        </p:nvGrpSpPr>
        <p:grpSpPr>
          <a:xfrm>
            <a:off x="283336" y="800637"/>
            <a:ext cx="8577329" cy="5617337"/>
            <a:chOff x="283336" y="965918"/>
            <a:chExt cx="8577329" cy="5617337"/>
          </a:xfrm>
        </p:grpSpPr>
        <p:sp>
          <p:nvSpPr>
            <p:cNvPr id="6" name="TextBox 5">
              <a:extLst>
                <a:ext uri="{FF2B5EF4-FFF2-40B4-BE49-F238E27FC236}">
                  <a16:creationId xmlns:a16="http://schemas.microsoft.com/office/drawing/2014/main" id="{EDF840EF-6334-D14A-A8D8-1EA961C303FE}"/>
                </a:ext>
              </a:extLst>
            </p:cNvPr>
            <p:cNvSpPr txBox="1"/>
            <p:nvPr/>
          </p:nvSpPr>
          <p:spPr>
            <a:xfrm>
              <a:off x="283336" y="965918"/>
              <a:ext cx="8577329" cy="1200329"/>
            </a:xfrm>
            <a:prstGeom prst="rect">
              <a:avLst/>
            </a:prstGeom>
            <a:noFill/>
          </p:spPr>
          <p:txBody>
            <a:bodyPr wrap="square" rtlCol="0">
              <a:spAutoFit/>
            </a:bodyPr>
            <a:lstStyle/>
            <a:p>
              <a:r>
                <a:rPr lang="nl-NL" sz="2400"/>
                <a:t>Joseph John Bevelacqua</a:t>
              </a:r>
              <a:r>
                <a:rPr lang="nl-NL" sz="2400" baseline="30000"/>
                <a:t>1</a:t>
              </a:r>
              <a:r>
                <a:rPr lang="nl-NL" sz="2400"/>
                <a:t> and SM Javad Mortazavi</a:t>
              </a:r>
              <a:r>
                <a:rPr lang="nl-NL" sz="2400" baseline="30000"/>
                <a:t>2</a:t>
              </a:r>
              <a:r>
                <a:rPr lang="nl-NL" sz="2400"/>
                <a:t> illustrated in a very clear way the influence on the environment and history on the thinking of people, see the quotation in the next slide.</a:t>
              </a:r>
            </a:p>
          </p:txBody>
        </p:sp>
        <p:grpSp>
          <p:nvGrpSpPr>
            <p:cNvPr id="12" name="Group 11">
              <a:extLst>
                <a:ext uri="{FF2B5EF4-FFF2-40B4-BE49-F238E27FC236}">
                  <a16:creationId xmlns:a16="http://schemas.microsoft.com/office/drawing/2014/main" id="{F38D3958-B4AF-9645-B25A-7D69E7878FF3}"/>
                </a:ext>
              </a:extLst>
            </p:cNvPr>
            <p:cNvGrpSpPr/>
            <p:nvPr/>
          </p:nvGrpSpPr>
          <p:grpSpPr>
            <a:xfrm>
              <a:off x="3723961" y="3633903"/>
              <a:ext cx="4911772" cy="2949352"/>
              <a:chOff x="3723961" y="3633903"/>
              <a:chExt cx="4911772" cy="2949352"/>
            </a:xfrm>
          </p:grpSpPr>
          <p:pic>
            <p:nvPicPr>
              <p:cNvPr id="7" name="Picture 6">
                <a:hlinkClick r:id="rId3"/>
                <a:extLst>
                  <a:ext uri="{FF2B5EF4-FFF2-40B4-BE49-F238E27FC236}">
                    <a16:creationId xmlns:a16="http://schemas.microsoft.com/office/drawing/2014/main" id="{41B27563-430A-FE40-855D-0880DDD74A38}"/>
                  </a:ext>
                </a:extLst>
              </p:cNvPr>
              <p:cNvPicPr>
                <a:picLocks noChangeAspect="1"/>
              </p:cNvPicPr>
              <p:nvPr/>
            </p:nvPicPr>
            <p:blipFill>
              <a:blip r:embed="rId4"/>
              <a:stretch>
                <a:fillRect/>
              </a:stretch>
            </p:blipFill>
            <p:spPr>
              <a:xfrm>
                <a:off x="6440866" y="3633903"/>
                <a:ext cx="2194867" cy="2949352"/>
              </a:xfrm>
              <a:prstGeom prst="rect">
                <a:avLst/>
              </a:prstGeom>
            </p:spPr>
          </p:pic>
          <p:sp>
            <p:nvSpPr>
              <p:cNvPr id="8" name="Rectangle 7">
                <a:extLst>
                  <a:ext uri="{FF2B5EF4-FFF2-40B4-BE49-F238E27FC236}">
                    <a16:creationId xmlns:a16="http://schemas.microsoft.com/office/drawing/2014/main" id="{38ACFF58-A736-2B41-BEB4-6675EEA17E28}"/>
                  </a:ext>
                </a:extLst>
              </p:cNvPr>
              <p:cNvSpPr/>
              <p:nvPr/>
            </p:nvSpPr>
            <p:spPr>
              <a:xfrm>
                <a:off x="3723961" y="4952039"/>
                <a:ext cx="2590084" cy="1631216"/>
              </a:xfrm>
              <a:prstGeom prst="rect">
                <a:avLst/>
              </a:prstGeom>
            </p:spPr>
            <p:txBody>
              <a:bodyPr wrap="square">
                <a:spAutoFit/>
              </a:bodyPr>
              <a:lstStyle/>
              <a:p>
                <a:pPr algn="r"/>
                <a:r>
                  <a:rPr lang="en-US" sz="2000" baseline="30000"/>
                  <a:t>2</a:t>
                </a:r>
                <a:r>
                  <a:rPr lang="en-US" sz="2000"/>
                  <a:t>Diagnostic Imaging Department, Fox Chase Cancer Center, Philadelphia, PA 19111, USA </a:t>
                </a:r>
                <a:endParaRPr lang="nl-NL" sz="2000"/>
              </a:p>
            </p:txBody>
          </p:sp>
        </p:grpSp>
        <p:grpSp>
          <p:nvGrpSpPr>
            <p:cNvPr id="11" name="Group 10">
              <a:extLst>
                <a:ext uri="{FF2B5EF4-FFF2-40B4-BE49-F238E27FC236}">
                  <a16:creationId xmlns:a16="http://schemas.microsoft.com/office/drawing/2014/main" id="{AB0B65BC-BD8A-5F4D-A9C5-382EA7505622}"/>
                </a:ext>
              </a:extLst>
            </p:cNvPr>
            <p:cNvGrpSpPr/>
            <p:nvPr/>
          </p:nvGrpSpPr>
          <p:grpSpPr>
            <a:xfrm>
              <a:off x="283336" y="2454927"/>
              <a:ext cx="6243749" cy="2707783"/>
              <a:chOff x="579549" y="2699628"/>
              <a:chExt cx="6243749" cy="2707783"/>
            </a:xfrm>
          </p:grpSpPr>
          <p:pic>
            <p:nvPicPr>
              <p:cNvPr id="9" name="Picture 8">
                <a:hlinkClick r:id="rId5"/>
                <a:extLst>
                  <a:ext uri="{FF2B5EF4-FFF2-40B4-BE49-F238E27FC236}">
                    <a16:creationId xmlns:a16="http://schemas.microsoft.com/office/drawing/2014/main" id="{D3FFBE9E-1AB7-B145-8728-47F03EEC91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9549" y="2699628"/>
                <a:ext cx="2707783" cy="2707783"/>
              </a:xfrm>
              <a:prstGeom prst="rect">
                <a:avLst/>
              </a:prstGeom>
            </p:spPr>
          </p:pic>
          <p:sp>
            <p:nvSpPr>
              <p:cNvPr id="10" name="Rectangle 9">
                <a:extLst>
                  <a:ext uri="{FF2B5EF4-FFF2-40B4-BE49-F238E27FC236}">
                    <a16:creationId xmlns:a16="http://schemas.microsoft.com/office/drawing/2014/main" id="{018DF5E9-47FB-434B-A7B8-A9EB22CF8A91}"/>
                  </a:ext>
                </a:extLst>
              </p:cNvPr>
              <p:cNvSpPr/>
              <p:nvPr/>
            </p:nvSpPr>
            <p:spPr>
              <a:xfrm>
                <a:off x="3468352" y="2699628"/>
                <a:ext cx="3354946" cy="1015663"/>
              </a:xfrm>
              <a:prstGeom prst="rect">
                <a:avLst/>
              </a:prstGeom>
            </p:spPr>
            <p:txBody>
              <a:bodyPr wrap="square">
                <a:spAutoFit/>
              </a:bodyPr>
              <a:lstStyle/>
              <a:p>
                <a:r>
                  <a:rPr lang="en-US" sz="2000" baseline="30000"/>
                  <a:t>1</a:t>
                </a:r>
                <a:r>
                  <a:rPr lang="en-US" sz="2000"/>
                  <a:t>Bevelacqua Resources, 343 Adair Drive, Richland, Washington, WA 99352, USA</a:t>
                </a:r>
                <a:endParaRPr lang="nl-NL" sz="2000"/>
              </a:p>
            </p:txBody>
          </p:sp>
        </p:grpSp>
      </p:grpSp>
      <p:sp>
        <p:nvSpPr>
          <p:cNvPr id="14" name="TextBox 13">
            <a:extLst>
              <a:ext uri="{FF2B5EF4-FFF2-40B4-BE49-F238E27FC236}">
                <a16:creationId xmlns:a16="http://schemas.microsoft.com/office/drawing/2014/main" id="{A341623D-B487-5A41-A1C2-3F81BD4E3ED4}"/>
              </a:ext>
            </a:extLst>
          </p:cNvPr>
          <p:cNvSpPr txBox="1"/>
          <p:nvPr/>
        </p:nvSpPr>
        <p:spPr>
          <a:xfrm>
            <a:off x="2730321" y="180304"/>
            <a:ext cx="3710545" cy="523220"/>
          </a:xfrm>
          <a:prstGeom prst="rect">
            <a:avLst/>
          </a:prstGeom>
          <a:noFill/>
        </p:spPr>
        <p:txBody>
          <a:bodyPr wrap="square" rtlCol="0">
            <a:spAutoFit/>
          </a:bodyPr>
          <a:lstStyle/>
          <a:p>
            <a:pPr algn="ctr"/>
            <a:r>
              <a:rPr lang="nl-NL" sz="2800" b="1"/>
              <a:t>Radiophobia</a:t>
            </a:r>
          </a:p>
        </p:txBody>
      </p:sp>
    </p:spTree>
    <p:extLst>
      <p:ext uri="{BB962C8B-B14F-4D97-AF65-F5344CB8AC3E}">
        <p14:creationId xmlns:p14="http://schemas.microsoft.com/office/powerpoint/2010/main" val="684087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DF840EF-6334-D14A-A8D8-1EA961C303FE}"/>
              </a:ext>
            </a:extLst>
          </p:cNvPr>
          <p:cNvSpPr txBox="1"/>
          <p:nvPr/>
        </p:nvSpPr>
        <p:spPr>
          <a:xfrm>
            <a:off x="251139" y="428179"/>
            <a:ext cx="8641723" cy="6001643"/>
          </a:xfrm>
          <a:prstGeom prst="rect">
            <a:avLst/>
          </a:prstGeom>
          <a:noFill/>
        </p:spPr>
        <p:txBody>
          <a:bodyPr wrap="square" rtlCol="0">
            <a:spAutoFit/>
          </a:bodyPr>
          <a:lstStyle/>
          <a:p>
            <a:r>
              <a:rPr lang="nl-NL" sz="2400"/>
              <a:t>If society applied the radiophobia logic to cooking food, it would also be viewed as a negative technology.  A hypothetical example illustrates applying the </a:t>
            </a:r>
            <a:r>
              <a:rPr lang="nl-NL" sz="2400" b="1"/>
              <a:t>radiophobia mindset </a:t>
            </a:r>
            <a:r>
              <a:rPr lang="nl-NL" sz="2400"/>
              <a:t>to cooking food with thermal radiation:</a:t>
            </a:r>
          </a:p>
          <a:p>
            <a:endParaRPr lang="nl-NL" sz="2400"/>
          </a:p>
          <a:p>
            <a:r>
              <a:rPr lang="nl-NL" sz="2400" i="1"/>
              <a:t>Scientists have developed a new technology called thermal radiation (e.g., infrared radiation) as a method that is alleged to improve the taste and edibility of foods. Thermal radiation proponents claim that it kills known pathogens and prolongs the food’s shelf life.  Unfortunately, thermal radiation has a number of negative side effects that suggest its use is potentially harmful.  Thermal technology produces carcinogenic materials in meat, reduces the vitamin content of fruits and vegetables, and produces hazardous chemical compounds in eggs.  Therefore, cooking foods with thermal radiation should be avoided and restricted by regulations until detailed research proves that it is not harmful to human health. </a:t>
            </a:r>
            <a:endParaRPr lang="en-US" sz="2400" i="1"/>
          </a:p>
        </p:txBody>
      </p:sp>
    </p:spTree>
    <p:extLst>
      <p:ext uri="{BB962C8B-B14F-4D97-AF65-F5344CB8AC3E}">
        <p14:creationId xmlns:p14="http://schemas.microsoft.com/office/powerpoint/2010/main" val="1276327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9A1BA8-5B6B-2C4B-8326-10010AA3EB5F}"/>
              </a:ext>
            </a:extLst>
          </p:cNvPr>
          <p:cNvSpPr txBox="1"/>
          <p:nvPr/>
        </p:nvSpPr>
        <p:spPr>
          <a:xfrm>
            <a:off x="381000" y="1166843"/>
            <a:ext cx="8382000" cy="4524315"/>
          </a:xfrm>
          <a:prstGeom prst="rect">
            <a:avLst/>
          </a:prstGeom>
          <a:noFill/>
        </p:spPr>
        <p:txBody>
          <a:bodyPr wrap="square" rtlCol="0">
            <a:spAutoFit/>
          </a:bodyPr>
          <a:lstStyle/>
          <a:p>
            <a:r>
              <a:rPr lang="nl-NL" sz="2400"/>
              <a:t>Irradiation of food or food ingredients is practised in many but by far not all countries and nowhere for all food. In many countries a permission is still required - for political reasons.</a:t>
            </a:r>
          </a:p>
          <a:p>
            <a:endParaRPr lang="nl-NL" sz="2400"/>
          </a:p>
          <a:p>
            <a:r>
              <a:rPr lang="nl-NL" sz="2400"/>
              <a:t>Countries where irradiation of food is at least partially approved:</a:t>
            </a:r>
          </a:p>
          <a:p>
            <a:r>
              <a:rPr lang="nl-NL" sz="2400"/>
              <a:t>Australia, China, European Union (28 countries), India, Indonesia, Japan, Malaysia, Mexico, South Africa, Thailand, USA, Vietnam</a:t>
            </a:r>
          </a:p>
          <a:p>
            <a:endParaRPr lang="nl-NL" sz="2400"/>
          </a:p>
          <a:p>
            <a:r>
              <a:rPr lang="nl-NL" sz="2400"/>
              <a:t>If occupational safety requirements are met and the applied dose is in accordance with the levels proven to be safe, based on scientific data irradiation could be allowed everywhere and without restrictions.</a:t>
            </a:r>
          </a:p>
        </p:txBody>
      </p:sp>
    </p:spTree>
    <p:extLst>
      <p:ext uri="{BB962C8B-B14F-4D97-AF65-F5344CB8AC3E}">
        <p14:creationId xmlns:p14="http://schemas.microsoft.com/office/powerpoint/2010/main" val="2625504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508000" y="618097"/>
            <a:ext cx="8128000" cy="4801314"/>
          </a:xfrm>
          <a:prstGeom prst="rect">
            <a:avLst/>
          </a:prstGeom>
          <a:noFill/>
        </p:spPr>
        <p:txBody>
          <a:bodyPr wrap="square" rtlCol="0">
            <a:spAutoFit/>
          </a:bodyPr>
          <a:lstStyle/>
          <a:p>
            <a:r>
              <a:rPr lang="nl-NL" sz="2800" b="1"/>
              <a:t>Global Harmonization Initiative (GHI) </a:t>
            </a:r>
          </a:p>
          <a:p>
            <a:r>
              <a:rPr lang="nl-NL" sz="2800" b="1"/>
              <a:t>Consensus Document on Food Irradiation</a:t>
            </a:r>
          </a:p>
          <a:p>
            <a:endParaRPr lang="nl-NL" sz="1000" b="1"/>
          </a:p>
          <a:p>
            <a:r>
              <a:rPr lang="nl-NL" sz="2400"/>
              <a:t>“Discordant international regulations of food irradiation are a public health impediment and a barrier to global trade”</a:t>
            </a:r>
          </a:p>
          <a:p>
            <a:endParaRPr lang="nl-NL" sz="2400" b="1"/>
          </a:p>
          <a:p>
            <a:r>
              <a:rPr lang="nl-NL" sz="2400" b="1"/>
              <a:t>Publication date October 2018</a:t>
            </a:r>
          </a:p>
          <a:p>
            <a:endParaRPr lang="nl-NL" sz="2400" b="1"/>
          </a:p>
          <a:p>
            <a:r>
              <a:rPr lang="nl-NL" sz="2400"/>
              <a:t>In short confirms that</a:t>
            </a:r>
            <a:endParaRPr lang="nl-NL" sz="2400">
              <a:solidFill>
                <a:schemeClr val="accent6">
                  <a:lumMod val="75000"/>
                </a:schemeClr>
              </a:solidFill>
            </a:endParaRPr>
          </a:p>
          <a:p>
            <a:r>
              <a:rPr lang="nl-NL" sz="2400" b="1"/>
              <a:t>Irradiated food </a:t>
            </a:r>
          </a:p>
          <a:p>
            <a:pPr marL="800100" lvl="1" indent="-342900">
              <a:buFont typeface="Arial" panose="020B0604020202020204" pitchFamily="34" charset="0"/>
              <a:buChar char="•"/>
            </a:pPr>
            <a:r>
              <a:rPr lang="nl-NL" sz="2400"/>
              <a:t>is safe to consume</a:t>
            </a:r>
          </a:p>
          <a:p>
            <a:pPr marL="800100" lvl="1" indent="-342900">
              <a:buFont typeface="Arial" panose="020B0604020202020204" pitchFamily="34" charset="0"/>
              <a:buChar char="•"/>
            </a:pPr>
            <a:r>
              <a:rPr lang="nl-NL" sz="2400"/>
              <a:t>is nutritionally adequate</a:t>
            </a:r>
          </a:p>
          <a:p>
            <a:pPr marL="800100" lvl="1" indent="-342900">
              <a:buFont typeface="Arial" panose="020B0604020202020204" pitchFamily="34" charset="0"/>
              <a:buChar char="•"/>
            </a:pPr>
            <a:r>
              <a:rPr lang="nl-NL" sz="2400"/>
              <a:t>has the same sensory properties as non-irradiated food</a:t>
            </a:r>
          </a:p>
        </p:txBody>
      </p:sp>
      <p:sp>
        <p:nvSpPr>
          <p:cNvPr id="3" name="TextBox 2">
            <a:extLst>
              <a:ext uri="{FF2B5EF4-FFF2-40B4-BE49-F238E27FC236}">
                <a16:creationId xmlns:a16="http://schemas.microsoft.com/office/drawing/2014/main" id="{FA9B34E8-2C34-274B-A67C-E93FE6ED7A5E}"/>
              </a:ext>
            </a:extLst>
          </p:cNvPr>
          <p:cNvSpPr txBox="1"/>
          <p:nvPr/>
        </p:nvSpPr>
        <p:spPr>
          <a:xfrm>
            <a:off x="290945" y="6165275"/>
            <a:ext cx="8548255" cy="461665"/>
          </a:xfrm>
          <a:prstGeom prst="rect">
            <a:avLst/>
          </a:prstGeom>
          <a:noFill/>
        </p:spPr>
        <p:txBody>
          <a:bodyPr wrap="square" rtlCol="0">
            <a:spAutoFit/>
          </a:bodyPr>
          <a:lstStyle/>
          <a:p>
            <a:pPr algn="ctr"/>
            <a:r>
              <a:rPr lang="nl-NL" sz="2400">
                <a:hlinkClick r:id="rId3"/>
              </a:rPr>
              <a:t>Can be downloaded from the library on the GHI website</a:t>
            </a:r>
            <a:endParaRPr lang="nl-NL" sz="2400"/>
          </a:p>
        </p:txBody>
      </p:sp>
    </p:spTree>
    <p:extLst>
      <p:ext uri="{BB962C8B-B14F-4D97-AF65-F5344CB8AC3E}">
        <p14:creationId xmlns:p14="http://schemas.microsoft.com/office/powerpoint/2010/main" val="3760381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0C2A83-A0B3-024B-921B-BF445D8A027E}"/>
              </a:ext>
            </a:extLst>
          </p:cNvPr>
          <p:cNvSpPr txBox="1"/>
          <p:nvPr/>
        </p:nvSpPr>
        <p:spPr>
          <a:xfrm>
            <a:off x="611747" y="3136613"/>
            <a:ext cx="7920507" cy="584775"/>
          </a:xfrm>
          <a:prstGeom prst="rect">
            <a:avLst/>
          </a:prstGeom>
          <a:noFill/>
        </p:spPr>
        <p:txBody>
          <a:bodyPr wrap="square" rtlCol="0">
            <a:spAutoFit/>
          </a:bodyPr>
          <a:lstStyle/>
          <a:p>
            <a:pPr algn="ctr"/>
            <a:r>
              <a:rPr lang="nl-NL" sz="3200"/>
              <a:t>Genetically Modified Food</a:t>
            </a:r>
          </a:p>
        </p:txBody>
      </p:sp>
    </p:spTree>
    <p:extLst>
      <p:ext uri="{BB962C8B-B14F-4D97-AF65-F5344CB8AC3E}">
        <p14:creationId xmlns:p14="http://schemas.microsoft.com/office/powerpoint/2010/main" val="4080764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233386-5B6D-AD49-9A0C-0241C1FC6726}"/>
              </a:ext>
            </a:extLst>
          </p:cNvPr>
          <p:cNvSpPr/>
          <p:nvPr/>
        </p:nvSpPr>
        <p:spPr>
          <a:xfrm>
            <a:off x="933719" y="2521059"/>
            <a:ext cx="7276563" cy="1815882"/>
          </a:xfrm>
          <a:prstGeom prst="rect">
            <a:avLst/>
          </a:prstGeom>
        </p:spPr>
        <p:txBody>
          <a:bodyPr wrap="square">
            <a:spAutoFit/>
          </a:bodyPr>
          <a:lstStyle/>
          <a:p>
            <a:pPr algn="ctr"/>
            <a:r>
              <a:rPr lang="en-US" sz="2800" b="0" i="0" u="none" strike="noStrike">
                <a:solidFill>
                  <a:srgbClr val="333333"/>
                </a:solidFill>
                <a:effectLst/>
                <a:latin typeface="Arial" panose="020B0604020202020204" pitchFamily="34" charset="0"/>
              </a:rPr>
              <a:t>Genetically modified foods are foods produced from organisms that have had changes introduced into their DNA using genetic engineering. </a:t>
            </a:r>
            <a:endParaRPr lang="nl-NL" sz="2800"/>
          </a:p>
        </p:txBody>
      </p:sp>
    </p:spTree>
    <p:extLst>
      <p:ext uri="{BB962C8B-B14F-4D97-AF65-F5344CB8AC3E}">
        <p14:creationId xmlns:p14="http://schemas.microsoft.com/office/powerpoint/2010/main" val="653597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DEFC4695-2865-AE40-87B2-B6C23615FA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20026">
            <a:off x="5962873" y="446431"/>
            <a:ext cx="2603592" cy="3684134"/>
          </a:xfrm>
          <a:prstGeom prst="rect">
            <a:avLst/>
          </a:prstGeom>
          <a:ln>
            <a:solidFill>
              <a:schemeClr val="bg1">
                <a:lumMod val="50000"/>
              </a:schemeClr>
            </a:solidFill>
          </a:ln>
        </p:spPr>
      </p:pic>
      <p:pic>
        <p:nvPicPr>
          <p:cNvPr id="2" name="Picture 1">
            <a:hlinkClick r:id="rId5"/>
            <a:extLst>
              <a:ext uri="{FF2B5EF4-FFF2-40B4-BE49-F238E27FC236}">
                <a16:creationId xmlns:a16="http://schemas.microsoft.com/office/drawing/2014/main" id="{57E756CA-7F68-E345-B4CE-EE7E23AD95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080339">
            <a:off x="494830" y="2361680"/>
            <a:ext cx="2585013" cy="3521816"/>
          </a:xfrm>
          <a:prstGeom prst="rect">
            <a:avLst/>
          </a:prstGeom>
        </p:spPr>
      </p:pic>
      <p:pic>
        <p:nvPicPr>
          <p:cNvPr id="4" name="Picture 3">
            <a:hlinkClick r:id="rId7"/>
            <a:extLst>
              <a:ext uri="{FF2B5EF4-FFF2-40B4-BE49-F238E27FC236}">
                <a16:creationId xmlns:a16="http://schemas.microsoft.com/office/drawing/2014/main" id="{A039AAC0-602D-EF48-A5A9-C9605CD51E7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61981" y="724410"/>
            <a:ext cx="2346127" cy="3519191"/>
          </a:xfrm>
          <a:prstGeom prst="rect">
            <a:avLst/>
          </a:prstGeom>
        </p:spPr>
      </p:pic>
      <p:sp>
        <p:nvSpPr>
          <p:cNvPr id="8" name="TextBox 7">
            <a:extLst>
              <a:ext uri="{FF2B5EF4-FFF2-40B4-BE49-F238E27FC236}">
                <a16:creationId xmlns:a16="http://schemas.microsoft.com/office/drawing/2014/main" id="{9E3A873D-1E4E-DA43-8A71-914F9044D92F}"/>
              </a:ext>
            </a:extLst>
          </p:cNvPr>
          <p:cNvSpPr txBox="1"/>
          <p:nvPr/>
        </p:nvSpPr>
        <p:spPr>
          <a:xfrm>
            <a:off x="3721993" y="5009882"/>
            <a:ext cx="5190187" cy="1446550"/>
          </a:xfrm>
          <a:prstGeom prst="rect">
            <a:avLst/>
          </a:prstGeom>
          <a:noFill/>
        </p:spPr>
        <p:txBody>
          <a:bodyPr wrap="square" rtlCol="0">
            <a:spAutoFit/>
          </a:bodyPr>
          <a:lstStyle/>
          <a:p>
            <a:pPr algn="ctr"/>
            <a:r>
              <a:rPr lang="nl-NL" sz="2200"/>
              <a:t>How the Venture to </a:t>
            </a:r>
          </a:p>
          <a:p>
            <a:pPr algn="ctr"/>
            <a:r>
              <a:rPr lang="nl-NL" sz="2200"/>
              <a:t>Genetically Engineer Our Food Has </a:t>
            </a:r>
          </a:p>
          <a:p>
            <a:pPr algn="ctr"/>
            <a:r>
              <a:rPr lang="nl-NL" sz="2200"/>
              <a:t>Subverted Science, Corrupted Government,</a:t>
            </a:r>
          </a:p>
          <a:p>
            <a:pPr algn="ctr"/>
            <a:r>
              <a:rPr lang="nl-NL" sz="2200"/>
              <a:t>and Systematically Deceived the Public</a:t>
            </a:r>
          </a:p>
        </p:txBody>
      </p:sp>
      <p:cxnSp>
        <p:nvCxnSpPr>
          <p:cNvPr id="10" name="Straight Arrow Connector 9">
            <a:extLst>
              <a:ext uri="{FF2B5EF4-FFF2-40B4-BE49-F238E27FC236}">
                <a16:creationId xmlns:a16="http://schemas.microsoft.com/office/drawing/2014/main" id="{0808B3EB-78E5-924D-9D51-A0DD78D22604}"/>
              </a:ext>
            </a:extLst>
          </p:cNvPr>
          <p:cNvCxnSpPr>
            <a:cxnSpLocks/>
            <a:stCxn id="8" idx="0"/>
            <a:endCxn id="5" idx="2"/>
          </p:cNvCxnSpPr>
          <p:nvPr/>
        </p:nvCxnSpPr>
        <p:spPr>
          <a:xfrm flipV="1">
            <a:off x="6317087" y="4122589"/>
            <a:ext cx="776348" cy="88729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36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5EC278C8-6BA4-1848-9192-E3300E4382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063312"/>
            <a:ext cx="9144000" cy="5143500"/>
          </a:xfrm>
          <a:prstGeom prst="rect">
            <a:avLst/>
          </a:prstGeom>
        </p:spPr>
      </p:pic>
      <p:sp>
        <p:nvSpPr>
          <p:cNvPr id="3" name="TextBox 2">
            <a:extLst>
              <a:ext uri="{FF2B5EF4-FFF2-40B4-BE49-F238E27FC236}">
                <a16:creationId xmlns:a16="http://schemas.microsoft.com/office/drawing/2014/main" id="{0C35AB2B-8E61-9949-8B92-28156F81B21B}"/>
              </a:ext>
            </a:extLst>
          </p:cNvPr>
          <p:cNvSpPr txBox="1"/>
          <p:nvPr/>
        </p:nvSpPr>
        <p:spPr>
          <a:xfrm>
            <a:off x="1287887" y="257578"/>
            <a:ext cx="6568226" cy="523220"/>
          </a:xfrm>
          <a:prstGeom prst="rect">
            <a:avLst/>
          </a:prstGeom>
          <a:noFill/>
        </p:spPr>
        <p:txBody>
          <a:bodyPr wrap="square" rtlCol="0">
            <a:spAutoFit/>
          </a:bodyPr>
          <a:lstStyle/>
          <a:p>
            <a:pPr algn="ctr"/>
            <a:r>
              <a:rPr lang="nl-NL" sz="2800"/>
              <a:t>Ilnesses claimed to be caused by GMO food</a:t>
            </a:r>
          </a:p>
        </p:txBody>
      </p:sp>
    </p:spTree>
    <p:extLst>
      <p:ext uri="{BB962C8B-B14F-4D97-AF65-F5344CB8AC3E}">
        <p14:creationId xmlns:p14="http://schemas.microsoft.com/office/powerpoint/2010/main" val="4055926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F1417827-D3E0-8F4C-8A2E-3A4BC95696BD}"/>
              </a:ext>
            </a:extLst>
          </p:cNvPr>
          <p:cNvPicPr>
            <a:picLocks noChangeAspect="1"/>
          </p:cNvPicPr>
          <p:nvPr/>
        </p:nvPicPr>
        <p:blipFill>
          <a:blip r:embed="rId4"/>
          <a:stretch>
            <a:fillRect/>
          </a:stretch>
        </p:blipFill>
        <p:spPr>
          <a:xfrm rot="377964">
            <a:off x="5029200" y="2003612"/>
            <a:ext cx="4114800" cy="4114800"/>
          </a:xfrm>
          <a:prstGeom prst="rect">
            <a:avLst/>
          </a:prstGeom>
        </p:spPr>
      </p:pic>
      <p:pic>
        <p:nvPicPr>
          <p:cNvPr id="3" name="Picture 2">
            <a:hlinkClick r:id="rId5"/>
            <a:extLst>
              <a:ext uri="{FF2B5EF4-FFF2-40B4-BE49-F238E27FC236}">
                <a16:creationId xmlns:a16="http://schemas.microsoft.com/office/drawing/2014/main" id="{6B913784-BD2E-9B4C-ABBF-8A1E0422C329}"/>
              </a:ext>
            </a:extLst>
          </p:cNvPr>
          <p:cNvPicPr>
            <a:picLocks noChangeAspect="1"/>
          </p:cNvPicPr>
          <p:nvPr/>
        </p:nvPicPr>
        <p:blipFill>
          <a:blip r:embed="rId6"/>
          <a:stretch>
            <a:fillRect/>
          </a:stretch>
        </p:blipFill>
        <p:spPr>
          <a:xfrm rot="21301168">
            <a:off x="310845" y="897816"/>
            <a:ext cx="4691462" cy="3701042"/>
          </a:xfrm>
          <a:prstGeom prst="rect">
            <a:avLst/>
          </a:prstGeom>
        </p:spPr>
      </p:pic>
    </p:spTree>
    <p:extLst>
      <p:ext uri="{BB962C8B-B14F-4D97-AF65-F5344CB8AC3E}">
        <p14:creationId xmlns:p14="http://schemas.microsoft.com/office/powerpoint/2010/main" val="1998451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4F829C-650D-6949-8CB7-87CF648CF586}"/>
              </a:ext>
            </a:extLst>
          </p:cNvPr>
          <p:cNvSpPr txBox="1"/>
          <p:nvPr/>
        </p:nvSpPr>
        <p:spPr>
          <a:xfrm>
            <a:off x="341291" y="399245"/>
            <a:ext cx="8461419" cy="523220"/>
          </a:xfrm>
          <a:prstGeom prst="rect">
            <a:avLst/>
          </a:prstGeom>
          <a:noFill/>
        </p:spPr>
        <p:txBody>
          <a:bodyPr wrap="square" rtlCol="0">
            <a:spAutoFit/>
          </a:bodyPr>
          <a:lstStyle/>
          <a:p>
            <a:pPr lvl="0" algn="ctr"/>
            <a:r>
              <a:rPr lang="en-US" sz="2800" b="1"/>
              <a:t>The unconscious mind</a:t>
            </a:r>
          </a:p>
        </p:txBody>
      </p:sp>
      <p:pic>
        <p:nvPicPr>
          <p:cNvPr id="4" name="Picture 3">
            <a:hlinkClick r:id="rId3"/>
            <a:extLst>
              <a:ext uri="{FF2B5EF4-FFF2-40B4-BE49-F238E27FC236}">
                <a16:creationId xmlns:a16="http://schemas.microsoft.com/office/drawing/2014/main" id="{BFBF9E4A-C875-4842-B12F-A306E925CB8D}"/>
              </a:ext>
            </a:extLst>
          </p:cNvPr>
          <p:cNvPicPr>
            <a:picLocks noChangeAspect="1"/>
          </p:cNvPicPr>
          <p:nvPr/>
        </p:nvPicPr>
        <p:blipFill>
          <a:blip r:embed="rId4"/>
          <a:stretch>
            <a:fillRect/>
          </a:stretch>
        </p:blipFill>
        <p:spPr>
          <a:xfrm>
            <a:off x="121675" y="1124492"/>
            <a:ext cx="3032950" cy="3776513"/>
          </a:xfrm>
          <a:prstGeom prst="rect">
            <a:avLst/>
          </a:prstGeom>
        </p:spPr>
      </p:pic>
      <p:sp>
        <p:nvSpPr>
          <p:cNvPr id="5" name="TextBox 4">
            <a:extLst>
              <a:ext uri="{FF2B5EF4-FFF2-40B4-BE49-F238E27FC236}">
                <a16:creationId xmlns:a16="http://schemas.microsoft.com/office/drawing/2014/main" id="{6EE3AAFD-5E88-CE47-9F96-521AB05D2E05}"/>
              </a:ext>
            </a:extLst>
          </p:cNvPr>
          <p:cNvSpPr txBox="1"/>
          <p:nvPr/>
        </p:nvSpPr>
        <p:spPr>
          <a:xfrm>
            <a:off x="3387145" y="1089596"/>
            <a:ext cx="5415566" cy="3785652"/>
          </a:xfrm>
          <a:prstGeom prst="rect">
            <a:avLst/>
          </a:prstGeom>
          <a:noFill/>
        </p:spPr>
        <p:txBody>
          <a:bodyPr wrap="square" rtlCol="0">
            <a:spAutoFit/>
          </a:bodyPr>
          <a:lstStyle/>
          <a:p>
            <a:r>
              <a:rPr lang="nl-NL" sz="2200"/>
              <a:t>The brain uses 20% of the energy spent by the body and most of it for unconsious tasks </a:t>
            </a:r>
          </a:p>
          <a:p>
            <a:endParaRPr lang="nl-NL" sz="1000"/>
          </a:p>
          <a:p>
            <a:r>
              <a:rPr lang="nl-NL" sz="2200"/>
              <a:t>We cannot handle our life if we must control consiously where to put our feets to walk, where to put your food to eat, where to direct our eyes to read, what to do to escape a sudden danger</a:t>
            </a:r>
          </a:p>
          <a:p>
            <a:endParaRPr lang="nl-NL" sz="1000"/>
          </a:p>
          <a:p>
            <a:r>
              <a:rPr lang="nl-NL" sz="2200"/>
              <a:t>The unconsious mind is continuously learning and evaluating and storing that information for immediate use when needed</a:t>
            </a:r>
          </a:p>
        </p:txBody>
      </p:sp>
      <p:sp>
        <p:nvSpPr>
          <p:cNvPr id="6" name="TextBox 5">
            <a:extLst>
              <a:ext uri="{FF2B5EF4-FFF2-40B4-BE49-F238E27FC236}">
                <a16:creationId xmlns:a16="http://schemas.microsoft.com/office/drawing/2014/main" id="{65CDA1D4-5512-6F49-AC0A-3B1AA8A6F302}"/>
              </a:ext>
            </a:extLst>
          </p:cNvPr>
          <p:cNvSpPr txBox="1"/>
          <p:nvPr/>
        </p:nvSpPr>
        <p:spPr>
          <a:xfrm flipH="1">
            <a:off x="541235" y="5293219"/>
            <a:ext cx="8061531" cy="830997"/>
          </a:xfrm>
          <a:prstGeom prst="rect">
            <a:avLst/>
          </a:prstGeom>
          <a:noFill/>
        </p:spPr>
        <p:txBody>
          <a:bodyPr wrap="square" rtlCol="0">
            <a:spAutoFit/>
          </a:bodyPr>
          <a:lstStyle/>
          <a:p>
            <a:pPr algn="ctr"/>
            <a:r>
              <a:rPr lang="nl-NL" sz="2400" b="1"/>
              <a:t>The mind in continually influenced by the environment and controls our spontaneous responses</a:t>
            </a:r>
          </a:p>
        </p:txBody>
      </p:sp>
    </p:spTree>
    <p:extLst>
      <p:ext uri="{BB962C8B-B14F-4D97-AF65-F5344CB8AC3E}">
        <p14:creationId xmlns:p14="http://schemas.microsoft.com/office/powerpoint/2010/main" val="894739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565B7468-687A-7240-92EB-392B2F1DAC53}"/>
              </a:ext>
            </a:extLst>
          </p:cNvPr>
          <p:cNvPicPr>
            <a:picLocks noChangeAspect="1"/>
          </p:cNvPicPr>
          <p:nvPr/>
        </p:nvPicPr>
        <p:blipFill>
          <a:blip r:embed="rId4"/>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D5AC08FB-2F8F-6C4E-BA3D-5F2D8CCD723C}"/>
              </a:ext>
            </a:extLst>
          </p:cNvPr>
          <p:cNvSpPr txBox="1"/>
          <p:nvPr/>
        </p:nvSpPr>
        <p:spPr>
          <a:xfrm>
            <a:off x="13449" y="6199094"/>
            <a:ext cx="4585446" cy="646331"/>
          </a:xfrm>
          <a:prstGeom prst="rect">
            <a:avLst/>
          </a:prstGeom>
          <a:noFill/>
        </p:spPr>
        <p:txBody>
          <a:bodyPr wrap="square" rtlCol="0">
            <a:spAutoFit/>
          </a:bodyPr>
          <a:lstStyle/>
          <a:p>
            <a:r>
              <a:rPr lang="en-US">
                <a:solidFill>
                  <a:schemeClr val="bg1">
                    <a:lumMod val="85000"/>
                  </a:schemeClr>
                </a:solidFill>
              </a:rPr>
              <a:t>Activists claim the GM wheat at Rothamsted uses dangerous technology </a:t>
            </a:r>
            <a:r>
              <a:rPr lang="en-US" i="1">
                <a:solidFill>
                  <a:schemeClr val="bg1">
                    <a:lumMod val="85000"/>
                  </a:schemeClr>
                </a:solidFill>
              </a:rPr>
              <a:t>( Rex Features )</a:t>
            </a:r>
            <a:endParaRPr lang="nl-NL">
              <a:solidFill>
                <a:schemeClr val="bg1">
                  <a:lumMod val="85000"/>
                </a:schemeClr>
              </a:solidFill>
            </a:endParaRPr>
          </a:p>
        </p:txBody>
      </p:sp>
    </p:spTree>
    <p:extLst>
      <p:ext uri="{BB962C8B-B14F-4D97-AF65-F5344CB8AC3E}">
        <p14:creationId xmlns:p14="http://schemas.microsoft.com/office/powerpoint/2010/main" val="2696384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67EDA926-3DC1-0D4A-A0BF-CEC1ADFCD9E5}"/>
              </a:ext>
            </a:extLst>
          </p:cNvPr>
          <p:cNvPicPr>
            <a:picLocks noChangeAspect="1"/>
          </p:cNvPicPr>
          <p:nvPr/>
        </p:nvPicPr>
        <p:blipFill>
          <a:blip r:embed="rId4"/>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6F5463B4-920A-374E-ACDD-BD1599A464EB}"/>
              </a:ext>
            </a:extLst>
          </p:cNvPr>
          <p:cNvSpPr/>
          <p:nvPr/>
        </p:nvSpPr>
        <p:spPr>
          <a:xfrm>
            <a:off x="2971800" y="0"/>
            <a:ext cx="6172200" cy="1569660"/>
          </a:xfrm>
          <a:prstGeom prst="rect">
            <a:avLst/>
          </a:prstGeom>
        </p:spPr>
        <p:txBody>
          <a:bodyPr wrap="square">
            <a:spAutoFit/>
          </a:bodyPr>
          <a:lstStyle/>
          <a:p>
            <a:pPr algn="r"/>
            <a:r>
              <a:rPr lang="en-US" sz="2400" b="0" i="0" u="none" strike="noStrike">
                <a:effectLst/>
                <a:latin typeface="Garamond" panose="02020404030301010803" pitchFamily="18" charset="0"/>
              </a:rPr>
              <a:t>Hungary has recently burned over one thousand acres of GMO crops. Hungary is one of the few European countries that has banned all types of GMO (seeds and crops).</a:t>
            </a:r>
            <a:endParaRPr lang="nl-NL" sz="2400"/>
          </a:p>
        </p:txBody>
      </p:sp>
    </p:spTree>
    <p:extLst>
      <p:ext uri="{BB962C8B-B14F-4D97-AF65-F5344CB8AC3E}">
        <p14:creationId xmlns:p14="http://schemas.microsoft.com/office/powerpoint/2010/main" val="3782852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8B61466-07FA-494B-9D2E-9339D80662EC}"/>
              </a:ext>
            </a:extLst>
          </p:cNvPr>
          <p:cNvGrpSpPr/>
          <p:nvPr/>
        </p:nvGrpSpPr>
        <p:grpSpPr>
          <a:xfrm>
            <a:off x="558053" y="2"/>
            <a:ext cx="8027894" cy="5739515"/>
            <a:chOff x="1" y="2"/>
            <a:chExt cx="8027894" cy="5739515"/>
          </a:xfrm>
        </p:grpSpPr>
        <p:pic>
          <p:nvPicPr>
            <p:cNvPr id="2" name="Picture 1">
              <a:hlinkClick r:id="rId3"/>
              <a:extLst>
                <a:ext uri="{FF2B5EF4-FFF2-40B4-BE49-F238E27FC236}">
                  <a16:creationId xmlns:a16="http://schemas.microsoft.com/office/drawing/2014/main" id="{564586BF-5A62-2A45-B1C1-1AF23B0CCFB1}"/>
                </a:ext>
              </a:extLst>
            </p:cNvPr>
            <p:cNvPicPr>
              <a:picLocks noChangeAspect="1"/>
            </p:cNvPicPr>
            <p:nvPr/>
          </p:nvPicPr>
          <p:blipFill>
            <a:blip r:embed="rId4"/>
            <a:stretch>
              <a:fillRect/>
            </a:stretch>
          </p:blipFill>
          <p:spPr>
            <a:xfrm>
              <a:off x="5407" y="2"/>
              <a:ext cx="8022487" cy="5338909"/>
            </a:xfrm>
            <a:prstGeom prst="rect">
              <a:avLst/>
            </a:prstGeom>
          </p:spPr>
        </p:pic>
        <p:sp>
          <p:nvSpPr>
            <p:cNvPr id="3" name="Rectangle 2">
              <a:extLst>
                <a:ext uri="{FF2B5EF4-FFF2-40B4-BE49-F238E27FC236}">
                  <a16:creationId xmlns:a16="http://schemas.microsoft.com/office/drawing/2014/main" id="{1B4B0826-7FA9-C34E-90E2-58A0C28FC23C}"/>
                </a:ext>
              </a:extLst>
            </p:cNvPr>
            <p:cNvSpPr/>
            <p:nvPr/>
          </p:nvSpPr>
          <p:spPr>
            <a:xfrm>
              <a:off x="1" y="5370185"/>
              <a:ext cx="8027894" cy="369332"/>
            </a:xfrm>
            <a:prstGeom prst="rect">
              <a:avLst/>
            </a:prstGeom>
          </p:spPr>
          <p:txBody>
            <a:bodyPr wrap="square">
              <a:spAutoFit/>
            </a:bodyPr>
            <a:lstStyle/>
            <a:p>
              <a:pPr algn="ctr"/>
              <a:r>
                <a:rPr lang="en-US" b="0" i="0" u="none" strike="noStrike">
                  <a:solidFill>
                    <a:srgbClr val="777777"/>
                  </a:solidFill>
                  <a:effectLst/>
                  <a:latin typeface="Retina"/>
                </a:rPr>
                <a:t>Photo courtesy Philippine Department of Agriculture Regional Field Unit 5</a:t>
              </a:r>
              <a:endParaRPr lang="nl-NL"/>
            </a:p>
          </p:txBody>
        </p:sp>
      </p:grpSp>
      <p:sp>
        <p:nvSpPr>
          <p:cNvPr id="4" name="Rectangle 3">
            <a:extLst>
              <a:ext uri="{FF2B5EF4-FFF2-40B4-BE49-F238E27FC236}">
                <a16:creationId xmlns:a16="http://schemas.microsoft.com/office/drawing/2014/main" id="{E26214B8-6355-8D4E-9B53-55556D87318B}"/>
              </a:ext>
            </a:extLst>
          </p:cNvPr>
          <p:cNvSpPr/>
          <p:nvPr/>
        </p:nvSpPr>
        <p:spPr>
          <a:xfrm>
            <a:off x="874059" y="5877581"/>
            <a:ext cx="7395882" cy="830997"/>
          </a:xfrm>
          <a:prstGeom prst="rect">
            <a:avLst/>
          </a:prstGeom>
        </p:spPr>
        <p:txBody>
          <a:bodyPr wrap="square">
            <a:spAutoFit/>
          </a:bodyPr>
          <a:lstStyle/>
          <a:p>
            <a:pPr algn="ctr"/>
            <a:r>
              <a:rPr lang="en-US" sz="2400">
                <a:latin typeface="Retina"/>
              </a:rPr>
              <a:t>E</a:t>
            </a:r>
            <a:r>
              <a:rPr lang="en-US" sz="2400" i="0" u="none" strike="noStrike">
                <a:effectLst/>
                <a:latin typeface="Retina"/>
              </a:rPr>
              <a:t>xperimental field of genetically modified Golden Rice in the Philippines being destroyed by antis, 8 August 2013</a:t>
            </a:r>
            <a:endParaRPr lang="nl-NL" sz="2400"/>
          </a:p>
        </p:txBody>
      </p:sp>
    </p:spTree>
    <p:extLst>
      <p:ext uri="{BB962C8B-B14F-4D97-AF65-F5344CB8AC3E}">
        <p14:creationId xmlns:p14="http://schemas.microsoft.com/office/powerpoint/2010/main" val="3479235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2C73FC-F01E-B942-81D7-5093EBC869E0}"/>
              </a:ext>
            </a:extLst>
          </p:cNvPr>
          <p:cNvSpPr txBox="1"/>
          <p:nvPr/>
        </p:nvSpPr>
        <p:spPr>
          <a:xfrm>
            <a:off x="386366" y="260230"/>
            <a:ext cx="8384147" cy="4370427"/>
          </a:xfrm>
          <a:prstGeom prst="rect">
            <a:avLst/>
          </a:prstGeom>
          <a:noFill/>
        </p:spPr>
        <p:txBody>
          <a:bodyPr wrap="square" rtlCol="0">
            <a:spAutoFit/>
          </a:bodyPr>
          <a:lstStyle/>
          <a:p>
            <a:pPr algn="ctr"/>
            <a:r>
              <a:rPr lang="nl-NL" sz="2800" b="1"/>
              <a:t>Genetic modification</a:t>
            </a:r>
            <a:endParaRPr lang="nl-NL" sz="2800" b="1">
              <a:solidFill>
                <a:schemeClr val="accent6">
                  <a:lumMod val="75000"/>
                </a:schemeClr>
              </a:solidFill>
            </a:endParaRPr>
          </a:p>
          <a:p>
            <a:r>
              <a:rPr lang="nl-NL" sz="2600" b="1"/>
              <a:t>Nature does it </a:t>
            </a:r>
          </a:p>
          <a:p>
            <a:pPr lvl="1"/>
            <a:r>
              <a:rPr lang="nl-NL" sz="2600"/>
              <a:t>without permission and at random</a:t>
            </a:r>
          </a:p>
          <a:p>
            <a:r>
              <a:rPr lang="nl-NL" sz="2600" b="1"/>
              <a:t>Farmers do it </a:t>
            </a:r>
          </a:p>
          <a:p>
            <a:pPr lvl="1"/>
            <a:r>
              <a:rPr lang="nl-NL" sz="2600"/>
              <a:t>by selection, cross-breeding, mutation, trying and selecting improved traits – no permission needed</a:t>
            </a:r>
          </a:p>
          <a:p>
            <a:r>
              <a:rPr lang="nl-NL" sz="2600" b="1"/>
              <a:t>Scientists do it</a:t>
            </a:r>
          </a:p>
          <a:p>
            <a:pPr lvl="1"/>
            <a:r>
              <a:rPr lang="nl-NL" sz="2600" u="sng"/>
              <a:t>under controlled conditions </a:t>
            </a:r>
            <a:r>
              <a:rPr lang="nl-NL" sz="2600"/>
              <a:t>– CRISPR cas9</a:t>
            </a:r>
            <a:r>
              <a:rPr lang="nl-NL" sz="2600" b="1"/>
              <a:t>; </a:t>
            </a:r>
            <a:r>
              <a:rPr lang="nl-NL" sz="2600" b="1">
                <a:solidFill>
                  <a:srgbClr val="FF0000"/>
                </a:solidFill>
              </a:rPr>
              <a:t>not allowed </a:t>
            </a:r>
            <a:r>
              <a:rPr lang="nl-NL" sz="2600"/>
              <a:t>in </a:t>
            </a:r>
            <a:r>
              <a:rPr lang="nl-NL" sz="2600" b="1"/>
              <a:t>only</a:t>
            </a:r>
            <a:r>
              <a:rPr lang="nl-NL" sz="2600"/>
              <a:t> the EU without following the long and expensive GMO regulations</a:t>
            </a:r>
          </a:p>
          <a:p>
            <a:endParaRPr lang="nl-NL" sz="1600" b="1">
              <a:solidFill>
                <a:schemeClr val="accent6">
                  <a:lumMod val="75000"/>
                </a:schemeClr>
              </a:solidFill>
            </a:endParaRPr>
          </a:p>
        </p:txBody>
      </p:sp>
      <p:grpSp>
        <p:nvGrpSpPr>
          <p:cNvPr id="4" name="Group 3">
            <a:extLst>
              <a:ext uri="{FF2B5EF4-FFF2-40B4-BE49-F238E27FC236}">
                <a16:creationId xmlns:a16="http://schemas.microsoft.com/office/drawing/2014/main" id="{316FBD2A-7547-EF42-8D33-BFBA7E694D88}"/>
              </a:ext>
            </a:extLst>
          </p:cNvPr>
          <p:cNvGrpSpPr/>
          <p:nvPr/>
        </p:nvGrpSpPr>
        <p:grpSpPr>
          <a:xfrm>
            <a:off x="1895636" y="4410416"/>
            <a:ext cx="6374305" cy="2363050"/>
            <a:chOff x="1895636" y="4410416"/>
            <a:chExt cx="6374305" cy="2363050"/>
          </a:xfrm>
        </p:grpSpPr>
        <p:pic>
          <p:nvPicPr>
            <p:cNvPr id="7" name="Picture 6">
              <a:hlinkClick r:id="rId3"/>
              <a:extLst>
                <a:ext uri="{FF2B5EF4-FFF2-40B4-BE49-F238E27FC236}">
                  <a16:creationId xmlns:a16="http://schemas.microsoft.com/office/drawing/2014/main" id="{5FD16165-3481-E841-BA72-6AF3AEA27513}"/>
                </a:ext>
              </a:extLst>
            </p:cNvPr>
            <p:cNvPicPr>
              <a:picLocks noChangeAspect="1"/>
            </p:cNvPicPr>
            <p:nvPr/>
          </p:nvPicPr>
          <p:blipFill>
            <a:blip r:embed="rId4"/>
            <a:stretch>
              <a:fillRect/>
            </a:stretch>
          </p:blipFill>
          <p:spPr>
            <a:xfrm>
              <a:off x="1895636" y="4585227"/>
              <a:ext cx="4068092" cy="1726574"/>
            </a:xfrm>
            <a:prstGeom prst="rect">
              <a:avLst/>
            </a:prstGeom>
          </p:spPr>
        </p:pic>
        <p:sp>
          <p:nvSpPr>
            <p:cNvPr id="8" name="TextBox 7">
              <a:extLst>
                <a:ext uri="{FF2B5EF4-FFF2-40B4-BE49-F238E27FC236}">
                  <a16:creationId xmlns:a16="http://schemas.microsoft.com/office/drawing/2014/main" id="{C73576C6-59B0-2F4E-B6AE-C13FA68E18D2}"/>
                </a:ext>
              </a:extLst>
            </p:cNvPr>
            <p:cNvSpPr txBox="1"/>
            <p:nvPr/>
          </p:nvSpPr>
          <p:spPr>
            <a:xfrm>
              <a:off x="1895636" y="6311801"/>
              <a:ext cx="3143250" cy="461665"/>
            </a:xfrm>
            <a:prstGeom prst="rect">
              <a:avLst/>
            </a:prstGeom>
            <a:noFill/>
          </p:spPr>
          <p:txBody>
            <a:bodyPr wrap="square" rtlCol="0">
              <a:spAutoFit/>
            </a:bodyPr>
            <a:lstStyle/>
            <a:p>
              <a:r>
                <a:rPr lang="nl-NL" sz="2400"/>
                <a:t>Gregor Mendel, 1866</a:t>
              </a:r>
            </a:p>
          </p:txBody>
        </p:sp>
        <p:pic>
          <p:nvPicPr>
            <p:cNvPr id="2" name="Picture 1">
              <a:extLst>
                <a:ext uri="{FF2B5EF4-FFF2-40B4-BE49-F238E27FC236}">
                  <a16:creationId xmlns:a16="http://schemas.microsoft.com/office/drawing/2014/main" id="{0410AEBA-FF1A-4B4B-98FE-7E91C8F140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64300" y="4410416"/>
              <a:ext cx="1805641" cy="2119017"/>
            </a:xfrm>
            <a:prstGeom prst="rect">
              <a:avLst/>
            </a:prstGeom>
          </p:spPr>
        </p:pic>
      </p:grpSp>
    </p:spTree>
    <p:extLst>
      <p:ext uri="{BB962C8B-B14F-4D97-AF65-F5344CB8AC3E}">
        <p14:creationId xmlns:p14="http://schemas.microsoft.com/office/powerpoint/2010/main" val="3185753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C4BA8374-9ABE-D141-96D4-0094C11DF5FF}"/>
              </a:ext>
            </a:extLst>
          </p:cNvPr>
          <p:cNvPicPr>
            <a:picLocks noChangeAspect="1"/>
          </p:cNvPicPr>
          <p:nvPr/>
        </p:nvPicPr>
        <p:blipFill>
          <a:blip r:embed="rId4"/>
          <a:stretch>
            <a:fillRect/>
          </a:stretch>
        </p:blipFill>
        <p:spPr>
          <a:xfrm>
            <a:off x="0" y="0"/>
            <a:ext cx="4572000" cy="6858000"/>
          </a:xfrm>
          <a:prstGeom prst="rect">
            <a:avLst/>
          </a:prstGeom>
        </p:spPr>
      </p:pic>
      <p:sp>
        <p:nvSpPr>
          <p:cNvPr id="4" name="TextBox 3">
            <a:extLst>
              <a:ext uri="{FF2B5EF4-FFF2-40B4-BE49-F238E27FC236}">
                <a16:creationId xmlns:a16="http://schemas.microsoft.com/office/drawing/2014/main" id="{499CC663-00CB-584F-839E-7D95F771B121}"/>
              </a:ext>
            </a:extLst>
          </p:cNvPr>
          <p:cNvSpPr txBox="1"/>
          <p:nvPr/>
        </p:nvSpPr>
        <p:spPr>
          <a:xfrm>
            <a:off x="4572000" y="273999"/>
            <a:ext cx="4424082" cy="6063198"/>
          </a:xfrm>
          <a:prstGeom prst="rect">
            <a:avLst/>
          </a:prstGeom>
          <a:noFill/>
        </p:spPr>
        <p:txBody>
          <a:bodyPr wrap="square" rtlCol="0">
            <a:spAutoFit/>
          </a:bodyPr>
          <a:lstStyle/>
          <a:p>
            <a:pPr algn="ctr"/>
            <a:r>
              <a:rPr lang="nl-NL" sz="2800" b="1"/>
              <a:t>Nature modified genes </a:t>
            </a:r>
            <a:r>
              <a:rPr lang="en-US" sz="2800" b="1"/>
              <a:t>since life started </a:t>
            </a:r>
          </a:p>
          <a:p>
            <a:pPr algn="ctr"/>
            <a:r>
              <a:rPr lang="en-US" sz="2600" b="1"/>
              <a:t>does so now and will do so in the future</a:t>
            </a:r>
          </a:p>
          <a:p>
            <a:pPr algn="ctr"/>
            <a:endParaRPr lang="en-US" sz="1000" b="1">
              <a:effectLst/>
            </a:endParaRPr>
          </a:p>
          <a:p>
            <a:pPr algn="ctr"/>
            <a:r>
              <a:rPr lang="en-US" sz="2400" b="1">
                <a:effectLst/>
              </a:rPr>
              <a:t> There is no control</a:t>
            </a:r>
          </a:p>
          <a:p>
            <a:pPr algn="ctr"/>
            <a:r>
              <a:rPr lang="en-US" sz="2400" b="1"/>
              <a:t>and no evidence that nature does it for the benefit mankind</a:t>
            </a:r>
          </a:p>
          <a:p>
            <a:pPr algn="ctr"/>
            <a:endParaRPr lang="nl-NL" sz="1000" b="1"/>
          </a:p>
          <a:p>
            <a:pPr algn="ctr"/>
            <a:r>
              <a:rPr lang="nl-NL" sz="2400" b="1"/>
              <a:t>Why would "natural" be better than “modified by man”?</a:t>
            </a:r>
          </a:p>
          <a:p>
            <a:pPr algn="ctr"/>
            <a:endParaRPr lang="nl-NL" sz="1000" b="1"/>
          </a:p>
          <a:p>
            <a:pPr algn="ctr"/>
            <a:r>
              <a:rPr lang="nl-NL" sz="2400" b="1"/>
              <a:t>Everything living in nature tries to kill competing living things, including man</a:t>
            </a:r>
          </a:p>
          <a:p>
            <a:pPr algn="ctr"/>
            <a:endParaRPr lang="nl-NL" sz="1000" b="1"/>
          </a:p>
          <a:p>
            <a:pPr algn="ctr"/>
            <a:r>
              <a:rPr lang="nl-NL" sz="2400" b="1"/>
              <a:t>Mankind  evolved and survives using gathered knowledge</a:t>
            </a:r>
          </a:p>
        </p:txBody>
      </p:sp>
    </p:spTree>
    <p:extLst>
      <p:ext uri="{BB962C8B-B14F-4D97-AF65-F5344CB8AC3E}">
        <p14:creationId xmlns:p14="http://schemas.microsoft.com/office/powerpoint/2010/main" val="808559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6E4A5E65-9BD0-E14D-A97E-E811B2DF8B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445" y="3128962"/>
            <a:ext cx="2394679" cy="3043238"/>
          </a:xfrm>
          <a:prstGeom prst="rect">
            <a:avLst/>
          </a:prstGeom>
        </p:spPr>
      </p:pic>
      <p:sp>
        <p:nvSpPr>
          <p:cNvPr id="3" name="TextBox 2">
            <a:extLst>
              <a:ext uri="{FF2B5EF4-FFF2-40B4-BE49-F238E27FC236}">
                <a16:creationId xmlns:a16="http://schemas.microsoft.com/office/drawing/2014/main" id="{912C73FC-F01E-B942-81D7-5093EBC869E0}"/>
              </a:ext>
            </a:extLst>
          </p:cNvPr>
          <p:cNvSpPr txBox="1"/>
          <p:nvPr/>
        </p:nvSpPr>
        <p:spPr>
          <a:xfrm>
            <a:off x="386366" y="502276"/>
            <a:ext cx="8384147" cy="1877437"/>
          </a:xfrm>
          <a:prstGeom prst="rect">
            <a:avLst/>
          </a:prstGeom>
          <a:noFill/>
        </p:spPr>
        <p:txBody>
          <a:bodyPr wrap="square" rtlCol="0">
            <a:spAutoFit/>
          </a:bodyPr>
          <a:lstStyle/>
          <a:p>
            <a:pPr algn="ctr"/>
            <a:r>
              <a:rPr lang="nl-NL" sz="2800" b="1"/>
              <a:t>Gene editing</a:t>
            </a:r>
          </a:p>
          <a:p>
            <a:endParaRPr lang="nl-NL" sz="1600" b="1">
              <a:solidFill>
                <a:schemeClr val="accent6">
                  <a:lumMod val="75000"/>
                </a:schemeClr>
              </a:solidFill>
            </a:endParaRPr>
          </a:p>
          <a:p>
            <a:r>
              <a:rPr lang="nl-NL" sz="2400">
                <a:solidFill>
                  <a:srgbClr val="7030A0"/>
                </a:solidFill>
              </a:rPr>
              <a:t>Cross breeding, </a:t>
            </a:r>
          </a:p>
          <a:p>
            <a:r>
              <a:rPr lang="nl-NL" sz="2400">
                <a:solidFill>
                  <a:srgbClr val="7030A0"/>
                </a:solidFill>
              </a:rPr>
              <a:t>mutagenesis and </a:t>
            </a:r>
          </a:p>
          <a:p>
            <a:r>
              <a:rPr lang="nl-NL" sz="2400">
                <a:solidFill>
                  <a:srgbClr val="7030A0"/>
                </a:solidFill>
              </a:rPr>
              <a:t>CRISPR-Cas9</a:t>
            </a:r>
          </a:p>
        </p:txBody>
      </p:sp>
      <p:pic>
        <p:nvPicPr>
          <p:cNvPr id="4" name="Picture 3">
            <a:hlinkClick r:id="rId3"/>
            <a:extLst>
              <a:ext uri="{FF2B5EF4-FFF2-40B4-BE49-F238E27FC236}">
                <a16:creationId xmlns:a16="http://schemas.microsoft.com/office/drawing/2014/main" id="{53BBC802-2343-2046-A90E-440FB39AAA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9714" y="2357438"/>
            <a:ext cx="2523042" cy="4500562"/>
          </a:xfrm>
          <a:prstGeom prst="rect">
            <a:avLst/>
          </a:prstGeom>
        </p:spPr>
      </p:pic>
      <p:pic>
        <p:nvPicPr>
          <p:cNvPr id="5" name="Picture 4">
            <a:hlinkClick r:id="rId3"/>
            <a:extLst>
              <a:ext uri="{FF2B5EF4-FFF2-40B4-BE49-F238E27FC236}">
                <a16:creationId xmlns:a16="http://schemas.microsoft.com/office/drawing/2014/main" id="{615B8E4C-1077-5346-8882-FA5DB79FC6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1347" y="542925"/>
            <a:ext cx="2779490" cy="6086475"/>
          </a:xfrm>
          <a:prstGeom prst="rect">
            <a:avLst/>
          </a:prstGeom>
        </p:spPr>
      </p:pic>
      <p:sp>
        <p:nvSpPr>
          <p:cNvPr id="6" name="TextBox 5">
            <a:extLst>
              <a:ext uri="{FF2B5EF4-FFF2-40B4-BE49-F238E27FC236}">
                <a16:creationId xmlns:a16="http://schemas.microsoft.com/office/drawing/2014/main" id="{10F76663-E61B-D04C-B36F-F57612745F72}"/>
              </a:ext>
            </a:extLst>
          </p:cNvPr>
          <p:cNvSpPr txBox="1"/>
          <p:nvPr/>
        </p:nvSpPr>
        <p:spPr>
          <a:xfrm>
            <a:off x="2900359" y="1166818"/>
            <a:ext cx="3276684" cy="1200329"/>
          </a:xfrm>
          <a:prstGeom prst="rect">
            <a:avLst/>
          </a:prstGeom>
          <a:noFill/>
          <a:ln>
            <a:solidFill>
              <a:schemeClr val="accent6">
                <a:lumMod val="75000"/>
              </a:schemeClr>
            </a:solidFill>
          </a:ln>
        </p:spPr>
        <p:txBody>
          <a:bodyPr wrap="square" rtlCol="0">
            <a:spAutoFit/>
          </a:bodyPr>
          <a:lstStyle/>
          <a:p>
            <a:pPr algn="ctr"/>
            <a:r>
              <a:rPr lang="nl-NL" sz="2400" b="1"/>
              <a:t>Nature does it all the time but at random without permission</a:t>
            </a:r>
          </a:p>
        </p:txBody>
      </p:sp>
    </p:spTree>
    <p:extLst>
      <p:ext uri="{BB962C8B-B14F-4D97-AF65-F5344CB8AC3E}">
        <p14:creationId xmlns:p14="http://schemas.microsoft.com/office/powerpoint/2010/main" val="17116679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4A50E0-EAF6-5940-9A12-63297D2801E9}"/>
              </a:ext>
            </a:extLst>
          </p:cNvPr>
          <p:cNvSpPr txBox="1"/>
          <p:nvPr/>
        </p:nvSpPr>
        <p:spPr>
          <a:xfrm>
            <a:off x="383242" y="258902"/>
            <a:ext cx="8377517" cy="6340197"/>
          </a:xfrm>
          <a:prstGeom prst="rect">
            <a:avLst/>
          </a:prstGeom>
          <a:noFill/>
        </p:spPr>
        <p:txBody>
          <a:bodyPr wrap="square" rtlCol="0">
            <a:spAutoFit/>
          </a:bodyPr>
          <a:lstStyle/>
          <a:p>
            <a:r>
              <a:rPr lang="nl-NL" sz="2800" b="1"/>
              <a:t>Potential benefits of GMOs</a:t>
            </a:r>
          </a:p>
          <a:p>
            <a:endParaRPr lang="nl-NL" sz="1000"/>
          </a:p>
          <a:p>
            <a:pPr marL="285750" indent="-285750">
              <a:buFont typeface="Arial" panose="020B0604020202020204" pitchFamily="34" charset="0"/>
              <a:buChar char="•"/>
            </a:pPr>
            <a:r>
              <a:rPr lang="nl-NL" sz="2300"/>
              <a:t>Herbicide tolerance (soy)</a:t>
            </a:r>
          </a:p>
          <a:p>
            <a:pPr marL="285750" indent="-285750">
              <a:buFont typeface="Arial" panose="020B0604020202020204" pitchFamily="34" charset="0"/>
              <a:buChar char="•"/>
            </a:pPr>
            <a:r>
              <a:rPr lang="nl-NL" sz="2300"/>
              <a:t>Insect resistance (e.g. cotton bollworm)</a:t>
            </a:r>
          </a:p>
          <a:p>
            <a:pPr marL="285750" indent="-285750">
              <a:buFont typeface="Arial" panose="020B0604020202020204" pitchFamily="34" charset="0"/>
              <a:buChar char="•"/>
            </a:pPr>
            <a:r>
              <a:rPr lang="nl-NL" sz="2300"/>
              <a:t>Disease resistance</a:t>
            </a:r>
          </a:p>
          <a:p>
            <a:pPr marL="742950" lvl="1" indent="-285750">
              <a:buFont typeface="Courier New" panose="02070309020205020404" pitchFamily="49" charset="0"/>
              <a:buChar char="o"/>
            </a:pPr>
            <a:r>
              <a:rPr lang="nl-NL" sz="2300"/>
              <a:t>bacteria</a:t>
            </a:r>
          </a:p>
          <a:p>
            <a:pPr marL="742950" lvl="1" indent="-285750">
              <a:buFont typeface="Courier New" panose="02070309020205020404" pitchFamily="49" charset="0"/>
              <a:buChar char="o"/>
            </a:pPr>
            <a:r>
              <a:rPr lang="nl-NL" sz="2300"/>
              <a:t>moulds (bananas modified to resist the Black Sigatoka fungus)</a:t>
            </a:r>
          </a:p>
          <a:p>
            <a:pPr marL="742950" lvl="1" indent="-285750">
              <a:buFont typeface="Courier New" panose="02070309020205020404" pitchFamily="49" charset="0"/>
              <a:buChar char="o"/>
            </a:pPr>
            <a:r>
              <a:rPr lang="nl-NL" sz="2300"/>
              <a:t>viruses (tomatoes, pumpkins, papayas)</a:t>
            </a:r>
          </a:p>
          <a:p>
            <a:pPr marL="742950" lvl="1" indent="-285750">
              <a:buFont typeface="Courier New" panose="02070309020205020404" pitchFamily="49" charset="0"/>
              <a:buChar char="o"/>
            </a:pPr>
            <a:r>
              <a:rPr lang="nl-NL" sz="2300"/>
              <a:t> ß-carotene (pro-vitamine A, 14 million children under 5 suffer from lack of vitamin A Golden Rice</a:t>
            </a:r>
          </a:p>
          <a:p>
            <a:pPr marL="285750" indent="-285750">
              <a:buFont typeface="Arial" panose="020B0604020202020204" pitchFamily="34" charset="0"/>
              <a:buChar char="•"/>
            </a:pPr>
            <a:r>
              <a:rPr lang="nl-NL" sz="2300"/>
              <a:t>Environmental stress resistance</a:t>
            </a:r>
          </a:p>
          <a:p>
            <a:pPr marL="742950" lvl="1" indent="-285750">
              <a:buFont typeface="Courier New" panose="02070309020205020404" pitchFamily="49" charset="0"/>
              <a:buChar char="o"/>
            </a:pPr>
            <a:r>
              <a:rPr lang="nl-NL" sz="2300"/>
              <a:t>drought </a:t>
            </a:r>
          </a:p>
          <a:p>
            <a:pPr marL="742950" lvl="1" indent="-285750">
              <a:buFont typeface="Courier New" panose="02070309020205020404" pitchFamily="49" charset="0"/>
              <a:buChar char="o"/>
            </a:pPr>
            <a:r>
              <a:rPr lang="nl-NL" sz="2300"/>
              <a:t>heat</a:t>
            </a:r>
          </a:p>
          <a:p>
            <a:pPr marL="742950" lvl="1" indent="-285750">
              <a:buFont typeface="Courier New" panose="02070309020205020404" pitchFamily="49" charset="0"/>
              <a:buChar char="o"/>
            </a:pPr>
            <a:r>
              <a:rPr lang="nl-NL" sz="2300"/>
              <a:t>frost </a:t>
            </a:r>
          </a:p>
          <a:p>
            <a:pPr marL="742950" lvl="1" indent="-285750">
              <a:buFont typeface="Courier New" panose="02070309020205020404" pitchFamily="49" charset="0"/>
              <a:buChar char="o"/>
            </a:pPr>
            <a:r>
              <a:rPr lang="nl-NL" sz="2300"/>
              <a:t>acid soil </a:t>
            </a:r>
          </a:p>
          <a:p>
            <a:pPr marL="742950" lvl="1" indent="-285750">
              <a:buFont typeface="Courier New" panose="02070309020205020404" pitchFamily="49" charset="0"/>
              <a:buChar char="o"/>
            </a:pPr>
            <a:r>
              <a:rPr lang="nl-NL" sz="2300"/>
              <a:t>salty soil</a:t>
            </a:r>
          </a:p>
          <a:p>
            <a:pPr marL="742950" lvl="1" indent="-285750">
              <a:buFont typeface="Courier New" panose="02070309020205020404" pitchFamily="49" charset="0"/>
              <a:buChar char="o"/>
            </a:pPr>
            <a:r>
              <a:rPr lang="nl-NL" sz="2300"/>
              <a:t>flooding</a:t>
            </a:r>
          </a:p>
          <a:p>
            <a:pPr marL="285750" indent="-285750">
              <a:buFont typeface="Arial" panose="020B0604020202020204" pitchFamily="34" charset="0"/>
              <a:buChar char="•"/>
            </a:pPr>
            <a:r>
              <a:rPr lang="nl-NL" sz="2300"/>
              <a:t>Delayed ripening</a:t>
            </a:r>
          </a:p>
        </p:txBody>
      </p:sp>
    </p:spTree>
    <p:extLst>
      <p:ext uri="{BB962C8B-B14F-4D97-AF65-F5344CB8AC3E}">
        <p14:creationId xmlns:p14="http://schemas.microsoft.com/office/powerpoint/2010/main" val="25389194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70ECD198-57C0-FE43-B6C3-5EDDEADCA8D3}"/>
              </a:ext>
            </a:extLst>
          </p:cNvPr>
          <p:cNvPicPr>
            <a:picLocks noChangeAspect="1"/>
          </p:cNvPicPr>
          <p:nvPr/>
        </p:nvPicPr>
        <p:blipFill>
          <a:blip r:embed="rId4"/>
          <a:stretch>
            <a:fillRect/>
          </a:stretch>
        </p:blipFill>
        <p:spPr>
          <a:xfrm>
            <a:off x="-4783" y="3583"/>
            <a:ext cx="9148783" cy="6854417"/>
          </a:xfrm>
          <a:prstGeom prst="rect">
            <a:avLst/>
          </a:prstGeom>
        </p:spPr>
      </p:pic>
      <p:sp>
        <p:nvSpPr>
          <p:cNvPr id="4" name="TextBox 3">
            <a:extLst>
              <a:ext uri="{FF2B5EF4-FFF2-40B4-BE49-F238E27FC236}">
                <a16:creationId xmlns:a16="http://schemas.microsoft.com/office/drawing/2014/main" id="{D260CC55-EEEE-D94C-9321-86BC29CE4CF3}"/>
              </a:ext>
            </a:extLst>
          </p:cNvPr>
          <p:cNvSpPr txBox="1"/>
          <p:nvPr/>
        </p:nvSpPr>
        <p:spPr>
          <a:xfrm>
            <a:off x="4751882" y="6145967"/>
            <a:ext cx="4197246" cy="430887"/>
          </a:xfrm>
          <a:prstGeom prst="rect">
            <a:avLst/>
          </a:prstGeom>
          <a:noFill/>
        </p:spPr>
        <p:txBody>
          <a:bodyPr wrap="square" rtlCol="0">
            <a:spAutoFit/>
          </a:bodyPr>
          <a:lstStyle/>
          <a:p>
            <a:pPr algn="r"/>
            <a:r>
              <a:rPr lang="nl-NL" sz="2200" b="1"/>
              <a:t>Ziaul Hasan Rana</a:t>
            </a:r>
          </a:p>
        </p:txBody>
      </p:sp>
    </p:spTree>
    <p:extLst>
      <p:ext uri="{BB962C8B-B14F-4D97-AF65-F5344CB8AC3E}">
        <p14:creationId xmlns:p14="http://schemas.microsoft.com/office/powerpoint/2010/main" val="28888406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769938" y="1017141"/>
            <a:ext cx="7604124" cy="1077218"/>
          </a:xfrm>
          <a:prstGeom prst="rect">
            <a:avLst/>
          </a:prstGeom>
          <a:noFill/>
        </p:spPr>
        <p:txBody>
          <a:bodyPr wrap="square" rtlCol="0">
            <a:spAutoFit/>
          </a:bodyPr>
          <a:lstStyle/>
          <a:p>
            <a:pPr algn="ctr"/>
            <a:r>
              <a:rPr lang="en-GB" sz="3200" b="1"/>
              <a:t>In South Africa 80-90% of the maize produced is GM</a:t>
            </a:r>
          </a:p>
        </p:txBody>
      </p:sp>
      <p:pic>
        <p:nvPicPr>
          <p:cNvPr id="3" name="Afbeelding 2">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738274"/>
            <a:ext cx="9144000" cy="4119726"/>
          </a:xfrm>
          <a:prstGeom prst="rect">
            <a:avLst/>
          </a:prstGeom>
        </p:spPr>
      </p:pic>
    </p:spTree>
    <p:extLst>
      <p:ext uri="{BB962C8B-B14F-4D97-AF65-F5344CB8AC3E}">
        <p14:creationId xmlns:p14="http://schemas.microsoft.com/office/powerpoint/2010/main" val="8294313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0" y="6064250"/>
            <a:ext cx="9144000" cy="1200328"/>
          </a:xfrm>
          <a:prstGeom prst="rect">
            <a:avLst/>
          </a:prstGeom>
          <a:noFill/>
        </p:spPr>
        <p:txBody>
          <a:bodyPr wrap="square" rtlCol="0">
            <a:spAutoFit/>
          </a:bodyPr>
          <a:lstStyle/>
          <a:p>
            <a:pPr algn="ctr"/>
            <a:r>
              <a:rPr lang="nl-NL" sz="2400" b="1"/>
              <a:t>Biotechnologist Priver Namanya in the laboratory just outside Kampala </a:t>
            </a:r>
            <a:endParaRPr lang="nl-NL" sz="2400"/>
          </a:p>
          <a:p>
            <a:endParaRPr lang="en-GB" sz="2400"/>
          </a:p>
        </p:txBody>
      </p:sp>
      <p:pic>
        <p:nvPicPr>
          <p:cNvPr id="2" name="Picture 1">
            <a:hlinkClick r:id="rId3"/>
            <a:extLst>
              <a:ext uri="{FF2B5EF4-FFF2-40B4-BE49-F238E27FC236}">
                <a16:creationId xmlns:a16="http://schemas.microsoft.com/office/drawing/2014/main" id="{B1BB3366-34AF-874B-B170-A0EE618E0A64}"/>
              </a:ext>
            </a:extLst>
          </p:cNvPr>
          <p:cNvPicPr>
            <a:picLocks noChangeAspect="1"/>
          </p:cNvPicPr>
          <p:nvPr/>
        </p:nvPicPr>
        <p:blipFill>
          <a:blip r:embed="rId4"/>
          <a:stretch>
            <a:fillRect/>
          </a:stretch>
        </p:blipFill>
        <p:spPr>
          <a:xfrm>
            <a:off x="0" y="0"/>
            <a:ext cx="9144000" cy="6096000"/>
          </a:xfrm>
          <a:prstGeom prst="rect">
            <a:avLst/>
          </a:prstGeom>
        </p:spPr>
      </p:pic>
    </p:spTree>
    <p:extLst>
      <p:ext uri="{BB962C8B-B14F-4D97-AF65-F5344CB8AC3E}">
        <p14:creationId xmlns:p14="http://schemas.microsoft.com/office/powerpoint/2010/main" val="354483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CB3301-7324-C943-A550-22D7DEA767F2}"/>
              </a:ext>
            </a:extLst>
          </p:cNvPr>
          <p:cNvSpPr txBox="1"/>
          <p:nvPr/>
        </p:nvSpPr>
        <p:spPr>
          <a:xfrm flipH="1">
            <a:off x="541235" y="274290"/>
            <a:ext cx="8061531" cy="6309420"/>
          </a:xfrm>
          <a:prstGeom prst="rect">
            <a:avLst/>
          </a:prstGeom>
          <a:noFill/>
        </p:spPr>
        <p:txBody>
          <a:bodyPr wrap="square" rtlCol="0">
            <a:spAutoFit/>
          </a:bodyPr>
          <a:lstStyle/>
          <a:p>
            <a:pPr algn="ctr"/>
            <a:r>
              <a:rPr lang="nl-NL" sz="2400"/>
              <a:t>What we think and do is not entirely under our conscious control but largely based on history and environment</a:t>
            </a:r>
          </a:p>
          <a:p>
            <a:pPr algn="ctr"/>
            <a:endParaRPr lang="nl-NL" sz="1000"/>
          </a:p>
          <a:p>
            <a:pPr algn="ctr"/>
            <a:r>
              <a:rPr lang="nl-NL" sz="2400"/>
              <a:t>Ancient mechanisms and fears are used by antis to influence public opinion, similar to other shameless liars like many politicians and contemporary presidents </a:t>
            </a:r>
          </a:p>
          <a:p>
            <a:pPr algn="ctr"/>
            <a:endParaRPr lang="nl-NL" sz="2400" b="1"/>
          </a:p>
          <a:p>
            <a:pPr algn="ctr"/>
            <a:endParaRPr lang="nl-NL" sz="2400" b="1"/>
          </a:p>
          <a:p>
            <a:pPr algn="ctr"/>
            <a:endParaRPr lang="nl-NL" sz="2400" b="1"/>
          </a:p>
          <a:p>
            <a:pPr algn="ctr"/>
            <a:endParaRPr lang="nl-NL" sz="2400" b="1"/>
          </a:p>
          <a:p>
            <a:pPr algn="ctr"/>
            <a:endParaRPr lang="nl-NL" sz="2400" b="1"/>
          </a:p>
          <a:p>
            <a:pPr algn="ctr"/>
            <a:endParaRPr lang="nl-NL" sz="2400" b="1"/>
          </a:p>
          <a:p>
            <a:pPr algn="ctr"/>
            <a:endParaRPr lang="nl-NL" sz="1000"/>
          </a:p>
          <a:p>
            <a:pPr algn="ctr"/>
            <a:r>
              <a:rPr lang="nl-NL" sz="2400"/>
              <a:t>However, not all antis are liars, some have good reasons</a:t>
            </a:r>
          </a:p>
          <a:p>
            <a:pPr algn="ctr"/>
            <a:endParaRPr lang="nl-NL" sz="1000" b="1"/>
          </a:p>
          <a:p>
            <a:pPr algn="ctr"/>
            <a:r>
              <a:rPr lang="nl-NL" sz="2400" b="1"/>
              <a:t>By learning how our responses to our surroundings work in our brain we can strengthen our ability to recognize good and bad thoughts emerging from our unconscious mind</a:t>
            </a:r>
          </a:p>
        </p:txBody>
      </p:sp>
      <p:pic>
        <p:nvPicPr>
          <p:cNvPr id="7" name="Picture 6">
            <a:hlinkClick r:id="rId3"/>
            <a:extLst>
              <a:ext uri="{FF2B5EF4-FFF2-40B4-BE49-F238E27FC236}">
                <a16:creationId xmlns:a16="http://schemas.microsoft.com/office/drawing/2014/main" id="{FC9F0595-C055-0F4A-8158-7BEF7E77835C}"/>
              </a:ext>
            </a:extLst>
          </p:cNvPr>
          <p:cNvPicPr>
            <a:picLocks noChangeAspect="1"/>
          </p:cNvPicPr>
          <p:nvPr/>
        </p:nvPicPr>
        <p:blipFill>
          <a:blip r:embed="rId4"/>
          <a:stretch>
            <a:fillRect/>
          </a:stretch>
        </p:blipFill>
        <p:spPr>
          <a:xfrm>
            <a:off x="2698750" y="2470687"/>
            <a:ext cx="3746500" cy="1993900"/>
          </a:xfrm>
          <a:prstGeom prst="rect">
            <a:avLst/>
          </a:prstGeom>
        </p:spPr>
      </p:pic>
    </p:spTree>
    <p:extLst>
      <p:ext uri="{BB962C8B-B14F-4D97-AF65-F5344CB8AC3E}">
        <p14:creationId xmlns:p14="http://schemas.microsoft.com/office/powerpoint/2010/main" val="2751936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769938" y="2303016"/>
            <a:ext cx="7604124" cy="2062103"/>
          </a:xfrm>
          <a:prstGeom prst="rect">
            <a:avLst/>
          </a:prstGeom>
          <a:noFill/>
        </p:spPr>
        <p:txBody>
          <a:bodyPr wrap="square" rtlCol="0">
            <a:spAutoFit/>
          </a:bodyPr>
          <a:lstStyle/>
          <a:p>
            <a:pPr algn="ctr"/>
            <a:r>
              <a:rPr lang="en-GB" sz="3200" b="1"/>
              <a:t>In Uganda GM food is still forbidden</a:t>
            </a:r>
          </a:p>
          <a:p>
            <a:pPr algn="ctr"/>
            <a:endParaRPr lang="en-GB" sz="3200" b="1"/>
          </a:p>
          <a:p>
            <a:pPr algn="ctr"/>
            <a:r>
              <a:rPr lang="en-GB" sz="3200" b="1"/>
              <a:t>but the Uganda government is funding GM food research</a:t>
            </a:r>
          </a:p>
        </p:txBody>
      </p:sp>
    </p:spTree>
    <p:extLst>
      <p:ext uri="{BB962C8B-B14F-4D97-AF65-F5344CB8AC3E}">
        <p14:creationId xmlns:p14="http://schemas.microsoft.com/office/powerpoint/2010/main" val="461708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4A50E0-EAF6-5940-9A12-63297D2801E9}"/>
              </a:ext>
            </a:extLst>
          </p:cNvPr>
          <p:cNvSpPr txBox="1"/>
          <p:nvPr/>
        </p:nvSpPr>
        <p:spPr>
          <a:xfrm>
            <a:off x="383242" y="1582341"/>
            <a:ext cx="8377517" cy="3693319"/>
          </a:xfrm>
          <a:prstGeom prst="rect">
            <a:avLst/>
          </a:prstGeom>
          <a:noFill/>
        </p:spPr>
        <p:txBody>
          <a:bodyPr wrap="square" rtlCol="0">
            <a:spAutoFit/>
          </a:bodyPr>
          <a:lstStyle/>
          <a:p>
            <a:r>
              <a:rPr lang="nl-NL" sz="2800" b="1"/>
              <a:t>Potential dangers of GMOs</a:t>
            </a:r>
          </a:p>
          <a:p>
            <a:endParaRPr lang="nl-NL" sz="2800" b="1"/>
          </a:p>
          <a:p>
            <a:endParaRPr lang="nl-NL" sz="1000"/>
          </a:p>
          <a:p>
            <a:pPr marL="342900" indent="-342900">
              <a:buFont typeface="Arial" panose="020B0604020202020204" pitchFamily="34" charset="0"/>
              <a:buChar char="•"/>
            </a:pPr>
            <a:r>
              <a:rPr lang="nl-NL" sz="2400" b="1"/>
              <a:t>Antibiotic resistance </a:t>
            </a:r>
          </a:p>
          <a:p>
            <a:pPr marL="800100" lvl="1" indent="-342900">
              <a:buFont typeface="Courier New" panose="02070309020205020404" pitchFamily="49" charset="0"/>
              <a:buChar char="o"/>
            </a:pPr>
            <a:r>
              <a:rPr lang="nl-NL" sz="2400"/>
              <a:t>if genes for antibiotics are inserted, possibly, no evidence but should be investigated</a:t>
            </a:r>
          </a:p>
          <a:p>
            <a:pPr marL="800100" lvl="1" indent="-342900">
              <a:buFont typeface="Courier New" panose="02070309020205020404" pitchFamily="49" charset="0"/>
              <a:buChar char="o"/>
            </a:pPr>
            <a:endParaRPr lang="nl-NL" sz="2400"/>
          </a:p>
          <a:p>
            <a:pPr marL="342900" indent="-342900">
              <a:buFont typeface="Arial" panose="020B0604020202020204" pitchFamily="34" charset="0"/>
              <a:buChar char="•"/>
            </a:pPr>
            <a:r>
              <a:rPr lang="nl-NL" sz="2400" b="1"/>
              <a:t>Carcinogenicity </a:t>
            </a:r>
          </a:p>
          <a:p>
            <a:pPr marL="800100" lvl="1" indent="-342900">
              <a:buFont typeface="Courier New" panose="02070309020205020404" pitchFamily="49" charset="0"/>
              <a:buChar char="o"/>
            </a:pPr>
            <a:r>
              <a:rPr lang="nl-NL" sz="2400"/>
              <a:t>There is no indication anywhere that GMO foods would increase or decrease cancer risk.</a:t>
            </a:r>
          </a:p>
        </p:txBody>
      </p:sp>
    </p:spTree>
    <p:extLst>
      <p:ext uri="{BB962C8B-B14F-4D97-AF65-F5344CB8AC3E}">
        <p14:creationId xmlns:p14="http://schemas.microsoft.com/office/powerpoint/2010/main" val="2865300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4A50E0-EAF6-5940-9A12-63297D2801E9}"/>
              </a:ext>
            </a:extLst>
          </p:cNvPr>
          <p:cNvSpPr txBox="1"/>
          <p:nvPr/>
        </p:nvSpPr>
        <p:spPr>
          <a:xfrm>
            <a:off x="383242" y="489734"/>
            <a:ext cx="8377517" cy="5878532"/>
          </a:xfrm>
          <a:prstGeom prst="rect">
            <a:avLst/>
          </a:prstGeom>
          <a:noFill/>
        </p:spPr>
        <p:txBody>
          <a:bodyPr wrap="square" rtlCol="0">
            <a:spAutoFit/>
          </a:bodyPr>
          <a:lstStyle/>
          <a:p>
            <a:r>
              <a:rPr lang="nl-NL" sz="2800" b="1"/>
              <a:t>Potential dangers of GMOs 			</a:t>
            </a:r>
            <a:r>
              <a:rPr lang="nl-NL" sz="2800"/>
              <a:t>(continued)</a:t>
            </a:r>
          </a:p>
          <a:p>
            <a:endParaRPr lang="nl-NL" sz="1000"/>
          </a:p>
          <a:p>
            <a:pPr marL="342900" indent="-342900">
              <a:buFont typeface="Arial" panose="020B0604020202020204" pitchFamily="34" charset="0"/>
              <a:buChar char="•"/>
            </a:pPr>
            <a:r>
              <a:rPr lang="nl-NL" sz="2400" b="1"/>
              <a:t>Allergic reactions</a:t>
            </a:r>
          </a:p>
          <a:p>
            <a:pPr marL="342900" indent="-342900">
              <a:buFont typeface="Arial" panose="020B0604020202020204" pitchFamily="34" charset="0"/>
              <a:buChar char="•"/>
            </a:pPr>
            <a:endParaRPr lang="nl-NL" sz="2400" b="1"/>
          </a:p>
          <a:p>
            <a:pPr lvl="1"/>
            <a:r>
              <a:rPr lang="nl-NL" sz="2400"/>
              <a:t>In 2017 research has been thoroughly reviewed (reference below)</a:t>
            </a:r>
          </a:p>
          <a:p>
            <a:pPr lvl="1"/>
            <a:endParaRPr lang="nl-NL" sz="2400"/>
          </a:p>
          <a:p>
            <a:pPr lvl="1"/>
            <a:r>
              <a:rPr lang="nl-NL" sz="2400" u="sng"/>
              <a:t>Conclusion:</a:t>
            </a:r>
          </a:p>
          <a:p>
            <a:pPr lvl="1"/>
            <a:r>
              <a:rPr lang="nl-NL" sz="2400"/>
              <a:t>GM products do not appear more allergenic than their conventional counterparts</a:t>
            </a:r>
          </a:p>
          <a:p>
            <a:pPr lvl="1" algn="r"/>
            <a:endParaRPr lang="nl-NL"/>
          </a:p>
          <a:p>
            <a:pPr lvl="1" algn="r"/>
            <a:endParaRPr lang="nl-NL"/>
          </a:p>
          <a:p>
            <a:pPr lvl="1" algn="r"/>
            <a:r>
              <a:rPr lang="nl-NL" sz="2200"/>
              <a:t>The allergenicity of genetically modified foods from genetically engineered crops - A narrative and systematic review</a:t>
            </a:r>
          </a:p>
          <a:p>
            <a:pPr lvl="1" algn="r"/>
            <a:r>
              <a:rPr lang="nl-NL" sz="2200"/>
              <a:t>S. Eliza Dunn, John L. Vicini, Kevin C. Glenn, David M. Fleischer, Matthew J. Greenhawt. </a:t>
            </a:r>
          </a:p>
          <a:p>
            <a:pPr lvl="1" algn="r"/>
            <a:r>
              <a:rPr lang="nl-NL" sz="2200"/>
              <a:t>Ann Allergy Asthma Immunol 119 (2017) 214-222</a:t>
            </a:r>
          </a:p>
        </p:txBody>
      </p:sp>
    </p:spTree>
    <p:extLst>
      <p:ext uri="{BB962C8B-B14F-4D97-AF65-F5344CB8AC3E}">
        <p14:creationId xmlns:p14="http://schemas.microsoft.com/office/powerpoint/2010/main" val="3827678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1474C920-00D8-9744-BC00-65EF2D8E5A39}" type="slidenum">
              <a:rPr lang="en-GB" smtClean="0"/>
              <a:t>43</a:t>
            </a:fld>
            <a:endParaRPr lang="en-GB"/>
          </a:p>
        </p:txBody>
      </p:sp>
      <p:sp>
        <p:nvSpPr>
          <p:cNvPr id="3" name="Tekstvak 2"/>
          <p:cNvSpPr txBox="1"/>
          <p:nvPr/>
        </p:nvSpPr>
        <p:spPr>
          <a:xfrm>
            <a:off x="533934" y="428179"/>
            <a:ext cx="8076133" cy="6370975"/>
          </a:xfrm>
          <a:prstGeom prst="rect">
            <a:avLst/>
          </a:prstGeom>
          <a:noFill/>
        </p:spPr>
        <p:txBody>
          <a:bodyPr wrap="square" rtlCol="0">
            <a:spAutoFit/>
          </a:bodyPr>
          <a:lstStyle/>
          <a:p>
            <a:r>
              <a:rPr lang="en-GB" sz="2400" b="1">
                <a:latin typeface="+mj-lt"/>
              </a:rPr>
              <a:t>There is no evidence that GM food would be either more or less safe than “normal” food</a:t>
            </a:r>
          </a:p>
          <a:p>
            <a:endParaRPr lang="en-GB" sz="2400">
              <a:latin typeface="+mj-lt"/>
            </a:endParaRPr>
          </a:p>
          <a:p>
            <a:r>
              <a:rPr lang="en-GB" sz="2600" b="1">
                <a:latin typeface="+mj-lt"/>
              </a:rPr>
              <a:t>A decade of EU-funded GMO research (2001 – 2010)</a:t>
            </a:r>
            <a:endParaRPr lang="en-GB" sz="2600">
              <a:latin typeface="+mj-lt"/>
            </a:endParaRPr>
          </a:p>
          <a:p>
            <a:r>
              <a:rPr lang="en-GB" sz="2600">
                <a:latin typeface="+mj-lt"/>
              </a:rPr>
              <a:t>European Commission - EUR 24473</a:t>
            </a:r>
          </a:p>
          <a:p>
            <a:r>
              <a:rPr lang="en-GB" sz="2600">
                <a:latin typeface="+mj-lt"/>
              </a:rPr>
              <a:t>ISBN 978-92-79-16344-9</a:t>
            </a:r>
          </a:p>
          <a:p>
            <a:r>
              <a:rPr lang="en-GB" sz="2600" u="sng">
                <a:latin typeface="+mj-lt"/>
                <a:hlinkClick r:id="rId3">
                  <a:extLst>
                    <a:ext uri="{A12FA001-AC4F-418D-AE19-62706E023703}">
                      <ahyp:hlinkClr xmlns:ahyp="http://schemas.microsoft.com/office/drawing/2018/hyperlinkcolor" val="tx"/>
                    </a:ext>
                  </a:extLst>
                </a:hlinkClick>
              </a:rPr>
              <a:t>http://ec.europa.eu/research/biosociety/pdf/a_decade_of_eu-funded_gmo_research.pdf</a:t>
            </a:r>
            <a:endParaRPr lang="en-GB" sz="2600" u="sng">
              <a:latin typeface="+mj-lt"/>
            </a:endParaRPr>
          </a:p>
          <a:p>
            <a:endParaRPr lang="en-GB" sz="2600">
              <a:latin typeface="+mj-lt"/>
            </a:endParaRPr>
          </a:p>
          <a:p>
            <a:r>
              <a:rPr lang="en-GB" sz="2600" b="1">
                <a:latin typeface="+mj-lt"/>
              </a:rPr>
              <a:t>Statement by the AAAS Board of Directors on Labelling of Genetically Modified Food</a:t>
            </a:r>
            <a:r>
              <a:rPr lang="en-GB" sz="2600">
                <a:latin typeface="+mj-lt"/>
              </a:rPr>
              <a:t>s</a:t>
            </a:r>
          </a:p>
          <a:p>
            <a:r>
              <a:rPr lang="en-GB" sz="2600">
                <a:latin typeface="+mj-lt"/>
              </a:rPr>
              <a:t>American Association for the Advancement of Science</a:t>
            </a:r>
          </a:p>
          <a:p>
            <a:r>
              <a:rPr lang="en-GB" sz="2600">
                <a:latin typeface="+mj-lt"/>
              </a:rPr>
              <a:t>20 October 2012</a:t>
            </a:r>
          </a:p>
          <a:p>
            <a:r>
              <a:rPr lang="en-GB" sz="2600">
                <a:latin typeface="+mj-lt"/>
                <a:hlinkClick r:id="rId4">
                  <a:extLst>
                    <a:ext uri="{A12FA001-AC4F-418D-AE19-62706E023703}">
                      <ahyp:hlinkClr xmlns:ahyp="http://schemas.microsoft.com/office/drawing/2018/hyperlinkcolor" val="tx"/>
                    </a:ext>
                  </a:extLst>
                </a:hlinkClick>
              </a:rPr>
              <a:t>http://www.aaas.org/news/releases/2012/media/AAAS_GM_statement.pdf</a:t>
            </a:r>
            <a:endParaRPr lang="en-GB" sz="2600">
              <a:latin typeface="+mj-lt"/>
            </a:endParaRPr>
          </a:p>
          <a:p>
            <a:endParaRPr lang="en-GB" sz="2400">
              <a:latin typeface="+mj-lt"/>
            </a:endParaRPr>
          </a:p>
        </p:txBody>
      </p:sp>
    </p:spTree>
    <p:extLst>
      <p:ext uri="{BB962C8B-B14F-4D97-AF65-F5344CB8AC3E}">
        <p14:creationId xmlns:p14="http://schemas.microsoft.com/office/powerpoint/2010/main" val="224695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85750" y="566678"/>
            <a:ext cx="8524875" cy="5663089"/>
          </a:xfrm>
          <a:prstGeom prst="rect">
            <a:avLst/>
          </a:prstGeom>
          <a:noFill/>
        </p:spPr>
        <p:txBody>
          <a:bodyPr wrap="square" rtlCol="0">
            <a:spAutoFit/>
          </a:bodyPr>
          <a:lstStyle/>
          <a:p>
            <a:pPr algn="ctr"/>
            <a:r>
              <a:rPr lang="nl-NL" sz="2600"/>
              <a:t>2016</a:t>
            </a:r>
          </a:p>
          <a:p>
            <a:pPr algn="ctr"/>
            <a:r>
              <a:rPr lang="nl-NL" sz="2600"/>
              <a:t>National Academies of Sciences, Engineering, and Medicine (NASEM)</a:t>
            </a:r>
          </a:p>
          <a:p>
            <a:pPr algn="ctr"/>
            <a:endParaRPr lang="nl-NL" sz="1200"/>
          </a:p>
          <a:p>
            <a:pPr algn="ctr"/>
            <a:r>
              <a:rPr lang="nl-NL" sz="2600" b="1"/>
              <a:t>Genetically Engineered Crops: Experiences and Prospects</a:t>
            </a:r>
          </a:p>
          <a:p>
            <a:pPr algn="ctr"/>
            <a:endParaRPr lang="nl-NL" sz="1000" b="1"/>
          </a:p>
          <a:p>
            <a:pPr algn="ctr"/>
            <a:r>
              <a:rPr lang="nl-NL" sz="2400"/>
              <a:t>20 experts, review of more than 1,000 studies, testimony from 80 experts and 700 comments submitted by the public. </a:t>
            </a:r>
            <a:endParaRPr lang="nl-NL" sz="2400">
              <a:effectLst/>
            </a:endParaRPr>
          </a:p>
          <a:p>
            <a:pPr algn="ctr"/>
            <a:endParaRPr lang="nl-NL" sz="1200"/>
          </a:p>
          <a:p>
            <a:r>
              <a:rPr lang="nl-NL" sz="2600"/>
              <a:t>No difference between  genetically modified (GM) and conventionally grown crops</a:t>
            </a:r>
          </a:p>
          <a:p>
            <a:pPr marL="914400" lvl="1" indent="-457200">
              <a:buFont typeface="Arial"/>
              <a:buChar char="•"/>
            </a:pPr>
            <a:r>
              <a:rPr lang="nl-NL" sz="2600"/>
              <a:t>to human health</a:t>
            </a:r>
          </a:p>
          <a:p>
            <a:pPr marL="914400" lvl="1" indent="-457200">
              <a:buFont typeface="Arial"/>
              <a:buChar char="•"/>
            </a:pPr>
            <a:r>
              <a:rPr lang="nl-NL" sz="2600"/>
              <a:t>to the environment</a:t>
            </a:r>
          </a:p>
          <a:p>
            <a:pPr lvl="1"/>
            <a:endParaRPr lang="nl-NL" sz="1200">
              <a:effectLst/>
            </a:endParaRPr>
          </a:p>
          <a:p>
            <a:pPr lvl="1"/>
            <a:r>
              <a:rPr lang="nl-NL" sz="2000" i="1"/>
              <a:t>National Academies of Sciences, Engineering, and Medicine. 2016. Genetically Engineered Crops: Experiences and Prospects. Washington, DC: The National Academies Press. doi: 10.17226/23395</a:t>
            </a:r>
            <a:endParaRPr lang="en-GB" sz="2400"/>
          </a:p>
        </p:txBody>
      </p:sp>
    </p:spTree>
    <p:extLst>
      <p:ext uri="{BB962C8B-B14F-4D97-AF65-F5344CB8AC3E}">
        <p14:creationId xmlns:p14="http://schemas.microsoft.com/office/powerpoint/2010/main" val="27740369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01934" y="333072"/>
            <a:ext cx="8284865" cy="2246769"/>
          </a:xfrm>
          <a:prstGeom prst="rect">
            <a:avLst/>
          </a:prstGeom>
          <a:noFill/>
        </p:spPr>
        <p:txBody>
          <a:bodyPr wrap="square" rtlCol="0">
            <a:spAutoFit/>
          </a:bodyPr>
          <a:lstStyle/>
          <a:p>
            <a:pPr algn="ctr"/>
            <a:r>
              <a:rPr lang="en-GB" sz="2800" b="1">
                <a:latin typeface="+mj-lt"/>
              </a:rPr>
              <a:t>Genetically modified food </a:t>
            </a:r>
          </a:p>
          <a:p>
            <a:endParaRPr lang="en-GB" sz="2800">
              <a:latin typeface="+mj-lt"/>
            </a:endParaRPr>
          </a:p>
          <a:p>
            <a:r>
              <a:rPr lang="en-GB" sz="2800">
                <a:latin typeface="+mj-lt"/>
              </a:rPr>
              <a:t>Without GM food, millions of people would die of starvation. GM food is not more or less risky than normal food.</a:t>
            </a:r>
          </a:p>
        </p:txBody>
      </p:sp>
      <p:sp>
        <p:nvSpPr>
          <p:cNvPr id="3" name="Tijdelijke aanduiding voor dianummer 2"/>
          <p:cNvSpPr>
            <a:spLocks noGrp="1"/>
          </p:cNvSpPr>
          <p:nvPr>
            <p:ph type="sldNum" sz="quarter" idx="12"/>
          </p:nvPr>
        </p:nvSpPr>
        <p:spPr/>
        <p:txBody>
          <a:bodyPr/>
          <a:lstStyle/>
          <a:p>
            <a:fld id="{1474C920-00D8-9744-BC00-65EF2D8E5A39}" type="slidenum">
              <a:rPr lang="en-GB" smtClean="0">
                <a:latin typeface="+mj-lt"/>
              </a:rPr>
              <a:t>45</a:t>
            </a:fld>
            <a:endParaRPr lang="en-GB">
              <a:latin typeface="+mj-lt"/>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748" y="3752374"/>
            <a:ext cx="4340698" cy="26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kstvak 4"/>
          <p:cNvSpPr txBox="1">
            <a:spLocks noChangeArrowheads="1"/>
          </p:cNvSpPr>
          <p:nvPr/>
        </p:nvSpPr>
        <p:spPr bwMode="auto">
          <a:xfrm>
            <a:off x="571748" y="2907763"/>
            <a:ext cx="431268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3600" b="1">
                <a:latin typeface="+mj-lt"/>
              </a:rPr>
              <a:t>Mass famine in Africa</a:t>
            </a:r>
            <a:endParaRPr lang="en-GB" sz="2800">
              <a:latin typeface="+mj-lt"/>
            </a:endParaRPr>
          </a:p>
        </p:txBody>
      </p:sp>
      <p:sp>
        <p:nvSpPr>
          <p:cNvPr id="6" name="TextBox 4"/>
          <p:cNvSpPr txBox="1"/>
          <p:nvPr/>
        </p:nvSpPr>
        <p:spPr>
          <a:xfrm>
            <a:off x="5416988" y="5525353"/>
            <a:ext cx="3339920" cy="830997"/>
          </a:xfrm>
          <a:prstGeom prst="rect">
            <a:avLst/>
          </a:prstGeom>
          <a:noFill/>
        </p:spPr>
        <p:txBody>
          <a:bodyPr wrap="square" rtlCol="0">
            <a:spAutoFit/>
          </a:bodyPr>
          <a:lstStyle/>
          <a:p>
            <a:pPr algn="r"/>
            <a:r>
              <a:rPr lang="en-GB" sz="2400" i="1">
                <a:latin typeface="+mj-lt"/>
              </a:rPr>
              <a:t>Africa Renewal, Vol. 16 #4, Feb. 2003</a:t>
            </a:r>
          </a:p>
        </p:txBody>
      </p:sp>
      <p:sp>
        <p:nvSpPr>
          <p:cNvPr id="7" name="Tekstvak 6"/>
          <p:cNvSpPr txBox="1"/>
          <p:nvPr/>
        </p:nvSpPr>
        <p:spPr>
          <a:xfrm>
            <a:off x="5497261" y="3000096"/>
            <a:ext cx="2773694" cy="461665"/>
          </a:xfrm>
          <a:prstGeom prst="rect">
            <a:avLst/>
          </a:prstGeom>
          <a:noFill/>
        </p:spPr>
        <p:txBody>
          <a:bodyPr wrap="square" rtlCol="0">
            <a:spAutoFit/>
          </a:bodyPr>
          <a:lstStyle/>
          <a:p>
            <a:r>
              <a:rPr lang="en-GB" sz="2400" b="1">
                <a:latin typeface="+mj-lt"/>
              </a:rPr>
              <a:t>November 2002</a:t>
            </a:r>
          </a:p>
        </p:txBody>
      </p:sp>
      <p:sp>
        <p:nvSpPr>
          <p:cNvPr id="8" name="Tekstvak 7"/>
          <p:cNvSpPr txBox="1"/>
          <p:nvPr/>
        </p:nvSpPr>
        <p:spPr>
          <a:xfrm>
            <a:off x="6705600" y="3996267"/>
            <a:ext cx="184666"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7353590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56B9A3F-119C-DF40-868E-FF200A00FE4A}"/>
              </a:ext>
            </a:extLst>
          </p:cNvPr>
          <p:cNvGrpSpPr/>
          <p:nvPr/>
        </p:nvGrpSpPr>
        <p:grpSpPr>
          <a:xfrm>
            <a:off x="383306" y="441976"/>
            <a:ext cx="8431546" cy="6209375"/>
            <a:chOff x="383306" y="441976"/>
            <a:chExt cx="8431546" cy="6209375"/>
          </a:xfrm>
        </p:grpSpPr>
        <p:grpSp>
          <p:nvGrpSpPr>
            <p:cNvPr id="13" name="Group 12">
              <a:extLst>
                <a:ext uri="{FF2B5EF4-FFF2-40B4-BE49-F238E27FC236}">
                  <a16:creationId xmlns:a16="http://schemas.microsoft.com/office/drawing/2014/main" id="{85C27162-E444-0245-991F-3FF329251E87}"/>
                </a:ext>
              </a:extLst>
            </p:cNvPr>
            <p:cNvGrpSpPr/>
            <p:nvPr/>
          </p:nvGrpSpPr>
          <p:grpSpPr>
            <a:xfrm rot="638365">
              <a:off x="5064391" y="4242437"/>
              <a:ext cx="3216123" cy="2111416"/>
              <a:chOff x="5238066" y="3141918"/>
              <a:chExt cx="3216123" cy="2111416"/>
            </a:xfrm>
          </p:grpSpPr>
          <p:pic>
            <p:nvPicPr>
              <p:cNvPr id="11" name="Picture 10">
                <a:hlinkClick r:id="rId3"/>
                <a:extLst>
                  <a:ext uri="{FF2B5EF4-FFF2-40B4-BE49-F238E27FC236}">
                    <a16:creationId xmlns:a16="http://schemas.microsoft.com/office/drawing/2014/main" id="{341ACC82-7FD2-CA4D-B9AB-05E08EA4FF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8066" y="3141918"/>
                <a:ext cx="3216123" cy="2111416"/>
              </a:xfrm>
              <a:prstGeom prst="rect">
                <a:avLst/>
              </a:prstGeom>
            </p:spPr>
          </p:pic>
          <p:sp>
            <p:nvSpPr>
              <p:cNvPr id="12" name="TextBox 11">
                <a:extLst>
                  <a:ext uri="{FF2B5EF4-FFF2-40B4-BE49-F238E27FC236}">
                    <a16:creationId xmlns:a16="http://schemas.microsoft.com/office/drawing/2014/main" id="{EE3F1715-4BDC-9C4C-A40C-F7326CF3C1C4}"/>
                  </a:ext>
                </a:extLst>
              </p:cNvPr>
              <p:cNvSpPr txBox="1"/>
              <p:nvPr/>
            </p:nvSpPr>
            <p:spPr>
              <a:xfrm>
                <a:off x="7028116" y="4767014"/>
                <a:ext cx="1410031" cy="461665"/>
              </a:xfrm>
              <a:prstGeom prst="rect">
                <a:avLst/>
              </a:prstGeom>
              <a:noFill/>
            </p:spPr>
            <p:txBody>
              <a:bodyPr wrap="square" rtlCol="0">
                <a:spAutoFit/>
              </a:bodyPr>
              <a:lstStyle/>
              <a:p>
                <a:pPr algn="r"/>
                <a:r>
                  <a:rPr lang="nl-NL" sz="2400" b="1">
                    <a:solidFill>
                      <a:schemeClr val="bg1"/>
                    </a:solidFill>
                  </a:rPr>
                  <a:t>Burundi</a:t>
                </a:r>
              </a:p>
            </p:txBody>
          </p:sp>
        </p:grpSp>
        <p:grpSp>
          <p:nvGrpSpPr>
            <p:cNvPr id="7" name="Group 6">
              <a:extLst>
                <a:ext uri="{FF2B5EF4-FFF2-40B4-BE49-F238E27FC236}">
                  <a16:creationId xmlns:a16="http://schemas.microsoft.com/office/drawing/2014/main" id="{07A080AA-8166-EC4D-8675-53374B0805DE}"/>
                </a:ext>
              </a:extLst>
            </p:cNvPr>
            <p:cNvGrpSpPr/>
            <p:nvPr/>
          </p:nvGrpSpPr>
          <p:grpSpPr>
            <a:xfrm rot="448947">
              <a:off x="5555194" y="580720"/>
              <a:ext cx="3259658" cy="2067761"/>
              <a:chOff x="4952228" y="659397"/>
              <a:chExt cx="3259658" cy="2067761"/>
            </a:xfrm>
          </p:grpSpPr>
          <p:pic>
            <p:nvPicPr>
              <p:cNvPr id="4" name="Picture 3">
                <a:hlinkClick r:id="rId3"/>
                <a:extLst>
                  <a:ext uri="{FF2B5EF4-FFF2-40B4-BE49-F238E27FC236}">
                    <a16:creationId xmlns:a16="http://schemas.microsoft.com/office/drawing/2014/main" id="{BC4B6CAE-34E4-BE46-9E8C-1A027BC100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52228" y="659397"/>
                <a:ext cx="3259658" cy="2067761"/>
              </a:xfrm>
              <a:prstGeom prst="rect">
                <a:avLst/>
              </a:prstGeom>
            </p:spPr>
          </p:pic>
          <p:sp>
            <p:nvSpPr>
              <p:cNvPr id="5" name="TextBox 4">
                <a:extLst>
                  <a:ext uri="{FF2B5EF4-FFF2-40B4-BE49-F238E27FC236}">
                    <a16:creationId xmlns:a16="http://schemas.microsoft.com/office/drawing/2014/main" id="{E921C8A1-57DF-974D-92FD-26D5CC345FA5}"/>
                  </a:ext>
                </a:extLst>
              </p:cNvPr>
              <p:cNvSpPr txBox="1"/>
              <p:nvPr/>
            </p:nvSpPr>
            <p:spPr>
              <a:xfrm>
                <a:off x="5820975" y="2153198"/>
                <a:ext cx="1522163" cy="461665"/>
              </a:xfrm>
              <a:prstGeom prst="rect">
                <a:avLst/>
              </a:prstGeom>
              <a:noFill/>
            </p:spPr>
            <p:txBody>
              <a:bodyPr wrap="square" rtlCol="0">
                <a:spAutoFit/>
              </a:bodyPr>
              <a:lstStyle/>
              <a:p>
                <a:r>
                  <a:rPr lang="nl-NL" sz="2400" b="1">
                    <a:solidFill>
                      <a:schemeClr val="bg1"/>
                    </a:solidFill>
                  </a:rPr>
                  <a:t>Ethiopia</a:t>
                </a:r>
              </a:p>
            </p:txBody>
          </p:sp>
        </p:grpSp>
        <p:grpSp>
          <p:nvGrpSpPr>
            <p:cNvPr id="10" name="Group 9">
              <a:extLst>
                <a:ext uri="{FF2B5EF4-FFF2-40B4-BE49-F238E27FC236}">
                  <a16:creationId xmlns:a16="http://schemas.microsoft.com/office/drawing/2014/main" id="{7CC6C1AE-C6AF-A848-B858-634C53723729}"/>
                </a:ext>
              </a:extLst>
            </p:cNvPr>
            <p:cNvGrpSpPr/>
            <p:nvPr/>
          </p:nvGrpSpPr>
          <p:grpSpPr>
            <a:xfrm>
              <a:off x="2748728" y="2073994"/>
              <a:ext cx="3978516" cy="2427789"/>
              <a:chOff x="1512139" y="3770904"/>
              <a:chExt cx="3383213" cy="2024305"/>
            </a:xfrm>
          </p:grpSpPr>
          <p:pic>
            <p:nvPicPr>
              <p:cNvPr id="8" name="Picture 7">
                <a:hlinkClick r:id="rId3"/>
                <a:extLst>
                  <a:ext uri="{FF2B5EF4-FFF2-40B4-BE49-F238E27FC236}">
                    <a16:creationId xmlns:a16="http://schemas.microsoft.com/office/drawing/2014/main" id="{310D7244-45E6-8F4A-BF06-1B9951BBFF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12139" y="3770904"/>
                <a:ext cx="3383213" cy="2024305"/>
              </a:xfrm>
              <a:prstGeom prst="rect">
                <a:avLst/>
              </a:prstGeom>
            </p:spPr>
          </p:pic>
          <p:sp>
            <p:nvSpPr>
              <p:cNvPr id="9" name="TextBox 8">
                <a:extLst>
                  <a:ext uri="{FF2B5EF4-FFF2-40B4-BE49-F238E27FC236}">
                    <a16:creationId xmlns:a16="http://schemas.microsoft.com/office/drawing/2014/main" id="{52669D2C-B64B-A34D-895D-0E933F1DF4DF}"/>
                  </a:ext>
                </a:extLst>
              </p:cNvPr>
              <p:cNvSpPr txBox="1"/>
              <p:nvPr/>
            </p:nvSpPr>
            <p:spPr>
              <a:xfrm>
                <a:off x="3721255" y="4659056"/>
                <a:ext cx="1109412" cy="461665"/>
              </a:xfrm>
              <a:prstGeom prst="rect">
                <a:avLst/>
              </a:prstGeom>
              <a:solidFill>
                <a:schemeClr val="accent4">
                  <a:lumMod val="20000"/>
                  <a:lumOff val="80000"/>
                </a:schemeClr>
              </a:solidFill>
            </p:spPr>
            <p:txBody>
              <a:bodyPr wrap="square" rtlCol="0">
                <a:spAutoFit/>
              </a:bodyPr>
              <a:lstStyle/>
              <a:p>
                <a:pPr algn="ctr"/>
                <a:r>
                  <a:rPr lang="nl-NL" sz="2400" b="1">
                    <a:solidFill>
                      <a:srgbClr val="FF0000"/>
                    </a:solidFill>
                  </a:rPr>
                  <a:t>Eritrea</a:t>
                </a:r>
              </a:p>
            </p:txBody>
          </p:sp>
        </p:grpSp>
        <p:grpSp>
          <p:nvGrpSpPr>
            <p:cNvPr id="6" name="Group 5">
              <a:extLst>
                <a:ext uri="{FF2B5EF4-FFF2-40B4-BE49-F238E27FC236}">
                  <a16:creationId xmlns:a16="http://schemas.microsoft.com/office/drawing/2014/main" id="{249B0E3F-D8FB-B442-920C-C441304FCD8A}"/>
                </a:ext>
              </a:extLst>
            </p:cNvPr>
            <p:cNvGrpSpPr/>
            <p:nvPr/>
          </p:nvGrpSpPr>
          <p:grpSpPr>
            <a:xfrm rot="21148568">
              <a:off x="383306" y="441976"/>
              <a:ext cx="3413009" cy="2165039"/>
              <a:chOff x="559769" y="843741"/>
              <a:chExt cx="3413009" cy="2165039"/>
            </a:xfrm>
          </p:grpSpPr>
          <p:pic>
            <p:nvPicPr>
              <p:cNvPr id="2" name="Picture 1">
                <a:hlinkClick r:id="rId3"/>
                <a:extLst>
                  <a:ext uri="{FF2B5EF4-FFF2-40B4-BE49-F238E27FC236}">
                    <a16:creationId xmlns:a16="http://schemas.microsoft.com/office/drawing/2014/main" id="{9446D5D2-C735-CC41-9B2C-17C50E8A79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9769" y="843741"/>
                <a:ext cx="3413009" cy="2165039"/>
              </a:xfrm>
              <a:prstGeom prst="rect">
                <a:avLst/>
              </a:prstGeom>
            </p:spPr>
          </p:pic>
          <p:sp>
            <p:nvSpPr>
              <p:cNvPr id="3" name="TextBox 2">
                <a:extLst>
                  <a:ext uri="{FF2B5EF4-FFF2-40B4-BE49-F238E27FC236}">
                    <a16:creationId xmlns:a16="http://schemas.microsoft.com/office/drawing/2014/main" id="{422B2012-B1D7-B546-BBB5-07FFD2CF2341}"/>
                  </a:ext>
                </a:extLst>
              </p:cNvPr>
              <p:cNvSpPr txBox="1"/>
              <p:nvPr/>
            </p:nvSpPr>
            <p:spPr>
              <a:xfrm>
                <a:off x="621802" y="1001485"/>
                <a:ext cx="1780674" cy="461665"/>
              </a:xfrm>
              <a:prstGeom prst="rect">
                <a:avLst/>
              </a:prstGeom>
              <a:noFill/>
            </p:spPr>
            <p:txBody>
              <a:bodyPr wrap="square" rtlCol="0">
                <a:spAutoFit/>
              </a:bodyPr>
              <a:lstStyle/>
              <a:p>
                <a:r>
                  <a:rPr lang="nl-NL" sz="2400" b="1">
                    <a:solidFill>
                      <a:schemeClr val="accent4">
                        <a:lumMod val="20000"/>
                        <a:lumOff val="80000"/>
                      </a:schemeClr>
                    </a:solidFill>
                  </a:rPr>
                  <a:t>Haïti</a:t>
                </a:r>
              </a:p>
            </p:txBody>
          </p:sp>
        </p:grpSp>
        <p:pic>
          <p:nvPicPr>
            <p:cNvPr id="14" name="Picture 13">
              <a:hlinkClick r:id="rId3"/>
              <a:extLst>
                <a:ext uri="{FF2B5EF4-FFF2-40B4-BE49-F238E27FC236}">
                  <a16:creationId xmlns:a16="http://schemas.microsoft.com/office/drawing/2014/main" id="{21A4F010-D73F-A24F-AFD0-71B4DFF4CF2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5046" y="4632462"/>
              <a:ext cx="4212827" cy="2018889"/>
            </a:xfrm>
            <a:prstGeom prst="rect">
              <a:avLst/>
            </a:prstGeom>
          </p:spPr>
        </p:pic>
        <p:sp>
          <p:nvSpPr>
            <p:cNvPr id="15" name="TextBox 14">
              <a:extLst>
                <a:ext uri="{FF2B5EF4-FFF2-40B4-BE49-F238E27FC236}">
                  <a16:creationId xmlns:a16="http://schemas.microsoft.com/office/drawing/2014/main" id="{178E46FD-8109-D64E-91E4-0088CB444249}"/>
                </a:ext>
              </a:extLst>
            </p:cNvPr>
            <p:cNvSpPr txBox="1"/>
            <p:nvPr/>
          </p:nvSpPr>
          <p:spPr>
            <a:xfrm>
              <a:off x="545432" y="4700338"/>
              <a:ext cx="1844842" cy="461665"/>
            </a:xfrm>
            <a:prstGeom prst="rect">
              <a:avLst/>
            </a:prstGeom>
            <a:noFill/>
          </p:spPr>
          <p:txBody>
            <a:bodyPr wrap="square" rtlCol="0">
              <a:spAutoFit/>
            </a:bodyPr>
            <a:lstStyle/>
            <a:p>
              <a:r>
                <a:rPr lang="nl-NL" sz="2400" b="1">
                  <a:solidFill>
                    <a:schemeClr val="bg1"/>
                  </a:solidFill>
                </a:rPr>
                <a:t>Timor-Leste</a:t>
              </a:r>
            </a:p>
          </p:txBody>
        </p:sp>
      </p:grpSp>
      <p:sp>
        <p:nvSpPr>
          <p:cNvPr id="17" name="TextBox 16">
            <a:extLst>
              <a:ext uri="{FF2B5EF4-FFF2-40B4-BE49-F238E27FC236}">
                <a16:creationId xmlns:a16="http://schemas.microsoft.com/office/drawing/2014/main" id="{16A2B453-1E4F-074C-B3E3-F2F5A4E14B57}"/>
              </a:ext>
            </a:extLst>
          </p:cNvPr>
          <p:cNvSpPr txBox="1"/>
          <p:nvPr/>
        </p:nvSpPr>
        <p:spPr>
          <a:xfrm>
            <a:off x="3923367" y="377283"/>
            <a:ext cx="1423188" cy="523220"/>
          </a:xfrm>
          <a:prstGeom prst="rect">
            <a:avLst/>
          </a:prstGeom>
          <a:noFill/>
        </p:spPr>
        <p:txBody>
          <a:bodyPr wrap="square" rtlCol="0">
            <a:spAutoFit/>
          </a:bodyPr>
          <a:lstStyle/>
          <a:p>
            <a:pPr algn="ctr"/>
            <a:r>
              <a:rPr lang="nl-NL" sz="2800" b="1"/>
              <a:t>2015</a:t>
            </a:r>
          </a:p>
        </p:txBody>
      </p:sp>
    </p:spTree>
    <p:extLst>
      <p:ext uri="{BB962C8B-B14F-4D97-AF65-F5344CB8AC3E}">
        <p14:creationId xmlns:p14="http://schemas.microsoft.com/office/powerpoint/2010/main" val="1941394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6D5FF5-AA32-414B-90E4-44769CD2B417}"/>
              </a:ext>
            </a:extLst>
          </p:cNvPr>
          <p:cNvSpPr/>
          <p:nvPr/>
        </p:nvSpPr>
        <p:spPr>
          <a:xfrm>
            <a:off x="433137" y="366623"/>
            <a:ext cx="8277726" cy="6124754"/>
          </a:xfrm>
          <a:prstGeom prst="rect">
            <a:avLst/>
          </a:prstGeom>
        </p:spPr>
        <p:txBody>
          <a:bodyPr wrap="square">
            <a:spAutoFit/>
          </a:bodyPr>
          <a:lstStyle/>
          <a:p>
            <a:pPr algn="ctr"/>
            <a:r>
              <a:rPr lang="en-US" sz="2400" b="1"/>
              <a:t>29 June 2016</a:t>
            </a:r>
          </a:p>
          <a:p>
            <a:endParaRPr lang="en-US" sz="2400" b="1"/>
          </a:p>
          <a:p>
            <a:r>
              <a:rPr lang="en-US" sz="2400" b="1"/>
              <a:t>To the Leaders of Greenpeace, the United Nations and Governments around the world</a:t>
            </a:r>
            <a:endParaRPr lang="en-US" sz="2400">
              <a:latin typeface="Calibri" panose="020F0502020204030204" pitchFamily="34" charset="0"/>
            </a:endParaRPr>
          </a:p>
          <a:p>
            <a:endParaRPr lang="en-US" sz="2800">
              <a:latin typeface="Calibri" panose="020F0502020204030204" pitchFamily="34" charset="0"/>
            </a:endParaRPr>
          </a:p>
          <a:p>
            <a:r>
              <a:rPr lang="en-US" sz="2800">
                <a:latin typeface="Calibri" panose="020F0502020204030204" pitchFamily="34" charset="0"/>
              </a:rPr>
              <a:t>“</a:t>
            </a:r>
            <a:r>
              <a:rPr lang="en-US" sz="2800" i="1">
                <a:latin typeface="Calibri" panose="020F0502020204030204" pitchFamily="34" charset="0"/>
              </a:rPr>
              <a:t>Opposition based on emotion and dogma contradicted by data must be stopped. </a:t>
            </a:r>
          </a:p>
          <a:p>
            <a:endParaRPr lang="en-US" sz="2800" i="1">
              <a:latin typeface="Calibri" panose="020F0502020204030204" pitchFamily="34" charset="0"/>
            </a:endParaRPr>
          </a:p>
          <a:p>
            <a:r>
              <a:rPr lang="en-US" sz="2800" i="1">
                <a:latin typeface="Calibri" panose="020F0502020204030204" pitchFamily="34" charset="0"/>
              </a:rPr>
              <a:t>How many poor people in the world must die before we consider this a “crime against humanity”?</a:t>
            </a:r>
          </a:p>
          <a:p>
            <a:endParaRPr lang="en-US" sz="2800" i="1">
              <a:latin typeface="Calibri" panose="020F0502020204030204" pitchFamily="34" charset="0"/>
            </a:endParaRPr>
          </a:p>
          <a:p>
            <a:endParaRPr lang="en-US" sz="2800" i="1">
              <a:latin typeface="Calibri" panose="020F0502020204030204" pitchFamily="34" charset="0"/>
            </a:endParaRPr>
          </a:p>
          <a:p>
            <a:pPr algn="r"/>
            <a:br>
              <a:rPr lang="en-US" sz="2800" i="1">
                <a:latin typeface="Calibri" panose="020F0502020204030204" pitchFamily="34" charset="0"/>
              </a:rPr>
            </a:br>
            <a:r>
              <a:rPr lang="en-US" sz="2200" i="1">
                <a:latin typeface="Calibri" panose="020F0502020204030204" pitchFamily="34" charset="0"/>
                <a:hlinkClick r:id="rId3"/>
              </a:rPr>
              <a:t>2016-06-29 Nobel Laureates in medicine, chemistry, physics and economics</a:t>
            </a:r>
            <a:r>
              <a:rPr lang="en-US" sz="2200" i="1">
                <a:solidFill>
                  <a:srgbClr val="0260BF"/>
                </a:solidFill>
                <a:latin typeface="Calibri" panose="020F0502020204030204" pitchFamily="34" charset="0"/>
                <a:hlinkClick r:id="rId3"/>
              </a:rPr>
              <a:t> </a:t>
            </a:r>
            <a:r>
              <a:rPr lang="en-US" sz="2200" i="1">
                <a:latin typeface="Calibri" panose="020F0502020204030204" pitchFamily="34" charset="0"/>
                <a:hlinkClick r:id="rId3"/>
              </a:rPr>
              <a:t>to Greenpeace, the UN and Governments around the world</a:t>
            </a:r>
            <a:endParaRPr lang="en-US" sz="2200" i="1"/>
          </a:p>
        </p:txBody>
      </p:sp>
    </p:spTree>
    <p:extLst>
      <p:ext uri="{BB962C8B-B14F-4D97-AF65-F5344CB8AC3E}">
        <p14:creationId xmlns:p14="http://schemas.microsoft.com/office/powerpoint/2010/main" val="4165223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0C2A83-A0B3-024B-921B-BF445D8A027E}"/>
              </a:ext>
            </a:extLst>
          </p:cNvPr>
          <p:cNvSpPr txBox="1"/>
          <p:nvPr/>
        </p:nvSpPr>
        <p:spPr>
          <a:xfrm>
            <a:off x="611747" y="3136613"/>
            <a:ext cx="7920507" cy="584775"/>
          </a:xfrm>
          <a:prstGeom prst="rect">
            <a:avLst/>
          </a:prstGeom>
          <a:noFill/>
        </p:spPr>
        <p:txBody>
          <a:bodyPr wrap="square" rtlCol="0">
            <a:spAutoFit/>
          </a:bodyPr>
          <a:lstStyle/>
          <a:p>
            <a:pPr algn="ctr"/>
            <a:r>
              <a:rPr lang="nl-NL" sz="3200"/>
              <a:t>Labelling</a:t>
            </a:r>
          </a:p>
        </p:txBody>
      </p:sp>
    </p:spTree>
    <p:extLst>
      <p:ext uri="{BB962C8B-B14F-4D97-AF65-F5344CB8AC3E}">
        <p14:creationId xmlns:p14="http://schemas.microsoft.com/office/powerpoint/2010/main" val="42331218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D34627-8D24-EB46-B38C-310AC4C15C12}"/>
              </a:ext>
            </a:extLst>
          </p:cNvPr>
          <p:cNvSpPr/>
          <p:nvPr/>
        </p:nvSpPr>
        <p:spPr>
          <a:xfrm>
            <a:off x="433137" y="1574358"/>
            <a:ext cx="8277726" cy="3709285"/>
          </a:xfrm>
          <a:prstGeom prst="rect">
            <a:avLst/>
          </a:prstGeom>
        </p:spPr>
        <p:txBody>
          <a:bodyPr wrap="square">
            <a:spAutoFit/>
          </a:bodyPr>
          <a:lstStyle/>
          <a:p>
            <a:pPr algn="ctr">
              <a:lnSpc>
                <a:spcPct val="150000"/>
              </a:lnSpc>
            </a:pPr>
            <a:r>
              <a:rPr lang="nl-NL" sz="3200" b="1"/>
              <a:t>What consumers </a:t>
            </a:r>
            <a:r>
              <a:rPr lang="nl-NL" sz="3200" b="1" u="sng"/>
              <a:t>need</a:t>
            </a:r>
            <a:r>
              <a:rPr lang="nl-NL" sz="3200" b="1"/>
              <a:t> to know </a:t>
            </a:r>
          </a:p>
          <a:p>
            <a:pPr algn="ctr">
              <a:lnSpc>
                <a:spcPct val="150000"/>
              </a:lnSpc>
            </a:pPr>
            <a:r>
              <a:rPr lang="nl-NL" sz="3200" b="1"/>
              <a:t>and thus </a:t>
            </a:r>
          </a:p>
          <a:p>
            <a:pPr algn="ctr">
              <a:lnSpc>
                <a:spcPct val="150000"/>
              </a:lnSpc>
            </a:pPr>
            <a:r>
              <a:rPr lang="nl-NL" sz="3200" b="1"/>
              <a:t>should </a:t>
            </a:r>
            <a:r>
              <a:rPr lang="nl-NL" sz="3200" b="1" u="sng"/>
              <a:t>want</a:t>
            </a:r>
            <a:r>
              <a:rPr lang="nl-NL" sz="3200" b="1"/>
              <a:t> to know </a:t>
            </a:r>
          </a:p>
          <a:p>
            <a:pPr algn="ctr">
              <a:lnSpc>
                <a:spcPct val="150000"/>
              </a:lnSpc>
            </a:pPr>
            <a:r>
              <a:rPr lang="nl-NL" sz="3200" b="1"/>
              <a:t>and would </a:t>
            </a:r>
            <a:r>
              <a:rPr lang="nl-NL" sz="3200" b="1" u="sng"/>
              <a:t>ask </a:t>
            </a:r>
          </a:p>
          <a:p>
            <a:pPr algn="ctr">
              <a:lnSpc>
                <a:spcPct val="150000"/>
              </a:lnSpc>
            </a:pPr>
            <a:r>
              <a:rPr lang="nl-NL" sz="3200" b="1"/>
              <a:t>if they would have been </a:t>
            </a:r>
            <a:r>
              <a:rPr lang="nl-NL" sz="3200" b="1" u="sng"/>
              <a:t>correctly</a:t>
            </a:r>
            <a:r>
              <a:rPr lang="nl-NL" sz="3200" b="1"/>
              <a:t> informed</a:t>
            </a:r>
          </a:p>
        </p:txBody>
      </p:sp>
    </p:spTree>
    <p:extLst>
      <p:ext uri="{BB962C8B-B14F-4D97-AF65-F5344CB8AC3E}">
        <p14:creationId xmlns:p14="http://schemas.microsoft.com/office/powerpoint/2010/main" val="2436292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711676F5-BACE-6144-909C-FE9106995014}"/>
              </a:ext>
            </a:extLst>
          </p:cNvPr>
          <p:cNvPicPr>
            <a:picLocks noChangeAspect="1"/>
          </p:cNvPicPr>
          <p:nvPr/>
        </p:nvPicPr>
        <p:blipFill>
          <a:blip r:embed="rId4"/>
          <a:stretch>
            <a:fillRect/>
          </a:stretch>
        </p:blipFill>
        <p:spPr>
          <a:xfrm>
            <a:off x="2643874" y="519282"/>
            <a:ext cx="3856253" cy="5819437"/>
          </a:xfrm>
          <a:prstGeom prst="rect">
            <a:avLst/>
          </a:prstGeom>
        </p:spPr>
      </p:pic>
    </p:spTree>
    <p:extLst>
      <p:ext uri="{BB962C8B-B14F-4D97-AF65-F5344CB8AC3E}">
        <p14:creationId xmlns:p14="http://schemas.microsoft.com/office/powerpoint/2010/main" val="25381808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33C62FFC-9D9F-5345-8EE2-2140ED5DC6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1157" y="1174630"/>
            <a:ext cx="2852338" cy="3223680"/>
          </a:xfrm>
          <a:prstGeom prst="rect">
            <a:avLst/>
          </a:prstGeom>
        </p:spPr>
      </p:pic>
      <p:sp>
        <p:nvSpPr>
          <p:cNvPr id="4" name="Rectangle 3">
            <a:extLst>
              <a:ext uri="{FF2B5EF4-FFF2-40B4-BE49-F238E27FC236}">
                <a16:creationId xmlns:a16="http://schemas.microsoft.com/office/drawing/2014/main" id="{10643B6C-CD3E-6342-8664-138396582B31}"/>
              </a:ext>
            </a:extLst>
          </p:cNvPr>
          <p:cNvSpPr/>
          <p:nvPr/>
        </p:nvSpPr>
        <p:spPr>
          <a:xfrm>
            <a:off x="4061326" y="5007663"/>
            <a:ext cx="4572000" cy="1569660"/>
          </a:xfrm>
          <a:prstGeom prst="rect">
            <a:avLst/>
          </a:prstGeom>
        </p:spPr>
        <p:txBody>
          <a:bodyPr>
            <a:spAutoFit/>
          </a:bodyPr>
          <a:lstStyle/>
          <a:p>
            <a:pPr algn="ctr"/>
            <a:r>
              <a:rPr lang="en-US" sz="2400" b="1"/>
              <a:t>Poison is in everything, and no thing is without poison. The dosage makes it either a poison or a remedy.</a:t>
            </a:r>
            <a:endParaRPr lang="en-GB" sz="2400" b="1">
              <a:solidFill>
                <a:srgbClr val="FF0000"/>
              </a:solidFill>
            </a:endParaRPr>
          </a:p>
        </p:txBody>
      </p:sp>
      <p:pic>
        <p:nvPicPr>
          <p:cNvPr id="5" name="Picture 4">
            <a:hlinkClick r:id="rId5"/>
            <a:extLst>
              <a:ext uri="{FF2B5EF4-FFF2-40B4-BE49-F238E27FC236}">
                <a16:creationId xmlns:a16="http://schemas.microsoft.com/office/drawing/2014/main" id="{0E0277DA-EA8E-734C-87DC-114FD29FF692}"/>
              </a:ext>
            </a:extLst>
          </p:cNvPr>
          <p:cNvPicPr>
            <a:picLocks noChangeAspect="1"/>
          </p:cNvPicPr>
          <p:nvPr/>
        </p:nvPicPr>
        <p:blipFill>
          <a:blip r:embed="rId6"/>
          <a:stretch>
            <a:fillRect/>
          </a:stretch>
        </p:blipFill>
        <p:spPr>
          <a:xfrm>
            <a:off x="500331" y="432758"/>
            <a:ext cx="3371213" cy="5663638"/>
          </a:xfrm>
          <a:prstGeom prst="rect">
            <a:avLst/>
          </a:prstGeom>
        </p:spPr>
      </p:pic>
    </p:spTree>
    <p:extLst>
      <p:ext uri="{BB962C8B-B14F-4D97-AF65-F5344CB8AC3E}">
        <p14:creationId xmlns:p14="http://schemas.microsoft.com/office/powerpoint/2010/main" val="31285073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kstvak 23"/>
          <p:cNvSpPr txBox="1"/>
          <p:nvPr/>
        </p:nvSpPr>
        <p:spPr>
          <a:xfrm>
            <a:off x="436563" y="5635625"/>
            <a:ext cx="8270874" cy="830997"/>
          </a:xfrm>
          <a:prstGeom prst="rect">
            <a:avLst/>
          </a:prstGeom>
          <a:noFill/>
        </p:spPr>
        <p:txBody>
          <a:bodyPr wrap="square" rtlCol="0">
            <a:spAutoFit/>
          </a:bodyPr>
          <a:lstStyle/>
          <a:p>
            <a:r>
              <a:rPr lang="nl-NL" sz="2400">
                <a:solidFill>
                  <a:srgbClr val="008000"/>
                </a:solidFill>
              </a:rPr>
              <a:t>Many substances are harmless in the right amounts but harmful if </a:t>
            </a:r>
            <a:r>
              <a:rPr lang="nl-NL" sz="2400" b="1">
                <a:solidFill>
                  <a:srgbClr val="008000"/>
                </a:solidFill>
              </a:rPr>
              <a:t>too much</a:t>
            </a:r>
            <a:r>
              <a:rPr lang="nl-NL" sz="2400">
                <a:solidFill>
                  <a:srgbClr val="008000"/>
                </a:solidFill>
              </a:rPr>
              <a:t> or </a:t>
            </a:r>
            <a:r>
              <a:rPr lang="nl-NL" sz="2400" b="1">
                <a:solidFill>
                  <a:srgbClr val="008000"/>
                </a:solidFill>
              </a:rPr>
              <a:t>not enough</a:t>
            </a:r>
          </a:p>
        </p:txBody>
      </p:sp>
      <p:pic>
        <p:nvPicPr>
          <p:cNvPr id="4" name="Afbeelding 3">
            <a:hlinkClick r:id="rId3"/>
          </p:cNvPr>
          <p:cNvPicPr>
            <a:picLocks noChangeAspect="1"/>
          </p:cNvPicPr>
          <p:nvPr/>
        </p:nvPicPr>
        <p:blipFill>
          <a:blip r:embed="rId4"/>
          <a:stretch>
            <a:fillRect/>
          </a:stretch>
        </p:blipFill>
        <p:spPr>
          <a:xfrm>
            <a:off x="436563" y="845814"/>
            <a:ext cx="7302500" cy="4789811"/>
          </a:xfrm>
          <a:prstGeom prst="rect">
            <a:avLst/>
          </a:prstGeom>
        </p:spPr>
      </p:pic>
    </p:spTree>
    <p:extLst>
      <p:ext uri="{BB962C8B-B14F-4D97-AF65-F5344CB8AC3E}">
        <p14:creationId xmlns:p14="http://schemas.microsoft.com/office/powerpoint/2010/main" val="3347918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AD70CA97-A4A9-D34D-93A6-291E8CDF15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721276">
            <a:off x="357525" y="1772381"/>
            <a:ext cx="2712319" cy="4109574"/>
          </a:xfrm>
          <a:prstGeom prst="rect">
            <a:avLst/>
          </a:prstGeom>
        </p:spPr>
      </p:pic>
      <p:sp>
        <p:nvSpPr>
          <p:cNvPr id="5" name="TextBox 4">
            <a:hlinkClick r:id="rId5"/>
            <a:extLst>
              <a:ext uri="{FF2B5EF4-FFF2-40B4-BE49-F238E27FC236}">
                <a16:creationId xmlns:a16="http://schemas.microsoft.com/office/drawing/2014/main" id="{DD00AFB1-9DF5-344B-A48D-CAE892767BD9}"/>
              </a:ext>
            </a:extLst>
          </p:cNvPr>
          <p:cNvSpPr txBox="1"/>
          <p:nvPr/>
        </p:nvSpPr>
        <p:spPr>
          <a:xfrm rot="10800000" flipH="1" flipV="1">
            <a:off x="3545305" y="1149513"/>
            <a:ext cx="5165558" cy="5355312"/>
          </a:xfrm>
          <a:prstGeom prst="rect">
            <a:avLst/>
          </a:prstGeom>
          <a:noFill/>
        </p:spPr>
        <p:txBody>
          <a:bodyPr wrap="square" rtlCol="0">
            <a:spAutoFit/>
          </a:bodyPr>
          <a:lstStyle/>
          <a:p>
            <a:r>
              <a:rPr lang="en-GB" sz="2400" b="1" dirty="0"/>
              <a:t>How clean is your label?</a:t>
            </a:r>
          </a:p>
          <a:p>
            <a:endParaRPr lang="en-GB" sz="1000" b="1" dirty="0"/>
          </a:p>
          <a:p>
            <a:r>
              <a:rPr lang="en-GB" sz="2200" dirty="0"/>
              <a:t>Pick up some rustic-looking salami and even the most guarded shoppers might relax when they notice rosemary extract on the ingredients list. But rosemary extracts are clean label substitutes for old guard of techie-sounding antioxidants. Manufacturers use them to slow down the rate at which food go rancid. Rosemary extracts do have an E number (E392) but manufacturers prefer to label them more poetically as ‘extract of rosemary’, and loose off ending E. because that way they sound like lovingly made Slow Food ingredients</a:t>
            </a:r>
          </a:p>
        </p:txBody>
      </p:sp>
      <p:sp>
        <p:nvSpPr>
          <p:cNvPr id="6" name="TextBox 5">
            <a:extLst>
              <a:ext uri="{FF2B5EF4-FFF2-40B4-BE49-F238E27FC236}">
                <a16:creationId xmlns:a16="http://schemas.microsoft.com/office/drawing/2014/main" id="{257B8783-E8D4-F74D-9FD6-54DA0D89EAB8}"/>
              </a:ext>
            </a:extLst>
          </p:cNvPr>
          <p:cNvSpPr txBox="1"/>
          <p:nvPr/>
        </p:nvSpPr>
        <p:spPr>
          <a:xfrm>
            <a:off x="1767469" y="341102"/>
            <a:ext cx="5609063" cy="461665"/>
          </a:xfrm>
          <a:prstGeom prst="rect">
            <a:avLst/>
          </a:prstGeom>
          <a:noFill/>
        </p:spPr>
        <p:txBody>
          <a:bodyPr wrap="square" rtlCol="0">
            <a:spAutoFit/>
          </a:bodyPr>
          <a:lstStyle/>
          <a:p>
            <a:pPr algn="ctr"/>
            <a:r>
              <a:rPr lang="nl-NL" sz="2400" b="1"/>
              <a:t>How to scare people and sell books</a:t>
            </a:r>
          </a:p>
        </p:txBody>
      </p:sp>
    </p:spTree>
    <p:extLst>
      <p:ext uri="{BB962C8B-B14F-4D97-AF65-F5344CB8AC3E}">
        <p14:creationId xmlns:p14="http://schemas.microsoft.com/office/powerpoint/2010/main" val="3884257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8C410B7-70A6-F540-8C43-69FFE3B515F6}"/>
              </a:ext>
            </a:extLst>
          </p:cNvPr>
          <p:cNvGrpSpPr/>
          <p:nvPr/>
        </p:nvGrpSpPr>
        <p:grpSpPr>
          <a:xfrm>
            <a:off x="192505" y="1393982"/>
            <a:ext cx="8758990" cy="5095947"/>
            <a:chOff x="192505" y="1071483"/>
            <a:chExt cx="8758990" cy="5095947"/>
          </a:xfrm>
        </p:grpSpPr>
        <p:pic>
          <p:nvPicPr>
            <p:cNvPr id="2" name="Picture 1">
              <a:hlinkClick r:id="rId3"/>
              <a:extLst>
                <a:ext uri="{FF2B5EF4-FFF2-40B4-BE49-F238E27FC236}">
                  <a16:creationId xmlns:a16="http://schemas.microsoft.com/office/drawing/2014/main" id="{B35B12A7-A046-5E46-BA8E-708E7210C8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5317" y="1071483"/>
              <a:ext cx="2933366" cy="4202713"/>
            </a:xfrm>
            <a:prstGeom prst="rect">
              <a:avLst/>
            </a:prstGeom>
          </p:spPr>
        </p:pic>
        <p:sp>
          <p:nvSpPr>
            <p:cNvPr id="3" name="TextBox 2">
              <a:extLst>
                <a:ext uri="{FF2B5EF4-FFF2-40B4-BE49-F238E27FC236}">
                  <a16:creationId xmlns:a16="http://schemas.microsoft.com/office/drawing/2014/main" id="{6C5D650E-DA84-994D-93C5-C85D39AEF060}"/>
                </a:ext>
              </a:extLst>
            </p:cNvPr>
            <p:cNvSpPr txBox="1"/>
            <p:nvPr/>
          </p:nvSpPr>
          <p:spPr>
            <a:xfrm>
              <a:off x="497305" y="5582655"/>
              <a:ext cx="8149390" cy="584775"/>
            </a:xfrm>
            <a:prstGeom prst="rect">
              <a:avLst/>
            </a:prstGeom>
            <a:noFill/>
          </p:spPr>
          <p:txBody>
            <a:bodyPr wrap="square" rtlCol="0">
              <a:spAutoFit/>
            </a:bodyPr>
            <a:lstStyle/>
            <a:p>
              <a:pPr algn="ctr"/>
              <a:r>
                <a:rPr lang="nl-NL" sz="2400" b="1" dirty="0" err="1"/>
                <a:t>What</a:t>
              </a:r>
              <a:r>
                <a:rPr lang="nl-NL" sz="2400" b="1"/>
                <a:t> is in </a:t>
              </a:r>
              <a:r>
                <a:rPr lang="nl-NL" sz="3200" b="1">
                  <a:solidFill>
                    <a:srgbClr val="CC2031"/>
                  </a:solidFill>
                </a:rPr>
                <a:t>your food</a:t>
              </a:r>
            </a:p>
          </p:txBody>
        </p:sp>
        <p:sp>
          <p:nvSpPr>
            <p:cNvPr id="5" name="TextBox 4">
              <a:extLst>
                <a:ext uri="{FF2B5EF4-FFF2-40B4-BE49-F238E27FC236}">
                  <a16:creationId xmlns:a16="http://schemas.microsoft.com/office/drawing/2014/main" id="{49E168ED-D932-7D4E-931C-BAE24D1D557C}"/>
                </a:ext>
              </a:extLst>
            </p:cNvPr>
            <p:cNvSpPr txBox="1"/>
            <p:nvPr/>
          </p:nvSpPr>
          <p:spPr>
            <a:xfrm>
              <a:off x="192505" y="1071483"/>
              <a:ext cx="2727157" cy="1569660"/>
            </a:xfrm>
            <a:prstGeom prst="rect">
              <a:avLst/>
            </a:prstGeom>
            <a:noFill/>
          </p:spPr>
          <p:txBody>
            <a:bodyPr wrap="square" rtlCol="0">
              <a:spAutoFit/>
            </a:bodyPr>
            <a:lstStyle/>
            <a:p>
              <a:pPr algn="r"/>
              <a:r>
                <a:rPr lang="nl-NL" sz="2400" b="1"/>
                <a:t>They use </a:t>
              </a:r>
              <a:r>
                <a:rPr lang="nl-NL" sz="2400" b="1">
                  <a:solidFill>
                    <a:srgbClr val="CC2031"/>
                  </a:solidFill>
                </a:rPr>
                <a:t>E-numbers</a:t>
              </a:r>
              <a:r>
                <a:rPr lang="nl-NL" sz="2400" b="1"/>
                <a:t> to hide that your food contains </a:t>
              </a:r>
              <a:r>
                <a:rPr lang="nl-NL" sz="2400" b="1">
                  <a:solidFill>
                    <a:srgbClr val="CC2031"/>
                  </a:solidFill>
                </a:rPr>
                <a:t>chemicals</a:t>
              </a:r>
            </a:p>
          </p:txBody>
        </p:sp>
        <p:sp>
          <p:nvSpPr>
            <p:cNvPr id="6" name="TextBox 5">
              <a:extLst>
                <a:ext uri="{FF2B5EF4-FFF2-40B4-BE49-F238E27FC236}">
                  <a16:creationId xmlns:a16="http://schemas.microsoft.com/office/drawing/2014/main" id="{A71C19EA-1FAD-8E41-99B9-3DF03FB18647}"/>
                </a:ext>
              </a:extLst>
            </p:cNvPr>
            <p:cNvSpPr txBox="1"/>
            <p:nvPr/>
          </p:nvSpPr>
          <p:spPr>
            <a:xfrm>
              <a:off x="6224338" y="1071483"/>
              <a:ext cx="2727157" cy="1569660"/>
            </a:xfrm>
            <a:prstGeom prst="rect">
              <a:avLst/>
            </a:prstGeom>
            <a:noFill/>
          </p:spPr>
          <p:txBody>
            <a:bodyPr wrap="square" rtlCol="0">
              <a:spAutoFit/>
            </a:bodyPr>
            <a:lstStyle/>
            <a:p>
              <a:r>
                <a:rPr lang="nl-NL" sz="2400" b="1">
                  <a:solidFill>
                    <a:srgbClr val="CC2031"/>
                  </a:solidFill>
                </a:rPr>
                <a:t>Chemical</a:t>
              </a:r>
              <a:r>
                <a:rPr lang="nl-NL" sz="2400" b="1"/>
                <a:t> names are used to hide the </a:t>
              </a:r>
            </a:p>
            <a:p>
              <a:r>
                <a:rPr lang="nl-NL" sz="2400" b="1">
                  <a:solidFill>
                    <a:srgbClr val="CC2031"/>
                  </a:solidFill>
                </a:rPr>
                <a:t>E-numbers</a:t>
              </a:r>
              <a:r>
                <a:rPr lang="nl-NL" sz="2400" b="1"/>
                <a:t> in your food</a:t>
              </a:r>
            </a:p>
          </p:txBody>
        </p:sp>
      </p:grpSp>
      <p:sp>
        <p:nvSpPr>
          <p:cNvPr id="8" name="TextBox 7">
            <a:extLst>
              <a:ext uri="{FF2B5EF4-FFF2-40B4-BE49-F238E27FC236}">
                <a16:creationId xmlns:a16="http://schemas.microsoft.com/office/drawing/2014/main" id="{F2314AFD-A78E-9547-8B21-DE1AC761A16E}"/>
              </a:ext>
            </a:extLst>
          </p:cNvPr>
          <p:cNvSpPr txBox="1"/>
          <p:nvPr/>
        </p:nvSpPr>
        <p:spPr>
          <a:xfrm>
            <a:off x="1767469" y="341102"/>
            <a:ext cx="5609063" cy="461665"/>
          </a:xfrm>
          <a:prstGeom prst="rect">
            <a:avLst/>
          </a:prstGeom>
          <a:noFill/>
        </p:spPr>
        <p:txBody>
          <a:bodyPr wrap="square" rtlCol="0">
            <a:spAutoFit/>
          </a:bodyPr>
          <a:lstStyle/>
          <a:p>
            <a:pPr algn="ctr"/>
            <a:r>
              <a:rPr lang="nl-NL" sz="2400" b="1"/>
              <a:t>How to scare people and sell books</a:t>
            </a:r>
          </a:p>
        </p:txBody>
      </p:sp>
    </p:spTree>
    <p:extLst>
      <p:ext uri="{BB962C8B-B14F-4D97-AF65-F5344CB8AC3E}">
        <p14:creationId xmlns:p14="http://schemas.microsoft.com/office/powerpoint/2010/main" val="40613415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0" y="0"/>
            <a:ext cx="6651625" cy="5618065"/>
          </a:xfrm>
          <a:prstGeom prst="rect">
            <a:avLst/>
          </a:prstGeom>
        </p:spPr>
      </p:pic>
      <p:pic>
        <p:nvPicPr>
          <p:cNvPr id="3" name="Afbeelding 2"/>
          <p:cNvPicPr>
            <a:picLocks noChangeAspect="1"/>
          </p:cNvPicPr>
          <p:nvPr/>
        </p:nvPicPr>
        <p:blipFill>
          <a:blip r:embed="rId4">
            <a:clrChange>
              <a:clrFrom>
                <a:srgbClr val="FFFFFF"/>
              </a:clrFrom>
              <a:clrTo>
                <a:srgbClr val="FFFFFF">
                  <a:alpha val="0"/>
                </a:srgbClr>
              </a:clrTo>
            </a:clrChange>
          </a:blip>
          <a:stretch>
            <a:fillRect/>
          </a:stretch>
        </p:blipFill>
        <p:spPr>
          <a:xfrm>
            <a:off x="5622925" y="4639695"/>
            <a:ext cx="2917825" cy="1956740"/>
          </a:xfrm>
          <a:prstGeom prst="rect">
            <a:avLst/>
          </a:prstGeom>
        </p:spPr>
      </p:pic>
      <p:sp>
        <p:nvSpPr>
          <p:cNvPr id="4" name="Tekstvak 3"/>
          <p:cNvSpPr txBox="1"/>
          <p:nvPr/>
        </p:nvSpPr>
        <p:spPr>
          <a:xfrm>
            <a:off x="428625" y="5740112"/>
            <a:ext cx="4889500" cy="584776"/>
          </a:xfrm>
          <a:prstGeom prst="rect">
            <a:avLst/>
          </a:prstGeom>
          <a:solidFill>
            <a:srgbClr val="3366FF"/>
          </a:solidFill>
        </p:spPr>
        <p:txBody>
          <a:bodyPr wrap="square" rtlCol="0">
            <a:spAutoFit/>
          </a:bodyPr>
          <a:lstStyle/>
          <a:p>
            <a:pPr algn="ctr"/>
            <a:r>
              <a:rPr lang="en-GB" sz="3200" b="1">
                <a:solidFill>
                  <a:srgbClr val="FFFF00"/>
                </a:solidFill>
              </a:rPr>
              <a:t>ALL-NATURAL BANANA</a:t>
            </a:r>
          </a:p>
        </p:txBody>
      </p:sp>
      <p:sp>
        <p:nvSpPr>
          <p:cNvPr id="6" name="Tekstvak 5"/>
          <p:cNvSpPr txBox="1"/>
          <p:nvPr/>
        </p:nvSpPr>
        <p:spPr>
          <a:xfrm>
            <a:off x="6810375" y="412750"/>
            <a:ext cx="2127250" cy="1938992"/>
          </a:xfrm>
          <a:prstGeom prst="rect">
            <a:avLst/>
          </a:prstGeom>
          <a:noFill/>
        </p:spPr>
        <p:txBody>
          <a:bodyPr wrap="square" rtlCol="0">
            <a:spAutoFit/>
          </a:bodyPr>
          <a:lstStyle/>
          <a:p>
            <a:pPr algn="ctr"/>
            <a:r>
              <a:rPr lang="en-GB" sz="4000" b="1">
                <a:solidFill>
                  <a:srgbClr val="008000"/>
                </a:solidFill>
              </a:rPr>
              <a:t>NOT SAFE </a:t>
            </a:r>
          </a:p>
          <a:p>
            <a:pPr algn="ctr"/>
            <a:r>
              <a:rPr lang="en-GB" sz="4000" b="1">
                <a:solidFill>
                  <a:srgbClr val="008000"/>
                </a:solidFill>
              </a:rPr>
              <a:t>TO EAT?</a:t>
            </a:r>
          </a:p>
        </p:txBody>
      </p:sp>
      <p:grpSp>
        <p:nvGrpSpPr>
          <p:cNvPr id="8" name="Groeperen 7"/>
          <p:cNvGrpSpPr/>
          <p:nvPr/>
        </p:nvGrpSpPr>
        <p:grpSpPr>
          <a:xfrm>
            <a:off x="6731000" y="3414253"/>
            <a:ext cx="2206625" cy="954107"/>
            <a:chOff x="6731000" y="3414253"/>
            <a:chExt cx="2206625" cy="954107"/>
          </a:xfrm>
        </p:grpSpPr>
        <p:sp>
          <p:nvSpPr>
            <p:cNvPr id="5" name="Tekstvak 4"/>
            <p:cNvSpPr txBox="1"/>
            <p:nvPr/>
          </p:nvSpPr>
          <p:spPr>
            <a:xfrm>
              <a:off x="6731000" y="3414253"/>
              <a:ext cx="2206625" cy="954107"/>
            </a:xfrm>
            <a:prstGeom prst="rect">
              <a:avLst/>
            </a:prstGeom>
            <a:noFill/>
          </p:spPr>
          <p:txBody>
            <a:bodyPr wrap="square" rtlCol="0">
              <a:spAutoFit/>
            </a:bodyPr>
            <a:lstStyle/>
            <a:p>
              <a:pPr algn="ctr"/>
              <a:r>
                <a:rPr lang="en-GB" sz="2800" b="1">
                  <a:solidFill>
                    <a:srgbClr val="FF0000"/>
                  </a:solidFill>
                </a:rPr>
                <a:t>AND </a:t>
              </a:r>
            </a:p>
            <a:p>
              <a:pPr algn="ctr"/>
              <a:r>
                <a:rPr lang="en-GB" sz="2800" b="1">
                  <a:solidFill>
                    <a:srgbClr val="FF0000"/>
                  </a:solidFill>
                </a:rPr>
                <a:t>MANY MORE</a:t>
              </a:r>
            </a:p>
          </p:txBody>
        </p:sp>
        <p:sp>
          <p:nvSpPr>
            <p:cNvPr id="7" name="Tekstvak 6"/>
            <p:cNvSpPr txBox="1"/>
            <p:nvPr/>
          </p:nvSpPr>
          <p:spPr>
            <a:xfrm>
              <a:off x="6731000" y="3414253"/>
              <a:ext cx="635687" cy="523220"/>
            </a:xfrm>
            <a:prstGeom prst="rect">
              <a:avLst/>
            </a:prstGeom>
            <a:noFill/>
          </p:spPr>
          <p:txBody>
            <a:bodyPr wrap="square" rtlCol="0">
              <a:spAutoFit/>
            </a:bodyPr>
            <a:lstStyle/>
            <a:p>
              <a:r>
                <a:rPr lang="en-GB" sz="2800" b="1">
                  <a:solidFill>
                    <a:srgbClr val="FF0000"/>
                  </a:solidFill>
                  <a:latin typeface="Wingdings"/>
                  <a:ea typeface="Wingdings"/>
                  <a:cs typeface="Wingdings"/>
                  <a:sym typeface="Wingdings"/>
                </a:rPr>
                <a:t></a:t>
              </a:r>
              <a:endParaRPr lang="en-GB" sz="2800"/>
            </a:p>
          </p:txBody>
        </p:sp>
      </p:grpSp>
    </p:spTree>
    <p:extLst>
      <p:ext uri="{BB962C8B-B14F-4D97-AF65-F5344CB8AC3E}">
        <p14:creationId xmlns:p14="http://schemas.microsoft.com/office/powerpoint/2010/main" val="2431633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2112062" y="492124"/>
            <a:ext cx="7031891" cy="6365875"/>
          </a:xfrm>
          <a:prstGeom prst="rect">
            <a:avLst/>
          </a:prstGeom>
        </p:spPr>
      </p:pic>
      <p:sp>
        <p:nvSpPr>
          <p:cNvPr id="3" name="Tekstvak 2"/>
          <p:cNvSpPr txBox="1"/>
          <p:nvPr/>
        </p:nvSpPr>
        <p:spPr>
          <a:xfrm>
            <a:off x="2286000" y="0"/>
            <a:ext cx="6857953" cy="584776"/>
          </a:xfrm>
          <a:prstGeom prst="rect">
            <a:avLst/>
          </a:prstGeom>
          <a:noFill/>
        </p:spPr>
        <p:txBody>
          <a:bodyPr wrap="square" rtlCol="0">
            <a:spAutoFit/>
          </a:bodyPr>
          <a:lstStyle/>
          <a:p>
            <a:r>
              <a:rPr lang="en-GB" sz="3200" b="1">
                <a:solidFill>
                  <a:srgbClr val="0000FA"/>
                </a:solidFill>
              </a:rPr>
              <a:t>ALL-NATURAL BLUEBERRIES</a:t>
            </a:r>
          </a:p>
        </p:txBody>
      </p:sp>
      <p:pic>
        <p:nvPicPr>
          <p:cNvPr id="4" name="Afbeelding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746124"/>
            <a:ext cx="2307937" cy="1597025"/>
          </a:xfrm>
          <a:prstGeom prst="rect">
            <a:avLst/>
          </a:prstGeom>
        </p:spPr>
      </p:pic>
      <p:grpSp>
        <p:nvGrpSpPr>
          <p:cNvPr id="7" name="Groeperen 6"/>
          <p:cNvGrpSpPr/>
          <p:nvPr/>
        </p:nvGrpSpPr>
        <p:grpSpPr>
          <a:xfrm>
            <a:off x="47625" y="5715803"/>
            <a:ext cx="2159000" cy="954107"/>
            <a:chOff x="127000" y="5238750"/>
            <a:chExt cx="2159000" cy="954107"/>
          </a:xfrm>
        </p:grpSpPr>
        <p:sp>
          <p:nvSpPr>
            <p:cNvPr id="5" name="Tekstvak 4"/>
            <p:cNvSpPr txBox="1"/>
            <p:nvPr/>
          </p:nvSpPr>
          <p:spPr>
            <a:xfrm>
              <a:off x="127000" y="5238750"/>
              <a:ext cx="2159000" cy="954107"/>
            </a:xfrm>
            <a:prstGeom prst="rect">
              <a:avLst/>
            </a:prstGeom>
            <a:noFill/>
          </p:spPr>
          <p:txBody>
            <a:bodyPr wrap="square" rtlCol="0">
              <a:spAutoFit/>
            </a:bodyPr>
            <a:lstStyle/>
            <a:p>
              <a:pPr algn="ctr"/>
              <a:r>
                <a:rPr lang="en-GB" sz="2800" b="1">
                  <a:solidFill>
                    <a:srgbClr val="FF0000"/>
                  </a:solidFill>
                </a:rPr>
                <a:t>AND </a:t>
              </a:r>
            </a:p>
            <a:p>
              <a:pPr algn="ctr"/>
              <a:r>
                <a:rPr lang="en-GB" sz="2800" b="1">
                  <a:solidFill>
                    <a:srgbClr val="FF0000"/>
                  </a:solidFill>
                </a:rPr>
                <a:t>MANY MORE</a:t>
              </a:r>
            </a:p>
          </p:txBody>
        </p:sp>
        <p:sp>
          <p:nvSpPr>
            <p:cNvPr id="6" name="Tekstvak 5"/>
            <p:cNvSpPr txBox="1"/>
            <p:nvPr/>
          </p:nvSpPr>
          <p:spPr>
            <a:xfrm rot="10800000">
              <a:off x="1461187" y="5286375"/>
              <a:ext cx="650875" cy="523220"/>
            </a:xfrm>
            <a:prstGeom prst="rect">
              <a:avLst/>
            </a:prstGeom>
            <a:noFill/>
          </p:spPr>
          <p:txBody>
            <a:bodyPr wrap="square" rtlCol="0">
              <a:spAutoFit/>
            </a:bodyPr>
            <a:lstStyle/>
            <a:p>
              <a:r>
                <a:rPr lang="en-GB" sz="2800" b="1">
                  <a:solidFill>
                    <a:srgbClr val="FF0000"/>
                  </a:solidFill>
                  <a:latin typeface="Wingdings"/>
                  <a:ea typeface="Wingdings"/>
                  <a:cs typeface="Wingdings"/>
                  <a:sym typeface="Wingdings"/>
                </a:rPr>
                <a:t></a:t>
              </a:r>
              <a:endParaRPr lang="en-GB" sz="2800"/>
            </a:p>
          </p:txBody>
        </p:sp>
      </p:grpSp>
      <p:sp>
        <p:nvSpPr>
          <p:cNvPr id="8" name="Tekstvak 7"/>
          <p:cNvSpPr txBox="1"/>
          <p:nvPr/>
        </p:nvSpPr>
        <p:spPr>
          <a:xfrm>
            <a:off x="79375" y="2698750"/>
            <a:ext cx="2127250" cy="1938992"/>
          </a:xfrm>
          <a:prstGeom prst="rect">
            <a:avLst/>
          </a:prstGeom>
          <a:noFill/>
        </p:spPr>
        <p:txBody>
          <a:bodyPr wrap="square" rtlCol="0">
            <a:spAutoFit/>
          </a:bodyPr>
          <a:lstStyle/>
          <a:p>
            <a:pPr algn="ctr"/>
            <a:r>
              <a:rPr lang="en-GB" sz="4000" b="1">
                <a:solidFill>
                  <a:srgbClr val="008000"/>
                </a:solidFill>
              </a:rPr>
              <a:t>NOT SAFE </a:t>
            </a:r>
          </a:p>
          <a:p>
            <a:pPr algn="ctr"/>
            <a:r>
              <a:rPr lang="en-GB" sz="4000" b="1">
                <a:solidFill>
                  <a:srgbClr val="008000"/>
                </a:solidFill>
              </a:rPr>
              <a:t>TO EAT?</a:t>
            </a:r>
          </a:p>
        </p:txBody>
      </p:sp>
    </p:spTree>
    <p:extLst>
      <p:ext uri="{BB962C8B-B14F-4D97-AF65-F5344CB8AC3E}">
        <p14:creationId xmlns:p14="http://schemas.microsoft.com/office/powerpoint/2010/main" val="10247340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eperen 14"/>
          <p:cNvGrpSpPr/>
          <p:nvPr/>
        </p:nvGrpSpPr>
        <p:grpSpPr>
          <a:xfrm>
            <a:off x="150726" y="1307007"/>
            <a:ext cx="8842549" cy="5426846"/>
            <a:chOff x="269288" y="1040629"/>
            <a:chExt cx="8842549" cy="5426846"/>
          </a:xfrm>
        </p:grpSpPr>
        <p:pic>
          <p:nvPicPr>
            <p:cNvPr id="2" name="Afbeelding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196" y="3160869"/>
              <a:ext cx="1333918" cy="1087072"/>
            </a:xfrm>
            <a:prstGeom prst="rect">
              <a:avLst/>
            </a:prstGeom>
          </p:spPr>
        </p:pic>
        <p:pic>
          <p:nvPicPr>
            <p:cNvPr id="3" name="Afbeelding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44989" y="3139927"/>
              <a:ext cx="1768510" cy="1326383"/>
            </a:xfrm>
            <a:prstGeom prst="rect">
              <a:avLst/>
            </a:prstGeom>
          </p:spPr>
        </p:pic>
        <p:pic>
          <p:nvPicPr>
            <p:cNvPr id="4" name="Afbeelding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62955" y="2808969"/>
              <a:ext cx="1700699" cy="1700699"/>
            </a:xfrm>
            <a:prstGeom prst="rect">
              <a:avLst/>
            </a:prstGeom>
          </p:spPr>
        </p:pic>
        <p:pic>
          <p:nvPicPr>
            <p:cNvPr id="5" name="Afbeelding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71108" y="3025574"/>
              <a:ext cx="1666106" cy="1484094"/>
            </a:xfrm>
            <a:prstGeom prst="rect">
              <a:avLst/>
            </a:prstGeom>
          </p:spPr>
        </p:pic>
        <p:pic>
          <p:nvPicPr>
            <p:cNvPr id="6" name="Afbeelding 5"/>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9288" y="1040629"/>
              <a:ext cx="1975701" cy="1975701"/>
            </a:xfrm>
            <a:prstGeom prst="rect">
              <a:avLst/>
            </a:prstGeom>
          </p:spPr>
        </p:pic>
        <p:pic>
          <p:nvPicPr>
            <p:cNvPr id="7" name="Afbeelding 6"/>
            <p:cNvPicPr>
              <a:picLocks noChangeAspect="1"/>
            </p:cNvPicPr>
            <p:nvPr/>
          </p:nvPicPr>
          <p:blipFill>
            <a:blip r:embed="rId8">
              <a:clrChange>
                <a:clrFrom>
                  <a:srgbClr val="FFFFFF"/>
                </a:clrFrom>
                <a:clrTo>
                  <a:srgbClr val="FFFFFF">
                    <a:alpha val="0"/>
                  </a:srgbClr>
                </a:clrTo>
              </a:clrChange>
            </a:blip>
            <a:stretch>
              <a:fillRect/>
            </a:stretch>
          </p:blipFill>
          <p:spPr>
            <a:xfrm>
              <a:off x="2428958" y="1251005"/>
              <a:ext cx="1778000" cy="1473200"/>
            </a:xfrm>
            <a:prstGeom prst="rect">
              <a:avLst/>
            </a:prstGeom>
          </p:spPr>
        </p:pic>
        <p:pic>
          <p:nvPicPr>
            <p:cNvPr id="8" name="Afbeelding 7"/>
            <p:cNvPicPr>
              <a:picLocks noChangeAspect="1"/>
            </p:cNvPicPr>
            <p:nvPr/>
          </p:nvPicPr>
          <p:blipFill>
            <a:blip r:embed="rId9"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206959" y="1040629"/>
              <a:ext cx="1266336" cy="1547051"/>
            </a:xfrm>
            <a:prstGeom prst="rect">
              <a:avLst/>
            </a:prstGeom>
          </p:spPr>
        </p:pic>
        <p:pic>
          <p:nvPicPr>
            <p:cNvPr id="9" name="Afbeelding 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094673" y="1116204"/>
              <a:ext cx="2252673" cy="1494273"/>
            </a:xfrm>
            <a:prstGeom prst="rect">
              <a:avLst/>
            </a:prstGeom>
          </p:spPr>
        </p:pic>
        <p:pic>
          <p:nvPicPr>
            <p:cNvPr id="10" name="Afbeelding 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043719" y="1251005"/>
              <a:ext cx="2068118" cy="1376239"/>
            </a:xfrm>
            <a:prstGeom prst="rect">
              <a:avLst/>
            </a:prstGeom>
          </p:spPr>
        </p:pic>
        <p:pic>
          <p:nvPicPr>
            <p:cNvPr id="11" name="Afbeelding 1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173191" y="4766776"/>
              <a:ext cx="2284018" cy="1204838"/>
            </a:xfrm>
            <a:prstGeom prst="rect">
              <a:avLst/>
            </a:prstGeom>
          </p:spPr>
        </p:pic>
        <p:pic>
          <p:nvPicPr>
            <p:cNvPr id="12" name="Afbeelding 11"/>
            <p:cNvPicPr>
              <a:picLocks noChangeAspect="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95525" y="4766776"/>
              <a:ext cx="1700699" cy="1700699"/>
            </a:xfrm>
            <a:prstGeom prst="rect">
              <a:avLst/>
            </a:prstGeom>
          </p:spPr>
        </p:pic>
        <p:pic>
          <p:nvPicPr>
            <p:cNvPr id="13" name="Afbeelding 12"/>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99941" y="4889042"/>
              <a:ext cx="1367230" cy="1367230"/>
            </a:xfrm>
            <a:prstGeom prst="rect">
              <a:avLst/>
            </a:prstGeom>
          </p:spPr>
        </p:pic>
        <p:pic>
          <p:nvPicPr>
            <p:cNvPr id="14" name="Afbeelding 13"/>
            <p:cNvPicPr>
              <a:picLocks noChangeAspect="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95250" y="4669213"/>
              <a:ext cx="2200275" cy="1687137"/>
            </a:xfrm>
            <a:prstGeom prst="rect">
              <a:avLst/>
            </a:prstGeom>
          </p:spPr>
        </p:pic>
      </p:grpSp>
      <p:sp>
        <p:nvSpPr>
          <p:cNvPr id="16" name="Tekstvak 15"/>
          <p:cNvSpPr txBox="1"/>
          <p:nvPr/>
        </p:nvSpPr>
        <p:spPr>
          <a:xfrm>
            <a:off x="562122" y="295716"/>
            <a:ext cx="8019756" cy="769441"/>
          </a:xfrm>
          <a:prstGeom prst="rect">
            <a:avLst/>
          </a:prstGeom>
          <a:noFill/>
        </p:spPr>
        <p:txBody>
          <a:bodyPr wrap="square" rtlCol="0">
            <a:spAutoFit/>
          </a:bodyPr>
          <a:lstStyle/>
          <a:p>
            <a:pPr algn="ctr"/>
            <a:r>
              <a:rPr lang="en-GB" sz="4400" b="1"/>
              <a:t>All</a:t>
            </a:r>
            <a:r>
              <a:rPr lang="en-GB" sz="3200" b="1"/>
              <a:t> food contains </a:t>
            </a:r>
            <a:r>
              <a:rPr lang="en-GB" sz="3200" b="1" u="sng"/>
              <a:t>potentially</a:t>
            </a:r>
            <a:r>
              <a:rPr lang="en-GB" sz="3200" b="1"/>
              <a:t> toxic substances</a:t>
            </a:r>
          </a:p>
        </p:txBody>
      </p:sp>
    </p:spTree>
    <p:extLst>
      <p:ext uri="{BB962C8B-B14F-4D97-AF65-F5344CB8AC3E}">
        <p14:creationId xmlns:p14="http://schemas.microsoft.com/office/powerpoint/2010/main" val="34939986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1474C920-00D8-9744-BC00-65EF2D8E5A39}" type="slidenum">
              <a:rPr lang="en-GB" smtClean="0"/>
              <a:t>57</a:t>
            </a:fld>
            <a:endParaRPr lang="en-GB"/>
          </a:p>
        </p:txBody>
      </p:sp>
      <p:sp>
        <p:nvSpPr>
          <p:cNvPr id="5" name="Tekstvak 4"/>
          <p:cNvSpPr txBox="1"/>
          <p:nvPr/>
        </p:nvSpPr>
        <p:spPr>
          <a:xfrm>
            <a:off x="0" y="258902"/>
            <a:ext cx="9144000" cy="6340196"/>
          </a:xfrm>
          <a:prstGeom prst="rect">
            <a:avLst/>
          </a:prstGeom>
          <a:noFill/>
        </p:spPr>
        <p:txBody>
          <a:bodyPr wrap="square" rtlCol="0">
            <a:spAutoFit/>
          </a:bodyPr>
          <a:lstStyle/>
          <a:p>
            <a:pPr algn="ctr"/>
            <a:r>
              <a:rPr lang="nl-NL" sz="3200" b="1"/>
              <a:t>Natural, </a:t>
            </a:r>
            <a:r>
              <a:rPr lang="nl-NL" sz="3200" b="1" u="sng"/>
              <a:t>potentially toxic</a:t>
            </a:r>
            <a:r>
              <a:rPr lang="nl-NL" sz="3200" b="1"/>
              <a:t> substances in food</a:t>
            </a:r>
          </a:p>
          <a:p>
            <a:pPr algn="ctr"/>
            <a:r>
              <a:rPr lang="en-US" sz="1400" b="1"/>
              <a:t> </a:t>
            </a:r>
          </a:p>
          <a:p>
            <a:pPr marL="457200" indent="-457200">
              <a:buFont typeface="Arial"/>
              <a:buChar char="•"/>
            </a:pPr>
            <a:r>
              <a:rPr lang="nl-NL" sz="2400"/>
              <a:t>Lectins (or hemaglutinins)</a:t>
            </a:r>
            <a:r>
              <a:rPr lang="nl-NL" sz="2400" b="1"/>
              <a:t> (pulses)</a:t>
            </a:r>
            <a:endParaRPr lang="en-US" sz="2400" b="1"/>
          </a:p>
          <a:p>
            <a:pPr marL="457200" indent="-457200">
              <a:buFont typeface="Arial"/>
              <a:buChar char="•"/>
            </a:pPr>
            <a:r>
              <a:rPr lang="nl-NL" sz="2400"/>
              <a:t>Enzyme inhibitors </a:t>
            </a:r>
            <a:r>
              <a:rPr lang="nl-NL" sz="2400" b="1"/>
              <a:t>(soy, peas, beet, cereals)</a:t>
            </a:r>
            <a:endParaRPr lang="en-US" sz="2400" b="1"/>
          </a:p>
          <a:p>
            <a:pPr marL="457200" indent="-457200">
              <a:buFont typeface="Arial"/>
              <a:buChar char="•"/>
            </a:pPr>
            <a:r>
              <a:rPr lang="nl-NL" sz="2400"/>
              <a:t>Piperidines</a:t>
            </a:r>
            <a:r>
              <a:rPr lang="nl-NL" sz="2400" b="1"/>
              <a:t> (black pepper)</a:t>
            </a:r>
            <a:endParaRPr lang="en-US" sz="2400" b="1"/>
          </a:p>
          <a:p>
            <a:pPr marL="457200" indent="-457200">
              <a:buFont typeface="Arial"/>
              <a:buChar char="•"/>
            </a:pPr>
            <a:r>
              <a:rPr lang="nl-NL" sz="2400"/>
              <a:t>Caffeine, </a:t>
            </a:r>
            <a:r>
              <a:rPr lang="nl-NL" sz="2400" err="1"/>
              <a:t>theobromine</a:t>
            </a:r>
            <a:r>
              <a:rPr lang="nl-NL" sz="2400"/>
              <a:t>, </a:t>
            </a:r>
            <a:r>
              <a:rPr lang="nl-NL" sz="2400" err="1"/>
              <a:t>theophyline</a:t>
            </a:r>
            <a:r>
              <a:rPr lang="nl-NL" sz="2400" b="1"/>
              <a:t> (coffee, chocolate, tea)</a:t>
            </a:r>
            <a:endParaRPr lang="en-US" sz="2400" b="1"/>
          </a:p>
          <a:p>
            <a:pPr marL="457200" indent="-457200">
              <a:buFont typeface="Arial"/>
              <a:buChar char="•"/>
            </a:pPr>
            <a:r>
              <a:rPr lang="nl-NL" sz="2400" err="1"/>
              <a:t>Solanine</a:t>
            </a:r>
            <a:r>
              <a:rPr lang="nl-NL" sz="2400" b="1"/>
              <a:t> (</a:t>
            </a:r>
            <a:r>
              <a:rPr lang="nl-NL" sz="2400" b="1" err="1"/>
              <a:t>potatoes</a:t>
            </a:r>
            <a:r>
              <a:rPr lang="nl-NL" sz="2400" b="1"/>
              <a:t>, </a:t>
            </a:r>
            <a:r>
              <a:rPr lang="nl-NL" sz="2400" b="1" err="1"/>
              <a:t>tomatoes</a:t>
            </a:r>
            <a:r>
              <a:rPr lang="nl-NL" sz="2400" b="1"/>
              <a:t>, aubergines)</a:t>
            </a:r>
            <a:endParaRPr lang="en-US" sz="2400" b="1"/>
          </a:p>
          <a:p>
            <a:pPr marL="457200" indent="-457200">
              <a:buFont typeface="Arial"/>
              <a:buChar char="•"/>
            </a:pPr>
            <a:r>
              <a:rPr lang="nl-NL" sz="2400"/>
              <a:t>Tomatine</a:t>
            </a:r>
            <a:r>
              <a:rPr lang="nl-NL" sz="2400" b="1"/>
              <a:t> (</a:t>
            </a:r>
            <a:r>
              <a:rPr lang="nl-NL" sz="2400" b="1" err="1"/>
              <a:t>tomatoes</a:t>
            </a:r>
            <a:r>
              <a:rPr lang="nl-NL" sz="2400" b="1"/>
              <a:t>)</a:t>
            </a:r>
          </a:p>
          <a:p>
            <a:pPr marL="457200" indent="-457200">
              <a:buFont typeface="Arial"/>
              <a:buChar char="•"/>
            </a:pPr>
            <a:r>
              <a:rPr lang="nl-NL" sz="2400" err="1"/>
              <a:t>Oxalates</a:t>
            </a:r>
            <a:r>
              <a:rPr lang="nl-NL" sz="2400"/>
              <a:t> </a:t>
            </a:r>
            <a:r>
              <a:rPr lang="nl-NL" sz="2400" b="1"/>
              <a:t>(</a:t>
            </a:r>
            <a:r>
              <a:rPr lang="nl-NL" sz="2400" b="1" err="1"/>
              <a:t>rhubarb</a:t>
            </a:r>
            <a:r>
              <a:rPr lang="nl-NL" sz="2400" b="1"/>
              <a:t>, </a:t>
            </a:r>
            <a:r>
              <a:rPr lang="nl-NL" sz="2400" b="1" err="1"/>
              <a:t>spinach</a:t>
            </a:r>
            <a:r>
              <a:rPr lang="nl-NL" sz="2400" b="1"/>
              <a:t>, </a:t>
            </a:r>
            <a:r>
              <a:rPr lang="nl-NL" sz="2400" b="1" err="1"/>
              <a:t>parsley</a:t>
            </a:r>
            <a:r>
              <a:rPr lang="nl-NL" sz="2400" b="1"/>
              <a:t>, </a:t>
            </a:r>
            <a:r>
              <a:rPr lang="nl-NL" sz="2400" b="1" err="1"/>
              <a:t>chives</a:t>
            </a:r>
            <a:r>
              <a:rPr lang="nl-NL" sz="2400" b="1"/>
              <a:t>, </a:t>
            </a:r>
            <a:r>
              <a:rPr lang="nl-NL" sz="2400" b="1" err="1"/>
              <a:t>purslane</a:t>
            </a:r>
            <a:r>
              <a:rPr lang="nl-NL" sz="2400" b="1"/>
              <a:t>, </a:t>
            </a:r>
            <a:r>
              <a:rPr lang="nl-NL" sz="2400" b="1" err="1"/>
              <a:t>cassava</a:t>
            </a:r>
            <a:r>
              <a:rPr lang="nl-NL" sz="2400" b="1"/>
              <a:t>, </a:t>
            </a:r>
            <a:r>
              <a:rPr lang="nl-NL" sz="2400" b="1" err="1"/>
              <a:t>amaranth</a:t>
            </a:r>
            <a:r>
              <a:rPr lang="nl-NL" sz="2400" b="1"/>
              <a:t>, </a:t>
            </a:r>
            <a:r>
              <a:rPr lang="nl-NL" sz="2400" b="1" err="1"/>
              <a:t>chard</a:t>
            </a:r>
            <a:r>
              <a:rPr lang="nl-NL" sz="2400" b="1"/>
              <a:t>, </a:t>
            </a:r>
            <a:r>
              <a:rPr lang="nl-NL" sz="2400" b="1" err="1"/>
              <a:t>taro</a:t>
            </a:r>
            <a:r>
              <a:rPr lang="nl-NL" sz="2400" b="1"/>
              <a:t> </a:t>
            </a:r>
            <a:r>
              <a:rPr lang="nl-NL" sz="2400" b="1" err="1"/>
              <a:t>leaves</a:t>
            </a:r>
            <a:r>
              <a:rPr lang="nl-NL" sz="2400" b="1"/>
              <a:t>, </a:t>
            </a:r>
            <a:r>
              <a:rPr lang="nl-NL" sz="2400" b="1" err="1"/>
              <a:t>radish</a:t>
            </a:r>
            <a:r>
              <a:rPr lang="nl-NL" sz="2400" b="1"/>
              <a:t>, kale, </a:t>
            </a:r>
            <a:r>
              <a:rPr lang="nl-NL" sz="2400" b="1" err="1"/>
              <a:t>monstera</a:t>
            </a:r>
            <a:r>
              <a:rPr lang="nl-NL" sz="2400" b="1"/>
              <a:t> fruit)</a:t>
            </a:r>
          </a:p>
          <a:p>
            <a:pPr marL="457200" indent="-457200">
              <a:buFont typeface="Arial"/>
              <a:buChar char="•"/>
            </a:pPr>
            <a:r>
              <a:rPr lang="nl-NL" sz="2400" err="1"/>
              <a:t>Coumarin</a:t>
            </a:r>
            <a:r>
              <a:rPr lang="nl-NL" sz="2400" b="1"/>
              <a:t> (</a:t>
            </a:r>
            <a:r>
              <a:rPr lang="nl-NL" sz="2400" b="1" err="1"/>
              <a:t>cinnamon</a:t>
            </a:r>
            <a:r>
              <a:rPr lang="nl-NL" sz="2400" b="1"/>
              <a:t>, </a:t>
            </a:r>
            <a:r>
              <a:rPr lang="nl-NL" sz="2400" b="1" err="1"/>
              <a:t>peppermint</a:t>
            </a:r>
            <a:r>
              <a:rPr lang="nl-NL" sz="2400" b="1"/>
              <a:t>, green tea, </a:t>
            </a:r>
            <a:r>
              <a:rPr lang="nl-NL" sz="2400" b="1" err="1"/>
              <a:t>chicory</a:t>
            </a:r>
            <a:r>
              <a:rPr lang="nl-NL" sz="2400" b="1"/>
              <a:t>, </a:t>
            </a:r>
            <a:r>
              <a:rPr lang="nl-NL" sz="2400" b="1" err="1"/>
              <a:t>blueberries</a:t>
            </a:r>
            <a:r>
              <a:rPr lang="nl-NL" sz="2400" b="1"/>
              <a:t>)</a:t>
            </a:r>
          </a:p>
          <a:p>
            <a:pPr marL="457200" indent="-457200">
              <a:buFont typeface="Arial"/>
              <a:buChar char="•"/>
            </a:pPr>
            <a:r>
              <a:rPr lang="nl-NL" sz="2400" err="1"/>
              <a:t>Glucosinolates</a:t>
            </a:r>
            <a:r>
              <a:rPr lang="nl-NL" sz="2400"/>
              <a:t> </a:t>
            </a:r>
            <a:r>
              <a:rPr lang="nl-NL" sz="2400" err="1"/>
              <a:t>such</a:t>
            </a:r>
            <a:r>
              <a:rPr lang="nl-NL" sz="2400"/>
              <a:t> as sinigrin, </a:t>
            </a:r>
            <a:r>
              <a:rPr lang="nl-NL" sz="2400" err="1"/>
              <a:t>progoitrin</a:t>
            </a:r>
            <a:r>
              <a:rPr lang="nl-NL" sz="2400" b="1"/>
              <a:t> (</a:t>
            </a:r>
            <a:r>
              <a:rPr lang="nl-NL" sz="2400" b="1" err="1"/>
              <a:t>cabbage</a:t>
            </a:r>
            <a:r>
              <a:rPr lang="nl-NL" sz="2400" b="1"/>
              <a:t>, broccoli, brussels </a:t>
            </a:r>
            <a:r>
              <a:rPr lang="nl-NL" sz="2400" b="1" err="1"/>
              <a:t>sprouts</a:t>
            </a:r>
            <a:r>
              <a:rPr lang="nl-NL" sz="2400" b="1"/>
              <a:t>, </a:t>
            </a:r>
            <a:r>
              <a:rPr lang="nl-NL" sz="2400" b="1" err="1"/>
              <a:t>cauliflower</a:t>
            </a:r>
            <a:r>
              <a:rPr lang="nl-NL" sz="2400" b="1"/>
              <a:t>, </a:t>
            </a:r>
            <a:r>
              <a:rPr lang="nl-NL" sz="2400" b="1" err="1"/>
              <a:t>turnip</a:t>
            </a:r>
            <a:r>
              <a:rPr lang="nl-NL" sz="2400" b="1"/>
              <a:t>, </a:t>
            </a:r>
            <a:r>
              <a:rPr lang="nl-NL" sz="2400" b="1" err="1"/>
              <a:t>radish</a:t>
            </a:r>
            <a:r>
              <a:rPr lang="nl-NL" sz="2400" b="1"/>
              <a:t>, </a:t>
            </a:r>
            <a:r>
              <a:rPr lang="nl-NL" sz="2400" b="1" err="1"/>
              <a:t>horseradish</a:t>
            </a:r>
            <a:r>
              <a:rPr lang="nl-NL" sz="2400" b="1"/>
              <a:t>, </a:t>
            </a:r>
            <a:r>
              <a:rPr lang="nl-NL" sz="2400" b="1" err="1"/>
              <a:t>mustard</a:t>
            </a:r>
            <a:r>
              <a:rPr lang="nl-NL" sz="2400" b="1"/>
              <a:t>, </a:t>
            </a:r>
            <a:r>
              <a:rPr lang="nl-NL" sz="2400" b="1" err="1"/>
              <a:t>rapeseed</a:t>
            </a:r>
            <a:r>
              <a:rPr lang="nl-NL" sz="2400" b="1"/>
              <a:t>)</a:t>
            </a:r>
          </a:p>
          <a:p>
            <a:pPr marL="457200" indent="-457200">
              <a:buFont typeface="Arial"/>
              <a:buChar char="•"/>
            </a:pPr>
            <a:r>
              <a:rPr lang="nl-NL" sz="2400" err="1"/>
              <a:t>Cyanogenic</a:t>
            </a:r>
            <a:r>
              <a:rPr lang="nl-NL" sz="2400"/>
              <a:t> </a:t>
            </a:r>
            <a:r>
              <a:rPr lang="nl-NL" sz="2400" err="1"/>
              <a:t>glycosides</a:t>
            </a:r>
            <a:r>
              <a:rPr lang="nl-NL" sz="2400"/>
              <a:t>, </a:t>
            </a:r>
            <a:r>
              <a:rPr lang="nl-NL" sz="2400" err="1"/>
              <a:t>such</a:t>
            </a:r>
            <a:r>
              <a:rPr lang="nl-NL" sz="2400"/>
              <a:t> as </a:t>
            </a:r>
            <a:r>
              <a:rPr lang="nl-NL" sz="2400" err="1"/>
              <a:t>amygdalin</a:t>
            </a:r>
            <a:r>
              <a:rPr lang="nl-NL" sz="2400" b="1"/>
              <a:t> (</a:t>
            </a:r>
            <a:r>
              <a:rPr lang="nl-NL" sz="2400" b="1" err="1"/>
              <a:t>almond</a:t>
            </a:r>
            <a:r>
              <a:rPr lang="nl-NL" sz="2400" b="1"/>
              <a:t>, </a:t>
            </a:r>
            <a:r>
              <a:rPr lang="nl-NL" sz="2400" b="1" err="1"/>
              <a:t>laurel</a:t>
            </a:r>
            <a:r>
              <a:rPr lang="nl-NL" sz="2400" b="1"/>
              <a:t>)</a:t>
            </a:r>
            <a:r>
              <a:rPr lang="nl-NL" sz="2400"/>
              <a:t> </a:t>
            </a:r>
            <a:r>
              <a:rPr lang="nl-NL" sz="2400" err="1"/>
              <a:t>and</a:t>
            </a:r>
            <a:r>
              <a:rPr lang="nl-NL" sz="2400"/>
              <a:t> linamarin</a:t>
            </a:r>
            <a:r>
              <a:rPr lang="nl-NL" sz="2400" b="1"/>
              <a:t> (cassave</a:t>
            </a:r>
            <a:r>
              <a:rPr lang="nl-NL" sz="2400"/>
              <a:t>)</a:t>
            </a:r>
          </a:p>
          <a:p>
            <a:pPr marL="457200" lvl="0" indent="-457200">
              <a:buFont typeface="Arial"/>
              <a:buChar char="•"/>
            </a:pPr>
            <a:r>
              <a:rPr lang="nl-NL" sz="2400" err="1"/>
              <a:t>Saponins</a:t>
            </a:r>
            <a:r>
              <a:rPr lang="nl-NL" sz="2400" b="1"/>
              <a:t> (</a:t>
            </a:r>
            <a:r>
              <a:rPr lang="nl-NL" sz="2400" b="1" err="1"/>
              <a:t>peanut</a:t>
            </a:r>
            <a:r>
              <a:rPr lang="nl-NL" sz="2400" b="1"/>
              <a:t>, </a:t>
            </a:r>
            <a:r>
              <a:rPr lang="nl-NL" sz="2400" b="1" err="1"/>
              <a:t>soy</a:t>
            </a:r>
            <a:r>
              <a:rPr lang="nl-NL" sz="2400" b="1"/>
              <a:t>, </a:t>
            </a:r>
            <a:r>
              <a:rPr lang="nl-NL" sz="2400" b="1" err="1"/>
              <a:t>spinach</a:t>
            </a:r>
            <a:r>
              <a:rPr lang="nl-NL" sz="2400" b="1"/>
              <a:t>, broccoli, </a:t>
            </a:r>
            <a:r>
              <a:rPr lang="nl-NL" sz="2400" b="1" err="1"/>
              <a:t>potato</a:t>
            </a:r>
            <a:r>
              <a:rPr lang="nl-NL" sz="2400" b="1"/>
              <a:t>, </a:t>
            </a:r>
            <a:r>
              <a:rPr lang="nl-NL" sz="2400" b="1" err="1"/>
              <a:t>apple</a:t>
            </a:r>
            <a:r>
              <a:rPr lang="nl-NL" sz="2400" b="1"/>
              <a:t>)</a:t>
            </a:r>
          </a:p>
        </p:txBody>
      </p:sp>
    </p:spTree>
    <p:extLst>
      <p:ext uri="{BB962C8B-B14F-4D97-AF65-F5344CB8AC3E}">
        <p14:creationId xmlns:p14="http://schemas.microsoft.com/office/powerpoint/2010/main" val="14305979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8CE4C60-DFFD-C04F-95B7-DEB1D2328B12}"/>
              </a:ext>
            </a:extLst>
          </p:cNvPr>
          <p:cNvGrpSpPr/>
          <p:nvPr/>
        </p:nvGrpSpPr>
        <p:grpSpPr>
          <a:xfrm>
            <a:off x="555483" y="899765"/>
            <a:ext cx="8033034" cy="5058471"/>
            <a:chOff x="412466" y="619124"/>
            <a:chExt cx="8033034" cy="5058471"/>
          </a:xfrm>
        </p:grpSpPr>
        <p:pic>
          <p:nvPicPr>
            <p:cNvPr id="3" name="Afbeelding 2"/>
            <p:cNvPicPr>
              <a:picLocks noChangeAspect="1"/>
            </p:cNvPicPr>
            <p:nvPr/>
          </p:nvPicPr>
          <p:blipFill>
            <a:blip r:embed="rId3"/>
            <a:stretch>
              <a:fillRect/>
            </a:stretch>
          </p:blipFill>
          <p:spPr>
            <a:xfrm>
              <a:off x="412466" y="674489"/>
              <a:ext cx="2889534" cy="2897386"/>
            </a:xfrm>
            <a:prstGeom prst="rect">
              <a:avLst/>
            </a:prstGeom>
          </p:spPr>
        </p:pic>
        <p:pic>
          <p:nvPicPr>
            <p:cNvPr id="4" name="Afbeelding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6375" y="619124"/>
              <a:ext cx="3159125" cy="2286058"/>
            </a:xfrm>
            <a:prstGeom prst="rect">
              <a:avLst/>
            </a:prstGeom>
          </p:spPr>
        </p:pic>
        <p:sp>
          <p:nvSpPr>
            <p:cNvPr id="6" name="Tekstvak 5"/>
            <p:cNvSpPr txBox="1"/>
            <p:nvPr/>
          </p:nvSpPr>
          <p:spPr>
            <a:xfrm>
              <a:off x="2762250" y="4292600"/>
              <a:ext cx="3714750" cy="1384995"/>
            </a:xfrm>
            <a:prstGeom prst="rect">
              <a:avLst/>
            </a:prstGeom>
            <a:noFill/>
            <a:ln w="76200" cmpd="thickThin">
              <a:solidFill>
                <a:srgbClr val="008000"/>
              </a:solidFill>
            </a:ln>
          </p:spPr>
          <p:txBody>
            <a:bodyPr wrap="square" rtlCol="0">
              <a:spAutoFit/>
            </a:bodyPr>
            <a:lstStyle/>
            <a:p>
              <a:pPr algn="ctr"/>
              <a:r>
                <a:rPr lang="nl-NL" sz="2800" b="1">
                  <a:solidFill>
                    <a:srgbClr val="008000"/>
                  </a:solidFill>
                </a:rPr>
                <a:t>Most pesticides</a:t>
              </a:r>
            </a:p>
            <a:p>
              <a:pPr algn="ctr"/>
              <a:r>
                <a:rPr lang="nl-NL" sz="2800" b="1">
                  <a:solidFill>
                    <a:srgbClr val="008000"/>
                  </a:solidFill>
                </a:rPr>
                <a:t>are</a:t>
              </a:r>
            </a:p>
            <a:p>
              <a:pPr algn="ctr"/>
              <a:r>
                <a:rPr lang="nl-NL" sz="2800" b="1">
                  <a:solidFill>
                    <a:srgbClr val="008000"/>
                  </a:solidFill>
                </a:rPr>
                <a:t>organic</a:t>
              </a:r>
            </a:p>
          </p:txBody>
        </p:sp>
      </p:grpSp>
    </p:spTree>
    <p:extLst>
      <p:ext uri="{BB962C8B-B14F-4D97-AF65-F5344CB8AC3E}">
        <p14:creationId xmlns:p14="http://schemas.microsoft.com/office/powerpoint/2010/main" val="26962258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14DE67-A871-1642-9045-AF386354DEC0}"/>
              </a:ext>
            </a:extLst>
          </p:cNvPr>
          <p:cNvSpPr txBox="1"/>
          <p:nvPr/>
        </p:nvSpPr>
        <p:spPr>
          <a:xfrm>
            <a:off x="312517" y="1582341"/>
            <a:ext cx="8518967" cy="4124206"/>
          </a:xfrm>
          <a:prstGeom prst="rect">
            <a:avLst/>
          </a:prstGeom>
          <a:noFill/>
        </p:spPr>
        <p:txBody>
          <a:bodyPr wrap="square" rtlCol="0">
            <a:spAutoFit/>
          </a:bodyPr>
          <a:lstStyle/>
          <a:p>
            <a:pPr algn="ctr"/>
            <a:r>
              <a:rPr lang="en-US" sz="2800" i="1"/>
              <a:t>Bruce N. Ames, Margie Profet, and Lois Swirsky Gold </a:t>
            </a:r>
          </a:p>
          <a:p>
            <a:pPr algn="ctr"/>
            <a:endParaRPr lang="en-US" sz="2800"/>
          </a:p>
          <a:p>
            <a:pPr algn="ctr"/>
            <a:endParaRPr lang="en-US" sz="2800"/>
          </a:p>
          <a:p>
            <a:pPr algn="ctr"/>
            <a:r>
              <a:rPr lang="en-US" sz="3200" b="1">
                <a:solidFill>
                  <a:srgbClr val="7030A0"/>
                </a:solidFill>
              </a:rPr>
              <a:t>Dietary pesticides (99.99% all natural) </a:t>
            </a:r>
          </a:p>
          <a:p>
            <a:pPr algn="ctr"/>
            <a:endParaRPr lang="en-US" sz="2800"/>
          </a:p>
          <a:p>
            <a:pPr algn="ctr"/>
            <a:endParaRPr lang="en-US" sz="2800"/>
          </a:p>
          <a:p>
            <a:r>
              <a:rPr lang="en-US" sz="2400"/>
              <a:t>Proc. Natl. Acad. Sci. USA</a:t>
            </a:r>
            <a:br>
              <a:rPr lang="en-US" sz="2400"/>
            </a:br>
            <a:r>
              <a:rPr lang="en-US" sz="2400"/>
              <a:t>Vol. 87, pp. 7777-7781, October 1990 </a:t>
            </a:r>
          </a:p>
          <a:p>
            <a:r>
              <a:rPr lang="en-US" sz="2400"/>
              <a:t>MedicalSciences </a:t>
            </a:r>
          </a:p>
          <a:p>
            <a:endParaRPr lang="nl-NL"/>
          </a:p>
        </p:txBody>
      </p:sp>
    </p:spTree>
    <p:extLst>
      <p:ext uri="{BB962C8B-B14F-4D97-AF65-F5344CB8AC3E}">
        <p14:creationId xmlns:p14="http://schemas.microsoft.com/office/powerpoint/2010/main" val="111411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1">
            <a:hlinkClick r:id="rId3"/>
            <a:extLst>
              <a:ext uri="{FF2B5EF4-FFF2-40B4-BE49-F238E27FC236}">
                <a16:creationId xmlns:a16="http://schemas.microsoft.com/office/drawing/2014/main" id="{EFF27668-350E-7649-BF51-82BA274D1597}"/>
              </a:ext>
            </a:extLst>
          </p:cNvPr>
          <p:cNvPicPr>
            <a:picLocks noChangeAspect="1"/>
          </p:cNvPicPr>
          <p:nvPr/>
        </p:nvPicPr>
        <p:blipFill>
          <a:blip r:embed="rId4"/>
          <a:stretch>
            <a:fillRect/>
          </a:stretch>
        </p:blipFill>
        <p:spPr>
          <a:xfrm rot="21298709">
            <a:off x="557897" y="928503"/>
            <a:ext cx="2965410" cy="4248438"/>
          </a:xfrm>
          <a:prstGeom prst="rect">
            <a:avLst/>
          </a:prstGeom>
        </p:spPr>
      </p:pic>
      <p:pic>
        <p:nvPicPr>
          <p:cNvPr id="5" name="Afbeelding 1">
            <a:hlinkClick r:id="rId5"/>
            <a:extLst>
              <a:ext uri="{FF2B5EF4-FFF2-40B4-BE49-F238E27FC236}">
                <a16:creationId xmlns:a16="http://schemas.microsoft.com/office/drawing/2014/main" id="{5A82CCCA-F471-4140-B296-9F52F3105FE7}"/>
              </a:ext>
            </a:extLst>
          </p:cNvPr>
          <p:cNvPicPr>
            <a:picLocks noChangeAspect="1"/>
          </p:cNvPicPr>
          <p:nvPr/>
        </p:nvPicPr>
        <p:blipFill>
          <a:blip r:embed="rId6"/>
          <a:stretch>
            <a:fillRect/>
          </a:stretch>
        </p:blipFill>
        <p:spPr>
          <a:xfrm rot="156219">
            <a:off x="5785941" y="644723"/>
            <a:ext cx="2810671" cy="4248438"/>
          </a:xfrm>
          <a:prstGeom prst="rect">
            <a:avLst/>
          </a:prstGeom>
        </p:spPr>
      </p:pic>
    </p:spTree>
    <p:extLst>
      <p:ext uri="{BB962C8B-B14F-4D97-AF65-F5344CB8AC3E}">
        <p14:creationId xmlns:p14="http://schemas.microsoft.com/office/powerpoint/2010/main" val="20316669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EE8683-F54E-8647-B2CA-0652C017AC35}"/>
              </a:ext>
            </a:extLst>
          </p:cNvPr>
          <p:cNvSpPr txBox="1"/>
          <p:nvPr/>
        </p:nvSpPr>
        <p:spPr>
          <a:xfrm>
            <a:off x="532436" y="1400536"/>
            <a:ext cx="8252749" cy="2677656"/>
          </a:xfrm>
          <a:prstGeom prst="rect">
            <a:avLst/>
          </a:prstGeom>
          <a:noFill/>
        </p:spPr>
        <p:txBody>
          <a:bodyPr wrap="square" rtlCol="0">
            <a:spAutoFit/>
          </a:bodyPr>
          <a:lstStyle/>
          <a:p>
            <a:r>
              <a:rPr lang="nl-NL" sz="2800" b="1">
                <a:solidFill>
                  <a:srgbClr val="377D22"/>
                </a:solidFill>
              </a:rPr>
              <a:t>Organic pesticides may be more toxic than syntethic pesticides</a:t>
            </a:r>
          </a:p>
          <a:p>
            <a:endParaRPr lang="nl-NL" sz="2800">
              <a:solidFill>
                <a:srgbClr val="377D22"/>
              </a:solidFill>
            </a:endParaRPr>
          </a:p>
          <a:p>
            <a:r>
              <a:rPr lang="nl-NL" sz="2800" b="1">
                <a:solidFill>
                  <a:srgbClr val="377D22"/>
                </a:solidFill>
              </a:rPr>
              <a:t>Organic pesticides are not subjected to the rigorous testing requirements that apply to synthetic pestcides</a:t>
            </a:r>
          </a:p>
          <a:p>
            <a:endParaRPr lang="nl-NL" sz="2800">
              <a:solidFill>
                <a:srgbClr val="377D22"/>
              </a:solidFill>
            </a:endParaRPr>
          </a:p>
        </p:txBody>
      </p:sp>
      <p:sp>
        <p:nvSpPr>
          <p:cNvPr id="4" name="TextBox 3">
            <a:extLst>
              <a:ext uri="{FF2B5EF4-FFF2-40B4-BE49-F238E27FC236}">
                <a16:creationId xmlns:a16="http://schemas.microsoft.com/office/drawing/2014/main" id="{4ED356BE-2C34-2648-83CB-E5B3D96E7044}"/>
              </a:ext>
            </a:extLst>
          </p:cNvPr>
          <p:cNvSpPr txBox="1"/>
          <p:nvPr/>
        </p:nvSpPr>
        <p:spPr>
          <a:xfrm>
            <a:off x="1111170" y="4116398"/>
            <a:ext cx="6921661" cy="954107"/>
          </a:xfrm>
          <a:prstGeom prst="rect">
            <a:avLst/>
          </a:prstGeom>
          <a:noFill/>
          <a:ln w="50800" cap="rnd">
            <a:solidFill>
              <a:srgbClr val="377D22"/>
            </a:solidFill>
          </a:ln>
        </p:spPr>
        <p:txBody>
          <a:bodyPr wrap="square" rtlCol="0">
            <a:spAutoFit/>
          </a:bodyPr>
          <a:lstStyle/>
          <a:p>
            <a:pPr lvl="0" algn="ctr"/>
            <a:r>
              <a:rPr lang="nl-NL" sz="2800" b="1">
                <a:solidFill>
                  <a:srgbClr val="377D22"/>
                </a:solidFill>
              </a:rPr>
              <a:t>If there is enough interest, GHI may start a </a:t>
            </a:r>
          </a:p>
          <a:p>
            <a:pPr lvl="0" algn="ctr"/>
            <a:r>
              <a:rPr lang="nl-NL" sz="2800" b="1">
                <a:solidFill>
                  <a:srgbClr val="377D22"/>
                </a:solidFill>
              </a:rPr>
              <a:t>Working Group “Organic Foods”</a:t>
            </a:r>
            <a:endParaRPr lang="nl-NL"/>
          </a:p>
        </p:txBody>
      </p:sp>
    </p:spTree>
    <p:extLst>
      <p:ext uri="{BB962C8B-B14F-4D97-AF65-F5344CB8AC3E}">
        <p14:creationId xmlns:p14="http://schemas.microsoft.com/office/powerpoint/2010/main" val="23441768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ED5BD5-D475-734E-94D5-0F7170723364}"/>
              </a:ext>
            </a:extLst>
          </p:cNvPr>
          <p:cNvSpPr txBox="1"/>
          <p:nvPr/>
        </p:nvSpPr>
        <p:spPr>
          <a:xfrm>
            <a:off x="553453" y="1182231"/>
            <a:ext cx="8037095" cy="4493538"/>
          </a:xfrm>
          <a:prstGeom prst="rect">
            <a:avLst/>
          </a:prstGeom>
          <a:noFill/>
        </p:spPr>
        <p:txBody>
          <a:bodyPr wrap="square" rtlCol="0">
            <a:spAutoFit/>
          </a:bodyPr>
          <a:lstStyle/>
          <a:p>
            <a:r>
              <a:rPr lang="nl-NL" sz="2800" b="1"/>
              <a:t>Knowledge that is useful and should be on the label</a:t>
            </a:r>
          </a:p>
          <a:p>
            <a:r>
              <a:rPr lang="nl-NL" sz="2400"/>
              <a:t>in addition to information about storage and preparation</a:t>
            </a:r>
          </a:p>
          <a:p>
            <a:endParaRPr lang="nl-NL"/>
          </a:p>
          <a:p>
            <a:r>
              <a:rPr lang="nl-NL" sz="2400"/>
              <a:t>Constituents that</a:t>
            </a:r>
          </a:p>
          <a:p>
            <a:pPr marL="342900" indent="-342900">
              <a:buFont typeface="Arial" panose="020B0604020202020204" pitchFamily="34" charset="0"/>
              <a:buChar char="•"/>
            </a:pPr>
            <a:r>
              <a:rPr lang="nl-NL" sz="2400"/>
              <a:t>may be harmful if too much is consumed (such as sugar and oxalic acid)</a:t>
            </a:r>
          </a:p>
          <a:p>
            <a:pPr marL="342900" indent="-342900">
              <a:buFont typeface="Arial" panose="020B0604020202020204" pitchFamily="34" charset="0"/>
              <a:buChar char="•"/>
            </a:pPr>
            <a:r>
              <a:rPr lang="nl-NL" sz="2400"/>
              <a:t>are essential nutrients and may be lacking in a monotonous diet (such as vitamins)</a:t>
            </a:r>
          </a:p>
          <a:p>
            <a:pPr marL="342900" indent="-342900">
              <a:buFont typeface="Arial" panose="020B0604020202020204" pitchFamily="34" charset="0"/>
              <a:buChar char="•"/>
            </a:pPr>
            <a:r>
              <a:rPr lang="nl-NL" sz="2400"/>
              <a:t>may give allergic reactions</a:t>
            </a:r>
          </a:p>
          <a:p>
            <a:pPr marL="342900" indent="-342900">
              <a:buFont typeface="Arial" panose="020B0604020202020204" pitchFamily="34" charset="0"/>
              <a:buChar char="•"/>
            </a:pPr>
            <a:r>
              <a:rPr lang="nl-NL" sz="2400"/>
              <a:t>may be unsuitable for some people (like gluten and lactose)</a:t>
            </a:r>
          </a:p>
          <a:p>
            <a:pPr marL="342900" indent="-342900">
              <a:buFont typeface="Arial" panose="020B0604020202020204" pitchFamily="34" charset="0"/>
              <a:buChar char="•"/>
            </a:pPr>
            <a:endParaRPr lang="nl-NL" sz="2400"/>
          </a:p>
          <a:p>
            <a:pPr marL="342900" indent="-342900">
              <a:buFont typeface="Arial" panose="020B0604020202020204" pitchFamily="34" charset="0"/>
              <a:buChar char="•"/>
            </a:pPr>
            <a:r>
              <a:rPr lang="nl-NL" sz="2400"/>
              <a:t>Manufacturer and internet link for more details</a:t>
            </a:r>
          </a:p>
        </p:txBody>
      </p:sp>
    </p:spTree>
    <p:extLst>
      <p:ext uri="{BB962C8B-B14F-4D97-AF65-F5344CB8AC3E}">
        <p14:creationId xmlns:p14="http://schemas.microsoft.com/office/powerpoint/2010/main" val="5635864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0C2A83-A0B3-024B-921B-BF445D8A027E}"/>
              </a:ext>
            </a:extLst>
          </p:cNvPr>
          <p:cNvSpPr txBox="1"/>
          <p:nvPr/>
        </p:nvSpPr>
        <p:spPr>
          <a:xfrm>
            <a:off x="611747" y="3136613"/>
            <a:ext cx="7920507" cy="584775"/>
          </a:xfrm>
          <a:prstGeom prst="rect">
            <a:avLst/>
          </a:prstGeom>
          <a:noFill/>
        </p:spPr>
        <p:txBody>
          <a:bodyPr wrap="square" rtlCol="0">
            <a:spAutoFit/>
          </a:bodyPr>
          <a:lstStyle/>
          <a:p>
            <a:pPr algn="ctr"/>
            <a:r>
              <a:rPr lang="nl-NL" sz="3200"/>
              <a:t>Diets</a:t>
            </a:r>
          </a:p>
        </p:txBody>
      </p:sp>
    </p:spTree>
    <p:extLst>
      <p:ext uri="{BB962C8B-B14F-4D97-AF65-F5344CB8AC3E}">
        <p14:creationId xmlns:p14="http://schemas.microsoft.com/office/powerpoint/2010/main" val="8378675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EA6BE1-B5B2-0B45-B44C-C92E2B0246AD}"/>
              </a:ext>
            </a:extLst>
          </p:cNvPr>
          <p:cNvSpPr txBox="1"/>
          <p:nvPr/>
        </p:nvSpPr>
        <p:spPr>
          <a:xfrm>
            <a:off x="288758" y="105013"/>
            <a:ext cx="8598568" cy="6647974"/>
          </a:xfrm>
          <a:prstGeom prst="rect">
            <a:avLst/>
          </a:prstGeom>
          <a:noFill/>
        </p:spPr>
        <p:txBody>
          <a:bodyPr wrap="square" rtlCol="0">
            <a:spAutoFit/>
          </a:bodyPr>
          <a:lstStyle/>
          <a:p>
            <a:pPr algn="ctr"/>
            <a:r>
              <a:rPr lang="nl-NL" sz="2800" b="1"/>
              <a:t>If you stick to a decent diet, you may have control over your weight and stay healthy</a:t>
            </a:r>
          </a:p>
          <a:p>
            <a:pPr algn="ctr"/>
            <a:endParaRPr lang="nl-NL" sz="1000" b="1"/>
          </a:p>
          <a:p>
            <a:pPr algn="ctr"/>
            <a:r>
              <a:rPr lang="nl-NL" sz="2800" b="1"/>
              <a:t>The wheel of five is a good guide</a:t>
            </a:r>
          </a:p>
          <a:p>
            <a:pPr algn="ctr"/>
            <a:endParaRPr lang="nl-NL" sz="1000"/>
          </a:p>
          <a:p>
            <a:r>
              <a:rPr lang="nl-NL" sz="2400" b="1"/>
              <a:t>Diets that cut out food groups may result in deficiences and that is </a:t>
            </a:r>
            <a:r>
              <a:rPr lang="nl-NL" sz="2400" b="1" u="sng"/>
              <a:t>not </a:t>
            </a:r>
            <a:r>
              <a:rPr lang="nl-NL" sz="2400" b="1"/>
              <a:t>healthy</a:t>
            </a:r>
          </a:p>
          <a:p>
            <a:endParaRPr lang="nl-NL" sz="1000"/>
          </a:p>
          <a:p>
            <a:r>
              <a:rPr lang="nl-NL" sz="2400"/>
              <a:t>A </a:t>
            </a:r>
            <a:r>
              <a:rPr lang="nl-NL" sz="2400" u="sng"/>
              <a:t>gluten-free</a:t>
            </a:r>
            <a:r>
              <a:rPr lang="nl-NL" sz="2400"/>
              <a:t> diet makes sense </a:t>
            </a:r>
            <a:r>
              <a:rPr lang="nl-NL" sz="2400" u="sng"/>
              <a:t>only</a:t>
            </a:r>
            <a:r>
              <a:rPr lang="nl-NL" sz="2400"/>
              <a:t> for people with celiac disease or gluten sensivity and that is not 10% of any population</a:t>
            </a:r>
          </a:p>
          <a:p>
            <a:endParaRPr lang="nl-NL" sz="1000"/>
          </a:p>
          <a:p>
            <a:r>
              <a:rPr lang="nl-NL" sz="2400"/>
              <a:t>Vegetarian diets are healthy provided sufficient protein is consumed from vegetarian sources</a:t>
            </a:r>
          </a:p>
          <a:p>
            <a:endParaRPr lang="nl-NL" sz="1000"/>
          </a:p>
          <a:p>
            <a:r>
              <a:rPr lang="nl-NL" sz="2400"/>
              <a:t>Vegan diets are healthy but it is more difficult to ensure intake of sufficient essential nutrients</a:t>
            </a:r>
          </a:p>
          <a:p>
            <a:endParaRPr lang="nl-NL" sz="1000"/>
          </a:p>
          <a:p>
            <a:r>
              <a:rPr lang="nl-NL" sz="2400" b="1"/>
              <a:t>Other diets are either nonsense or even unhealthy and often difficult to sustain</a:t>
            </a:r>
          </a:p>
          <a:p>
            <a:endParaRPr lang="nl-NL" sz="1000" b="1"/>
          </a:p>
          <a:p>
            <a:r>
              <a:rPr lang="nl-NL" sz="2400"/>
              <a:t>Claims that </a:t>
            </a:r>
            <a:r>
              <a:rPr lang="nl-NL" sz="2400" u="sng"/>
              <a:t>probiotics</a:t>
            </a:r>
            <a:r>
              <a:rPr lang="nl-NL" sz="2400"/>
              <a:t> are good for health are at least doubtful</a:t>
            </a:r>
          </a:p>
        </p:txBody>
      </p:sp>
    </p:spTree>
    <p:extLst>
      <p:ext uri="{BB962C8B-B14F-4D97-AF65-F5344CB8AC3E}">
        <p14:creationId xmlns:p14="http://schemas.microsoft.com/office/powerpoint/2010/main" val="38676548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A05609-DFE3-B74A-811D-61215C7F8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3602"/>
            <a:ext cx="9144000" cy="6710795"/>
          </a:xfrm>
          <a:prstGeom prst="rect">
            <a:avLst/>
          </a:prstGeom>
        </p:spPr>
      </p:pic>
    </p:spTree>
    <p:extLst>
      <p:ext uri="{BB962C8B-B14F-4D97-AF65-F5344CB8AC3E}">
        <p14:creationId xmlns:p14="http://schemas.microsoft.com/office/powerpoint/2010/main" val="26082219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3A8295-39B6-3D46-9FAF-A9BFFCC9090C}"/>
              </a:ext>
            </a:extLst>
          </p:cNvPr>
          <p:cNvSpPr txBox="1"/>
          <p:nvPr/>
        </p:nvSpPr>
        <p:spPr>
          <a:xfrm>
            <a:off x="360947" y="335846"/>
            <a:ext cx="8422106" cy="6186309"/>
          </a:xfrm>
          <a:prstGeom prst="rect">
            <a:avLst/>
          </a:prstGeom>
          <a:noFill/>
        </p:spPr>
        <p:txBody>
          <a:bodyPr wrap="square" rtlCol="0">
            <a:spAutoFit/>
          </a:bodyPr>
          <a:lstStyle/>
          <a:p>
            <a:r>
              <a:rPr lang="nl-NL" sz="2800" b="1"/>
              <a:t>Varying menus will provide all nutrients needed for healthy people</a:t>
            </a:r>
          </a:p>
          <a:p>
            <a:endParaRPr lang="nl-NL" sz="2000"/>
          </a:p>
          <a:p>
            <a:pPr marL="457200" indent="-457200">
              <a:buFont typeface="Arial" panose="020B0604020202020204" pitchFamily="34" charset="0"/>
              <a:buChar char="•"/>
            </a:pPr>
            <a:r>
              <a:rPr lang="nl-NL" sz="2800"/>
              <a:t>paying attention to the wheel of five</a:t>
            </a:r>
          </a:p>
          <a:p>
            <a:pPr marL="457200" indent="-457200">
              <a:buFont typeface="Arial" panose="020B0604020202020204" pitchFamily="34" charset="0"/>
              <a:buChar char="•"/>
            </a:pPr>
            <a:r>
              <a:rPr lang="nl-NL" sz="2800"/>
              <a:t>not eating too much </a:t>
            </a:r>
          </a:p>
          <a:p>
            <a:pPr marL="457200" indent="-457200">
              <a:buFont typeface="Arial" panose="020B0604020202020204" pitchFamily="34" charset="0"/>
              <a:buChar char="•"/>
            </a:pPr>
            <a:r>
              <a:rPr lang="nl-NL" sz="2800"/>
              <a:t>not adding more than a little salt</a:t>
            </a:r>
          </a:p>
          <a:p>
            <a:pPr marL="457200" indent="-457200">
              <a:buFont typeface="Arial" panose="020B0604020202020204" pitchFamily="34" charset="0"/>
              <a:buChar char="•"/>
            </a:pPr>
            <a:r>
              <a:rPr lang="nl-NL" sz="2800"/>
              <a:t>not adding sugar</a:t>
            </a:r>
          </a:p>
          <a:p>
            <a:pPr marL="457200" indent="-457200">
              <a:buFont typeface="Arial" panose="020B0604020202020204" pitchFamily="34" charset="0"/>
              <a:buChar char="•"/>
            </a:pPr>
            <a:r>
              <a:rPr lang="nl-NL" sz="2800"/>
              <a:t>consuming 2 litre water a day (also as part of other food)</a:t>
            </a:r>
          </a:p>
          <a:p>
            <a:pPr marL="457200" indent="-457200">
              <a:buFont typeface="Arial" panose="020B0604020202020204" pitchFamily="34" charset="0"/>
              <a:buChar char="•"/>
            </a:pPr>
            <a:r>
              <a:rPr lang="nl-NL" sz="2800"/>
              <a:t>ensuring enough physical activity</a:t>
            </a:r>
          </a:p>
          <a:p>
            <a:endParaRPr lang="nl-NL" sz="2000"/>
          </a:p>
          <a:p>
            <a:r>
              <a:rPr lang="nl-NL" sz="2800"/>
              <a:t>In case of weight problems that cannot be solved by these points: consult a reliable nutritionist</a:t>
            </a:r>
          </a:p>
          <a:p>
            <a:endParaRPr lang="nl-NL" sz="2000"/>
          </a:p>
          <a:p>
            <a:r>
              <a:rPr lang="nl-NL" sz="2800" b="1"/>
              <a:t>Saving money on dietary books and costly diets</a:t>
            </a:r>
          </a:p>
        </p:txBody>
      </p:sp>
    </p:spTree>
    <p:extLst>
      <p:ext uri="{BB962C8B-B14F-4D97-AF65-F5344CB8AC3E}">
        <p14:creationId xmlns:p14="http://schemas.microsoft.com/office/powerpoint/2010/main" val="20513957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0C2A83-A0B3-024B-921B-BF445D8A027E}"/>
              </a:ext>
            </a:extLst>
          </p:cNvPr>
          <p:cNvSpPr txBox="1"/>
          <p:nvPr/>
        </p:nvSpPr>
        <p:spPr>
          <a:xfrm>
            <a:off x="611747" y="3136613"/>
            <a:ext cx="7920507" cy="584775"/>
          </a:xfrm>
          <a:prstGeom prst="rect">
            <a:avLst/>
          </a:prstGeom>
          <a:noFill/>
        </p:spPr>
        <p:txBody>
          <a:bodyPr wrap="square" rtlCol="0">
            <a:spAutoFit/>
          </a:bodyPr>
          <a:lstStyle/>
          <a:p>
            <a:pPr algn="ctr"/>
            <a:r>
              <a:rPr lang="nl-NL" sz="3200"/>
              <a:t>Recommendations</a:t>
            </a:r>
          </a:p>
        </p:txBody>
      </p:sp>
    </p:spTree>
    <p:extLst>
      <p:ext uri="{BB962C8B-B14F-4D97-AF65-F5344CB8AC3E}">
        <p14:creationId xmlns:p14="http://schemas.microsoft.com/office/powerpoint/2010/main" val="304296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4C6C92E-F925-AA4D-B1F6-4712577A4B2D}"/>
              </a:ext>
            </a:extLst>
          </p:cNvPr>
          <p:cNvGrpSpPr/>
          <p:nvPr/>
        </p:nvGrpSpPr>
        <p:grpSpPr>
          <a:xfrm>
            <a:off x="256674" y="427556"/>
            <a:ext cx="8577845" cy="6002888"/>
            <a:chOff x="256674" y="301659"/>
            <a:chExt cx="8577845" cy="6002888"/>
          </a:xfrm>
        </p:grpSpPr>
        <p:sp>
          <p:nvSpPr>
            <p:cNvPr id="3" name="Rectangle 2">
              <a:extLst>
                <a:ext uri="{FF2B5EF4-FFF2-40B4-BE49-F238E27FC236}">
                  <a16:creationId xmlns:a16="http://schemas.microsoft.com/office/drawing/2014/main" id="{159122B9-7C66-3D48-8C0D-710616A7D392}"/>
                </a:ext>
              </a:extLst>
            </p:cNvPr>
            <p:cNvSpPr/>
            <p:nvPr/>
          </p:nvSpPr>
          <p:spPr>
            <a:xfrm>
              <a:off x="256674" y="301659"/>
              <a:ext cx="8577845" cy="2677656"/>
            </a:xfrm>
            <a:prstGeom prst="rect">
              <a:avLst/>
            </a:prstGeom>
          </p:spPr>
          <p:txBody>
            <a:bodyPr wrap="square">
              <a:spAutoFit/>
            </a:bodyPr>
            <a:lstStyle/>
            <a:p>
              <a:r>
                <a:rPr lang="nl-NL" sz="2300"/>
                <a:t>Use the information of this presentation to teach your students, colleagues, management, </a:t>
              </a:r>
              <a:r>
                <a:rPr lang="nl-NL" sz="2300" b="1"/>
                <a:t>politicians</a:t>
              </a:r>
              <a:r>
                <a:rPr lang="nl-NL" sz="2300"/>
                <a:t> and whoever else you may be able to influence </a:t>
              </a:r>
            </a:p>
            <a:p>
              <a:endParaRPr lang="nl-NL" sz="1000"/>
            </a:p>
            <a:p>
              <a:r>
                <a:rPr lang="nl-NL" sz="2300"/>
                <a:t>Always look for peer-reviewed scientific evidence</a:t>
              </a:r>
            </a:p>
            <a:p>
              <a:endParaRPr lang="nl-NL" sz="1000"/>
            </a:p>
            <a:p>
              <a:r>
                <a:rPr lang="nl-NL" sz="2300"/>
                <a:t>Address regulations that benefit mostly industries and hardly  society</a:t>
              </a:r>
            </a:p>
            <a:p>
              <a:endParaRPr lang="nl-NL" sz="1000"/>
            </a:p>
            <a:p>
              <a:r>
                <a:rPr lang="nl-NL" sz="2300"/>
                <a:t>Books that provides peer-reviewed scientific information:</a:t>
              </a:r>
              <a:endParaRPr lang="nl-NL"/>
            </a:p>
          </p:txBody>
        </p:sp>
        <p:pic>
          <p:nvPicPr>
            <p:cNvPr id="5" name="Picture 4">
              <a:extLst>
                <a:ext uri="{FF2B5EF4-FFF2-40B4-BE49-F238E27FC236}">
                  <a16:creationId xmlns:a16="http://schemas.microsoft.com/office/drawing/2014/main" id="{F645BB4E-2488-B44E-BA39-402D573B8B8D}"/>
                </a:ext>
              </a:extLst>
            </p:cNvPr>
            <p:cNvPicPr>
              <a:picLocks noChangeAspect="1"/>
            </p:cNvPicPr>
            <p:nvPr/>
          </p:nvPicPr>
          <p:blipFill>
            <a:blip r:embed="rId2"/>
            <a:stretch>
              <a:fillRect/>
            </a:stretch>
          </p:blipFill>
          <p:spPr>
            <a:xfrm>
              <a:off x="385009" y="3288632"/>
              <a:ext cx="2382253" cy="2935705"/>
            </a:xfrm>
            <a:prstGeom prst="rect">
              <a:avLst/>
            </a:prstGeom>
          </p:spPr>
        </p:pic>
        <p:sp>
          <p:nvSpPr>
            <p:cNvPr id="6" name="TextBox 5">
              <a:extLst>
                <a:ext uri="{FF2B5EF4-FFF2-40B4-BE49-F238E27FC236}">
                  <a16:creationId xmlns:a16="http://schemas.microsoft.com/office/drawing/2014/main" id="{B33A4F0C-3221-FB41-B619-1CD1B235B290}"/>
                </a:ext>
              </a:extLst>
            </p:cNvPr>
            <p:cNvSpPr txBox="1"/>
            <p:nvPr/>
          </p:nvSpPr>
          <p:spPr>
            <a:xfrm>
              <a:off x="3144253" y="4365555"/>
              <a:ext cx="5502442" cy="1938992"/>
            </a:xfrm>
            <a:prstGeom prst="rect">
              <a:avLst/>
            </a:prstGeom>
            <a:noFill/>
          </p:spPr>
          <p:txBody>
            <a:bodyPr wrap="square" rtlCol="0">
              <a:spAutoFit/>
            </a:bodyPr>
            <a:lstStyle/>
            <a:p>
              <a:r>
                <a:rPr lang="nl-NL" sz="2400"/>
                <a:t>Genetically Modified and Irradiated Food</a:t>
              </a:r>
            </a:p>
            <a:p>
              <a:r>
                <a:rPr lang="nl-NL" sz="2400"/>
                <a:t>Controversial Issues: Facts versus Perceptions</a:t>
              </a:r>
            </a:p>
            <a:p>
              <a:r>
                <a:rPr lang="nl-NL" sz="2400"/>
                <a:t>Editor: Veslemøy Andersen</a:t>
              </a:r>
            </a:p>
            <a:p>
              <a:r>
                <a:rPr lang="nl-NL" sz="2400"/>
                <a:t>Elsevier, 2019 ISBN: 9780128172407</a:t>
              </a:r>
            </a:p>
          </p:txBody>
        </p:sp>
      </p:grpSp>
    </p:spTree>
    <p:extLst>
      <p:ext uri="{BB962C8B-B14F-4D97-AF65-F5344CB8AC3E}">
        <p14:creationId xmlns:p14="http://schemas.microsoft.com/office/powerpoint/2010/main" val="38728800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9216644-C1E3-6544-B609-DAED56D82EA8}"/>
              </a:ext>
            </a:extLst>
          </p:cNvPr>
          <p:cNvGrpSpPr/>
          <p:nvPr/>
        </p:nvGrpSpPr>
        <p:grpSpPr>
          <a:xfrm>
            <a:off x="256479" y="364555"/>
            <a:ext cx="8631043" cy="6128891"/>
            <a:chOff x="334537" y="555624"/>
            <a:chExt cx="8631043" cy="6128891"/>
          </a:xfrm>
        </p:grpSpPr>
        <p:grpSp>
          <p:nvGrpSpPr>
            <p:cNvPr id="10" name="Group 9">
              <a:extLst>
                <a:ext uri="{FF2B5EF4-FFF2-40B4-BE49-F238E27FC236}">
                  <a16:creationId xmlns:a16="http://schemas.microsoft.com/office/drawing/2014/main" id="{5C228FC5-3130-AD4C-B203-B2578A6A0F2C}"/>
                </a:ext>
              </a:extLst>
            </p:cNvPr>
            <p:cNvGrpSpPr/>
            <p:nvPr/>
          </p:nvGrpSpPr>
          <p:grpSpPr>
            <a:xfrm>
              <a:off x="461964" y="555624"/>
              <a:ext cx="5366760" cy="2962801"/>
              <a:chOff x="461964" y="555624"/>
              <a:chExt cx="5366760" cy="2962801"/>
            </a:xfrm>
          </p:grpSpPr>
          <p:pic>
            <p:nvPicPr>
              <p:cNvPr id="2" name="Afbeelding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1964" y="555624"/>
                <a:ext cx="2399372" cy="29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Afbeelding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8710" y="555625"/>
                <a:ext cx="2400014" cy="2962800"/>
              </a:xfrm>
              <a:prstGeom prst="rect">
                <a:avLst/>
              </a:prstGeom>
            </p:spPr>
          </p:pic>
        </p:grpSp>
        <p:sp>
          <p:nvSpPr>
            <p:cNvPr id="11" name="TextBox 10">
              <a:extLst>
                <a:ext uri="{FF2B5EF4-FFF2-40B4-BE49-F238E27FC236}">
                  <a16:creationId xmlns:a16="http://schemas.microsoft.com/office/drawing/2014/main" id="{1596CC42-FCAC-C64D-91C8-79F1AD9E4815}"/>
                </a:ext>
              </a:extLst>
            </p:cNvPr>
            <p:cNvSpPr txBox="1"/>
            <p:nvPr/>
          </p:nvSpPr>
          <p:spPr>
            <a:xfrm>
              <a:off x="334537" y="3791415"/>
              <a:ext cx="8631043" cy="2893100"/>
            </a:xfrm>
            <a:prstGeom prst="rect">
              <a:avLst/>
            </a:prstGeom>
            <a:noFill/>
          </p:spPr>
          <p:txBody>
            <a:bodyPr wrap="square" rtlCol="0">
              <a:spAutoFit/>
            </a:bodyPr>
            <a:lstStyle/>
            <a:p>
              <a:r>
                <a:rPr lang="nl-NL"/>
                <a:t>Ensuring Global Food Safety - Exploring Global Harmonization. Editors: Christine Boisrobert, Aleksandra Stjepanovic, Sangsuk Oh and Huub Lelieveld. </a:t>
              </a:r>
              <a:r>
                <a:rPr lang="nl-NL" b="1">
                  <a:solidFill>
                    <a:schemeClr val="accent6">
                      <a:lumMod val="75000"/>
                    </a:schemeClr>
                  </a:solidFill>
                </a:rPr>
                <a:t>Elsevier</a:t>
              </a:r>
              <a:r>
                <a:rPr lang="nl-NL"/>
                <a:t>/Academic Press, 2009. ISBN: </a:t>
              </a:r>
              <a:r>
                <a:rPr lang="en-US"/>
                <a:t>9780080889306</a:t>
              </a:r>
            </a:p>
            <a:p>
              <a:endParaRPr lang="en-US" sz="1000"/>
            </a:p>
            <a:p>
              <a:r>
                <a:rPr lang="en-US"/>
                <a:t>Regulating Safety of Traditional and Ethnic Foods. Editors: V. Prakash, Olga Martin-Belloso, Larry Keener, Siân Astley, Susanne Braun, Helena McMahon and Huub Lelieveld. </a:t>
              </a:r>
              <a:r>
                <a:rPr lang="nl-NL" b="1">
                  <a:solidFill>
                    <a:schemeClr val="accent6">
                      <a:lumMod val="75000"/>
                    </a:schemeClr>
                  </a:solidFill>
                </a:rPr>
                <a:t>Elsevier</a:t>
              </a:r>
              <a:r>
                <a:rPr lang="nl-NL"/>
                <a:t>/Academic Press, 2016. ISBN: 978-0-12-800605-4</a:t>
              </a:r>
              <a:endParaRPr lang="en-US"/>
            </a:p>
            <a:p>
              <a:endParaRPr lang="en-US" sz="1000"/>
            </a:p>
            <a:p>
              <a:r>
                <a:rPr lang="en-US"/>
                <a:t>Nutritional and Health Aspects of Food in Nordic Countries. </a:t>
              </a:r>
              <a:r>
                <a:rPr lang="nl-NL"/>
                <a:t>Editors: Veslemøy Andersen, Eirin Bar and Gun Wirtanen. </a:t>
              </a:r>
              <a:r>
                <a:rPr lang="nl-NL" b="1">
                  <a:solidFill>
                    <a:schemeClr val="accent6">
                      <a:lumMod val="75000"/>
                    </a:schemeClr>
                  </a:solidFill>
                </a:rPr>
                <a:t>Elsevier</a:t>
              </a:r>
              <a:r>
                <a:rPr lang="nl-NL"/>
                <a:t>/Academic Press, 2018. ISBN: 978-0-12-809456-3</a:t>
              </a:r>
              <a:endParaRPr lang="en-US" sz="1000"/>
            </a:p>
          </p:txBody>
        </p:sp>
        <p:pic>
          <p:nvPicPr>
            <p:cNvPr id="12" name="Picture 11">
              <a:extLst>
                <a:ext uri="{FF2B5EF4-FFF2-40B4-BE49-F238E27FC236}">
                  <a16:creationId xmlns:a16="http://schemas.microsoft.com/office/drawing/2014/main" id="{F6F760F7-FDB0-B146-8EB5-325D8DFE60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6098" y="555624"/>
              <a:ext cx="2407275" cy="2962800"/>
            </a:xfrm>
            <a:prstGeom prst="rect">
              <a:avLst/>
            </a:prstGeom>
          </p:spPr>
        </p:pic>
      </p:grpSp>
    </p:spTree>
    <p:extLst>
      <p:ext uri="{BB962C8B-B14F-4D97-AF65-F5344CB8AC3E}">
        <p14:creationId xmlns:p14="http://schemas.microsoft.com/office/powerpoint/2010/main" val="1437781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eperen 7"/>
          <p:cNvGrpSpPr/>
          <p:nvPr/>
        </p:nvGrpSpPr>
        <p:grpSpPr>
          <a:xfrm>
            <a:off x="540014" y="795314"/>
            <a:ext cx="8063972" cy="5267372"/>
            <a:chOff x="540015" y="451763"/>
            <a:chExt cx="8063972" cy="5267372"/>
          </a:xfrm>
        </p:grpSpPr>
        <p:grpSp>
          <p:nvGrpSpPr>
            <p:cNvPr id="7" name="Groeperen 6"/>
            <p:cNvGrpSpPr/>
            <p:nvPr/>
          </p:nvGrpSpPr>
          <p:grpSpPr>
            <a:xfrm>
              <a:off x="540015" y="451763"/>
              <a:ext cx="8063971" cy="2961362"/>
              <a:chOff x="68155" y="451763"/>
              <a:chExt cx="8602368" cy="3496162"/>
            </a:xfrm>
          </p:grpSpPr>
          <p:pic>
            <p:nvPicPr>
              <p:cNvPr id="3" name="Picture 6" descr="EUFoodLawHandbook_vanderMeulen_cove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7803" y="451763"/>
                <a:ext cx="2483070" cy="3496162"/>
              </a:xfrm>
              <a:prstGeom prst="rect">
                <a:avLst/>
              </a:prstGeom>
            </p:spPr>
          </p:pic>
          <p:pic>
            <p:nvPicPr>
              <p:cNvPr id="4" name="Picture 7" descr="bookcover_GeneticModFdQuality_BlairRegenstei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6999" y="451763"/>
                <a:ext cx="2433524" cy="3496162"/>
              </a:xfrm>
              <a:prstGeom prst="rect">
                <a:avLst/>
              </a:prstGeom>
            </p:spPr>
          </p:pic>
          <p:pic>
            <p:nvPicPr>
              <p:cNvPr id="5" name="Afbeelding 4"/>
              <p:cNvPicPr>
                <a:picLocks noChangeAspect="1"/>
              </p:cNvPicPr>
              <p:nvPr/>
            </p:nvPicPr>
            <p:blipFill>
              <a:blip r:embed="rId4"/>
              <a:stretch>
                <a:fillRect/>
              </a:stretch>
            </p:blipFill>
            <p:spPr>
              <a:xfrm>
                <a:off x="68155" y="451763"/>
                <a:ext cx="2433524" cy="3496162"/>
              </a:xfrm>
              <a:prstGeom prst="rect">
                <a:avLst/>
              </a:prstGeom>
            </p:spPr>
          </p:pic>
        </p:grpSp>
        <p:sp>
          <p:nvSpPr>
            <p:cNvPr id="6" name="Tekstvak 5"/>
            <p:cNvSpPr txBox="1"/>
            <p:nvPr/>
          </p:nvSpPr>
          <p:spPr>
            <a:xfrm>
              <a:off x="540015" y="3657032"/>
              <a:ext cx="8063972" cy="2062103"/>
            </a:xfrm>
            <a:prstGeom prst="rect">
              <a:avLst/>
            </a:prstGeom>
            <a:noFill/>
          </p:spPr>
          <p:txBody>
            <a:bodyPr wrap="square" rtlCol="0">
              <a:spAutoFit/>
            </a:bodyPr>
            <a:lstStyle/>
            <a:p>
              <a:r>
                <a:rPr lang="en-GB"/>
                <a:t>Global Food Legislation: An Overview. </a:t>
              </a:r>
              <a:r>
                <a:rPr lang="en-US"/>
                <a:t>Editors:</a:t>
              </a:r>
              <a:r>
                <a:rPr lang="en-GB"/>
                <a:t> Evelyn Kirchsteiger-Meier and Tobias Baumgartner. Wiley, 2014. ISBN: 978-3-527-33555-8</a:t>
              </a:r>
            </a:p>
            <a:p>
              <a:endParaRPr lang="en-GB" sz="1000"/>
            </a:p>
            <a:p>
              <a:r>
                <a:rPr lang="en-GB"/>
                <a:t>EU Food Law Handbook. </a:t>
              </a:r>
              <a:r>
                <a:rPr lang="en-US"/>
                <a:t>Editor:</a:t>
              </a:r>
              <a:r>
                <a:rPr lang="en-GB"/>
                <a:t> Bernd van der Meulen. Wageningen University Press, 2014. ISBN: 978-90-8686-246-7</a:t>
              </a:r>
            </a:p>
            <a:p>
              <a:endParaRPr lang="en-GB" sz="1000"/>
            </a:p>
            <a:p>
              <a:r>
                <a:rPr lang="en-GB"/>
                <a:t>Genetic Modification and Food Quality: A Down to Earth Analysis. Robert Blair and Joe M. Regenstein. Wiley, 2015. ISBN: 978-1-118-75641-6</a:t>
              </a:r>
            </a:p>
          </p:txBody>
        </p:sp>
      </p:grpSp>
    </p:spTree>
    <p:extLst>
      <p:ext uri="{BB962C8B-B14F-4D97-AF65-F5344CB8AC3E}">
        <p14:creationId xmlns:p14="http://schemas.microsoft.com/office/powerpoint/2010/main" val="624258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4C2EFE05-6B43-EA4A-856D-2C5278807B24}"/>
              </a:ext>
            </a:extLst>
          </p:cNvPr>
          <p:cNvPicPr>
            <a:picLocks noChangeAspect="1"/>
          </p:cNvPicPr>
          <p:nvPr/>
        </p:nvPicPr>
        <p:blipFill>
          <a:blip r:embed="rId4"/>
          <a:stretch>
            <a:fillRect/>
          </a:stretch>
        </p:blipFill>
        <p:spPr>
          <a:xfrm>
            <a:off x="634633" y="141668"/>
            <a:ext cx="7898007" cy="6555346"/>
          </a:xfrm>
          <a:prstGeom prst="rect">
            <a:avLst/>
          </a:prstGeom>
        </p:spPr>
      </p:pic>
    </p:spTree>
    <p:extLst>
      <p:ext uri="{BB962C8B-B14F-4D97-AF65-F5344CB8AC3E}">
        <p14:creationId xmlns:p14="http://schemas.microsoft.com/office/powerpoint/2010/main" val="5604428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779E35-6E22-D34B-8A59-2B53AE6ACDF4}"/>
              </a:ext>
            </a:extLst>
          </p:cNvPr>
          <p:cNvGrpSpPr/>
          <p:nvPr/>
        </p:nvGrpSpPr>
        <p:grpSpPr>
          <a:xfrm>
            <a:off x="457200" y="720572"/>
            <a:ext cx="8229600" cy="5416857"/>
            <a:chOff x="447033" y="1107433"/>
            <a:chExt cx="8229600" cy="5416857"/>
          </a:xfrm>
        </p:grpSpPr>
        <p:sp>
          <p:nvSpPr>
            <p:cNvPr id="3" name="TextBox 2">
              <a:extLst>
                <a:ext uri="{FF2B5EF4-FFF2-40B4-BE49-F238E27FC236}">
                  <a16:creationId xmlns:a16="http://schemas.microsoft.com/office/drawing/2014/main" id="{147AC3F3-CE08-8941-9D07-7475C266921F}"/>
                </a:ext>
              </a:extLst>
            </p:cNvPr>
            <p:cNvSpPr txBox="1"/>
            <p:nvPr/>
          </p:nvSpPr>
          <p:spPr>
            <a:xfrm>
              <a:off x="447033" y="4462187"/>
              <a:ext cx="8229600" cy="2062103"/>
            </a:xfrm>
            <a:prstGeom prst="rect">
              <a:avLst/>
            </a:prstGeom>
            <a:noFill/>
          </p:spPr>
          <p:txBody>
            <a:bodyPr wrap="square" rtlCol="0">
              <a:spAutoFit/>
            </a:bodyPr>
            <a:lstStyle/>
            <a:p>
              <a:r>
                <a:rPr lang="nl-NL"/>
                <a:t>Global legislation for food contact materials. Editor: Joan Sylvain Baughan. </a:t>
              </a:r>
              <a:r>
                <a:rPr lang="nl-NL" b="1">
                  <a:solidFill>
                    <a:schemeClr val="accent6">
                      <a:lumMod val="75000"/>
                    </a:schemeClr>
                  </a:solidFill>
                </a:rPr>
                <a:t>Elsevier</a:t>
              </a:r>
              <a:r>
                <a:rPr lang="nl-NL"/>
                <a:t> / Woodhead Publishing, 2015. ISBN 978-1-78242-014-9</a:t>
              </a:r>
            </a:p>
            <a:p>
              <a:endParaRPr lang="nl-NL" sz="1000"/>
            </a:p>
            <a:p>
              <a:r>
                <a:rPr lang="nl-NL"/>
                <a:t>The Use of Nanomaterials in Food Contact Materials - Design, Application, Safety -  Editor: Rob Veraart. DEStechpublications, 2017. ISBN: 978-1-60595-136-2</a:t>
              </a:r>
            </a:p>
            <a:p>
              <a:endParaRPr lang="nl-NL" sz="1000"/>
            </a:p>
            <a:p>
              <a:r>
                <a:rPr lang="nl-NL"/>
                <a:t>Hygiene in Food Processing. Editors: Huub Lelieveld, John Holah and David Napper. </a:t>
              </a:r>
              <a:r>
                <a:rPr lang="nl-NL" b="1">
                  <a:solidFill>
                    <a:schemeClr val="accent6">
                      <a:lumMod val="75000"/>
                    </a:schemeClr>
                  </a:solidFill>
                </a:rPr>
                <a:t>Elsevier</a:t>
              </a:r>
              <a:r>
                <a:rPr lang="nl-NL"/>
                <a:t> / Woodhead Publishing, 2014. ISBN: 9780857094292</a:t>
              </a:r>
            </a:p>
          </p:txBody>
        </p:sp>
        <p:grpSp>
          <p:nvGrpSpPr>
            <p:cNvPr id="8" name="Group 7">
              <a:extLst>
                <a:ext uri="{FF2B5EF4-FFF2-40B4-BE49-F238E27FC236}">
                  <a16:creationId xmlns:a16="http://schemas.microsoft.com/office/drawing/2014/main" id="{B2FE8FF7-1804-9346-8B6D-F071985F7EA4}"/>
                </a:ext>
              </a:extLst>
            </p:cNvPr>
            <p:cNvGrpSpPr/>
            <p:nvPr/>
          </p:nvGrpSpPr>
          <p:grpSpPr>
            <a:xfrm>
              <a:off x="447034" y="1107433"/>
              <a:ext cx="8229599" cy="2962800"/>
              <a:chOff x="490655" y="1268797"/>
              <a:chExt cx="8229599" cy="2962800"/>
            </a:xfrm>
          </p:grpSpPr>
          <p:pic>
            <p:nvPicPr>
              <p:cNvPr id="4" name="Picture 3">
                <a:extLst>
                  <a:ext uri="{FF2B5EF4-FFF2-40B4-BE49-F238E27FC236}">
                    <a16:creationId xmlns:a16="http://schemas.microsoft.com/office/drawing/2014/main" id="{97981A07-D895-3347-A97C-15CB37C8B751}"/>
                  </a:ext>
                </a:extLst>
              </p:cNvPr>
              <p:cNvPicPr>
                <a:picLocks noChangeAspect="1"/>
              </p:cNvPicPr>
              <p:nvPr/>
            </p:nvPicPr>
            <p:blipFill>
              <a:blip r:embed="rId2"/>
              <a:stretch>
                <a:fillRect/>
              </a:stretch>
            </p:blipFill>
            <p:spPr>
              <a:xfrm>
                <a:off x="490655" y="1268797"/>
                <a:ext cx="2038623" cy="2962800"/>
              </a:xfrm>
              <a:prstGeom prst="rect">
                <a:avLst/>
              </a:prstGeom>
            </p:spPr>
          </p:pic>
          <p:pic>
            <p:nvPicPr>
              <p:cNvPr id="5" name="Picture 4">
                <a:extLst>
                  <a:ext uri="{FF2B5EF4-FFF2-40B4-BE49-F238E27FC236}">
                    <a16:creationId xmlns:a16="http://schemas.microsoft.com/office/drawing/2014/main" id="{693E0B8F-9B80-0E4A-B41A-5C528F8AFC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43363" y="1268797"/>
                <a:ext cx="1994234" cy="2962800"/>
              </a:xfrm>
              <a:prstGeom prst="rect">
                <a:avLst/>
              </a:prstGeom>
            </p:spPr>
          </p:pic>
          <p:pic>
            <p:nvPicPr>
              <p:cNvPr id="7" name="Picture 6">
                <a:extLst>
                  <a:ext uri="{FF2B5EF4-FFF2-40B4-BE49-F238E27FC236}">
                    <a16:creationId xmlns:a16="http://schemas.microsoft.com/office/drawing/2014/main" id="{4587B6F6-4B65-E546-B27B-215D8AC1595C}"/>
                  </a:ext>
                </a:extLst>
              </p:cNvPr>
              <p:cNvPicPr>
                <a:picLocks noChangeAspect="1"/>
              </p:cNvPicPr>
              <p:nvPr/>
            </p:nvPicPr>
            <p:blipFill>
              <a:blip r:embed="rId4"/>
              <a:stretch>
                <a:fillRect/>
              </a:stretch>
            </p:blipFill>
            <p:spPr>
              <a:xfrm>
                <a:off x="6751682" y="1268797"/>
                <a:ext cx="1968572" cy="2962800"/>
              </a:xfrm>
              <a:prstGeom prst="rect">
                <a:avLst/>
              </a:prstGeom>
            </p:spPr>
          </p:pic>
        </p:grpSp>
      </p:grpSp>
    </p:spTree>
    <p:extLst>
      <p:ext uri="{BB962C8B-B14F-4D97-AF65-F5344CB8AC3E}">
        <p14:creationId xmlns:p14="http://schemas.microsoft.com/office/powerpoint/2010/main" val="2286092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43D3732-0A90-D948-A8C4-94C9FD1FB184}"/>
              </a:ext>
            </a:extLst>
          </p:cNvPr>
          <p:cNvGrpSpPr/>
          <p:nvPr/>
        </p:nvGrpSpPr>
        <p:grpSpPr>
          <a:xfrm>
            <a:off x="450477" y="771931"/>
            <a:ext cx="8243047" cy="5314138"/>
            <a:chOff x="416859" y="1225836"/>
            <a:chExt cx="8243047" cy="5314138"/>
          </a:xfrm>
        </p:grpSpPr>
        <p:pic>
          <p:nvPicPr>
            <p:cNvPr id="78850"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793" y="1225836"/>
              <a:ext cx="1962706" cy="29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314A836-E670-C948-8837-5F8A908DA6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7795" y="1225836"/>
              <a:ext cx="1954800" cy="2965520"/>
            </a:xfrm>
            <a:prstGeom prst="rect">
              <a:avLst/>
            </a:prstGeom>
          </p:spPr>
        </p:pic>
        <p:sp>
          <p:nvSpPr>
            <p:cNvPr id="8" name="TextBox 7">
              <a:extLst>
                <a:ext uri="{FF2B5EF4-FFF2-40B4-BE49-F238E27FC236}">
                  <a16:creationId xmlns:a16="http://schemas.microsoft.com/office/drawing/2014/main" id="{BBEC654F-88E3-EF49-B018-6179D1D4C82C}"/>
                </a:ext>
              </a:extLst>
            </p:cNvPr>
            <p:cNvSpPr txBox="1"/>
            <p:nvPr/>
          </p:nvSpPr>
          <p:spPr>
            <a:xfrm>
              <a:off x="416859" y="4477871"/>
              <a:ext cx="8243047" cy="2062103"/>
            </a:xfrm>
            <a:prstGeom prst="rect">
              <a:avLst/>
            </a:prstGeom>
            <a:noFill/>
          </p:spPr>
          <p:txBody>
            <a:bodyPr wrap="square" rtlCol="0">
              <a:spAutoFit/>
            </a:bodyPr>
            <a:lstStyle/>
            <a:p>
              <a:r>
                <a:rPr lang="nl-NL"/>
                <a:t>Handbook of Hygiene Control in the Food Industry. Editors: Huub Lelieveld, John Holah and Domagoj Gabrić. </a:t>
              </a:r>
              <a:r>
                <a:rPr lang="nl-NL" b="1">
                  <a:solidFill>
                    <a:schemeClr val="accent6">
                      <a:lumMod val="75000"/>
                    </a:schemeClr>
                  </a:solidFill>
                </a:rPr>
                <a:t>Elsevier</a:t>
              </a:r>
              <a:r>
                <a:rPr lang="nl-NL"/>
                <a:t> / Woodhead Publishing, 2016. ISBN: 978-0-08-100155-4</a:t>
              </a:r>
            </a:p>
            <a:p>
              <a:endParaRPr lang="nl-NL" sz="1000"/>
            </a:p>
            <a:p>
              <a:r>
                <a:rPr lang="nl-NL"/>
                <a:t>Hygienic Design of Food Factories. Editors: John Holah and Huub Lelieveld. </a:t>
              </a:r>
              <a:r>
                <a:rPr lang="nl-NL" b="1">
                  <a:solidFill>
                    <a:schemeClr val="accent6">
                      <a:lumMod val="75000"/>
                    </a:schemeClr>
                  </a:solidFill>
                </a:rPr>
                <a:t>Elsevier</a:t>
              </a:r>
              <a:r>
                <a:rPr lang="nl-NL"/>
                <a:t> / Woodhead Publishing, 2011. ISBN: 978-1-84569-564-4.</a:t>
              </a:r>
            </a:p>
            <a:p>
              <a:endParaRPr lang="nl-NL" sz="1000"/>
            </a:p>
            <a:p>
              <a:r>
                <a:rPr lang="nl-NL"/>
                <a:t>Food Safety Management – A Practical Guide for the Food Industry. Editors: Yasmine Motarjemi and Huub Lelieveld. </a:t>
              </a:r>
              <a:r>
                <a:rPr lang="nl-NL" b="1">
                  <a:solidFill>
                    <a:schemeClr val="accent6">
                      <a:lumMod val="75000"/>
                    </a:schemeClr>
                  </a:solidFill>
                </a:rPr>
                <a:t>Elsevier</a:t>
              </a:r>
              <a:r>
                <a:rPr lang="nl-NL"/>
                <a:t>/Academic Press, 2013. ISBN: 9780123815057</a:t>
              </a:r>
            </a:p>
          </p:txBody>
        </p:sp>
        <p:pic>
          <p:nvPicPr>
            <p:cNvPr id="9" name="Afbeelding 3">
              <a:extLst>
                <a:ext uri="{FF2B5EF4-FFF2-40B4-BE49-F238E27FC236}">
                  <a16:creationId xmlns:a16="http://schemas.microsoft.com/office/drawing/2014/main" id="{1FDF2F61-23B4-7241-8F72-0CA471859F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59892" y="1225836"/>
              <a:ext cx="2400014" cy="2962800"/>
            </a:xfrm>
            <a:prstGeom prst="rect">
              <a:avLst/>
            </a:prstGeom>
          </p:spPr>
        </p:pic>
      </p:grpSp>
    </p:spTree>
    <p:extLst>
      <p:ext uri="{BB962C8B-B14F-4D97-AF65-F5344CB8AC3E}">
        <p14:creationId xmlns:p14="http://schemas.microsoft.com/office/powerpoint/2010/main" val="23530876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D566B33-3870-0848-9CF5-C92E6AA08538}"/>
              </a:ext>
            </a:extLst>
          </p:cNvPr>
          <p:cNvGrpSpPr/>
          <p:nvPr/>
        </p:nvGrpSpPr>
        <p:grpSpPr>
          <a:xfrm>
            <a:off x="617717" y="290681"/>
            <a:ext cx="7908566" cy="5307822"/>
            <a:chOff x="561473" y="547353"/>
            <a:chExt cx="7908566" cy="5307822"/>
          </a:xfrm>
        </p:grpSpPr>
        <p:pic>
          <p:nvPicPr>
            <p:cNvPr id="2" name="Picture 1">
              <a:extLst>
                <a:ext uri="{FF2B5EF4-FFF2-40B4-BE49-F238E27FC236}">
                  <a16:creationId xmlns:a16="http://schemas.microsoft.com/office/drawing/2014/main" id="{ECD0A7D9-4F96-0E44-8EFB-0ED3B18ECBE2}"/>
                </a:ext>
              </a:extLst>
            </p:cNvPr>
            <p:cNvPicPr>
              <a:picLocks noChangeAspect="1"/>
            </p:cNvPicPr>
            <p:nvPr/>
          </p:nvPicPr>
          <p:blipFill>
            <a:blip r:embed="rId2"/>
            <a:stretch>
              <a:fillRect/>
            </a:stretch>
          </p:blipFill>
          <p:spPr>
            <a:xfrm>
              <a:off x="4945646" y="547353"/>
              <a:ext cx="3524393" cy="5307821"/>
            </a:xfrm>
            <a:prstGeom prst="rect">
              <a:avLst/>
            </a:prstGeom>
          </p:spPr>
        </p:pic>
        <p:pic>
          <p:nvPicPr>
            <p:cNvPr id="3" name="Picture 2">
              <a:extLst>
                <a:ext uri="{FF2B5EF4-FFF2-40B4-BE49-F238E27FC236}">
                  <a16:creationId xmlns:a16="http://schemas.microsoft.com/office/drawing/2014/main" id="{97057ED1-204D-AF40-95B9-82DB33E31B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473" y="547354"/>
              <a:ext cx="3674645" cy="5307821"/>
            </a:xfrm>
            <a:prstGeom prst="rect">
              <a:avLst/>
            </a:prstGeom>
          </p:spPr>
        </p:pic>
      </p:grpSp>
      <p:sp>
        <p:nvSpPr>
          <p:cNvPr id="5" name="Rectangle 4">
            <a:extLst>
              <a:ext uri="{FF2B5EF4-FFF2-40B4-BE49-F238E27FC236}">
                <a16:creationId xmlns:a16="http://schemas.microsoft.com/office/drawing/2014/main" id="{C0FEE67E-64E4-DA47-88A4-7DC0E4EA5F05}"/>
              </a:ext>
            </a:extLst>
          </p:cNvPr>
          <p:cNvSpPr/>
          <p:nvPr/>
        </p:nvSpPr>
        <p:spPr>
          <a:xfrm>
            <a:off x="922602" y="5843156"/>
            <a:ext cx="7406002" cy="923330"/>
          </a:xfrm>
          <a:prstGeom prst="rect">
            <a:avLst/>
          </a:prstGeom>
        </p:spPr>
        <p:txBody>
          <a:bodyPr wrap="none">
            <a:spAutoFit/>
          </a:bodyPr>
          <a:lstStyle/>
          <a:p>
            <a:pPr algn="ctr"/>
            <a:r>
              <a:rPr lang="en-US">
                <a:solidFill>
                  <a:srgbClr val="333333"/>
                </a:solidFill>
                <a:latin typeface="verdana" panose="020B0604030504040204" pitchFamily="34" charset="0"/>
              </a:rPr>
              <a:t> CreateSpace Independent Publishing Platform (29 May 2012)</a:t>
            </a:r>
            <a:endParaRPr lang="en-US" i="0" u="none" strike="noStrike">
              <a:solidFill>
                <a:srgbClr val="333333"/>
              </a:solidFill>
              <a:effectLst/>
              <a:latin typeface="verdana" panose="020B0604030504040204" pitchFamily="34" charset="0"/>
            </a:endParaRPr>
          </a:p>
          <a:p>
            <a:pPr algn="ctr"/>
            <a:r>
              <a:rPr lang="en-US" i="0" u="none" strike="noStrike">
                <a:solidFill>
                  <a:srgbClr val="333333"/>
                </a:solidFill>
                <a:effectLst/>
                <a:latin typeface="verdana" panose="020B0604030504040204" pitchFamily="34" charset="0"/>
              </a:rPr>
              <a:t>ISBN-10: </a:t>
            </a:r>
            <a:r>
              <a:rPr lang="en-US" b="0" i="0" u="none" strike="noStrike">
                <a:solidFill>
                  <a:srgbClr val="333333"/>
                </a:solidFill>
                <a:effectLst/>
                <a:latin typeface="verdana" panose="020B0604030504040204" pitchFamily="34" charset="0"/>
              </a:rPr>
              <a:t>1469985713</a:t>
            </a:r>
          </a:p>
          <a:p>
            <a:pPr algn="ctr"/>
            <a:r>
              <a:rPr lang="en-US">
                <a:solidFill>
                  <a:srgbClr val="333333"/>
                </a:solidFill>
                <a:latin typeface="verdana" panose="020B0604030504040204" pitchFamily="34" charset="0"/>
              </a:rPr>
              <a:t>ISBN-13: 978-1469985718</a:t>
            </a:r>
            <a:endParaRPr lang="en-US" b="0" i="0" u="none" strike="noStrike">
              <a:solidFill>
                <a:srgbClr val="333333"/>
              </a:solidFill>
              <a:effectLst/>
              <a:latin typeface="verdana" panose="020B0604030504040204" pitchFamily="34" charset="0"/>
            </a:endParaRPr>
          </a:p>
        </p:txBody>
      </p:sp>
    </p:spTree>
    <p:extLst>
      <p:ext uri="{BB962C8B-B14F-4D97-AF65-F5344CB8AC3E}">
        <p14:creationId xmlns:p14="http://schemas.microsoft.com/office/powerpoint/2010/main" val="176646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eren 3"/>
          <p:cNvGrpSpPr/>
          <p:nvPr/>
        </p:nvGrpSpPr>
        <p:grpSpPr>
          <a:xfrm>
            <a:off x="123478" y="917693"/>
            <a:ext cx="8890429" cy="5022614"/>
            <a:chOff x="123478" y="357538"/>
            <a:chExt cx="9020522" cy="5022614"/>
          </a:xfrm>
        </p:grpSpPr>
        <p:sp>
          <p:nvSpPr>
            <p:cNvPr id="2" name="Tekstvak 1"/>
            <p:cNvSpPr txBox="1"/>
            <p:nvPr/>
          </p:nvSpPr>
          <p:spPr>
            <a:xfrm>
              <a:off x="123478" y="3810492"/>
              <a:ext cx="9020522" cy="1569660"/>
            </a:xfrm>
            <a:prstGeom prst="rect">
              <a:avLst/>
            </a:prstGeom>
            <a:noFill/>
          </p:spPr>
          <p:txBody>
            <a:bodyPr wrap="square" rtlCol="0">
              <a:spAutoFit/>
            </a:bodyPr>
            <a:lstStyle/>
            <a:p>
              <a:pPr algn="ctr"/>
              <a:endParaRPr lang="en-GB" sz="3200"/>
            </a:p>
            <a:p>
              <a:pPr algn="ctr"/>
              <a:r>
                <a:rPr lang="en-GB" sz="3200" b="1">
                  <a:solidFill>
                    <a:schemeClr val="accent6">
                      <a:lumMod val="75000"/>
                    </a:schemeClr>
                  </a:solidFill>
                </a:rPr>
                <a:t>Use promo code GHI30 for 30% discount</a:t>
              </a:r>
            </a:p>
            <a:p>
              <a:pPr algn="ctr"/>
              <a:endParaRPr lang="en-GB" sz="3200"/>
            </a:p>
          </p:txBody>
        </p:sp>
        <p:pic>
          <p:nvPicPr>
            <p:cNvPr id="3" name="Afbeelding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92982" y="357538"/>
              <a:ext cx="2481515" cy="2729666"/>
            </a:xfrm>
            <a:prstGeom prst="rect">
              <a:avLst/>
            </a:prstGeom>
          </p:spPr>
        </p:pic>
      </p:grpSp>
    </p:spTree>
    <p:extLst>
      <p:ext uri="{BB962C8B-B14F-4D97-AF65-F5344CB8AC3E}">
        <p14:creationId xmlns:p14="http://schemas.microsoft.com/office/powerpoint/2010/main" val="19542321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96C173-1C58-2549-9B13-AA8F3EEF4D15}"/>
              </a:ext>
            </a:extLst>
          </p:cNvPr>
          <p:cNvSpPr txBox="1"/>
          <p:nvPr/>
        </p:nvSpPr>
        <p:spPr>
          <a:xfrm>
            <a:off x="1507958" y="3136613"/>
            <a:ext cx="6128085" cy="584775"/>
          </a:xfrm>
          <a:prstGeom prst="rect">
            <a:avLst/>
          </a:prstGeom>
          <a:noFill/>
        </p:spPr>
        <p:txBody>
          <a:bodyPr wrap="square" rtlCol="0">
            <a:spAutoFit/>
          </a:bodyPr>
          <a:lstStyle/>
          <a:p>
            <a:pPr algn="ctr"/>
            <a:r>
              <a:rPr lang="nl-NL" sz="3200">
                <a:latin typeface="Apple Chancery" panose="03020702040506060504" pitchFamily="66" charset="-79"/>
                <a:cs typeface="Apple Chancery" panose="03020702040506060504" pitchFamily="66" charset="-79"/>
              </a:rPr>
              <a:t>Thank you for your attention</a:t>
            </a:r>
          </a:p>
        </p:txBody>
      </p:sp>
    </p:spTree>
    <p:extLst>
      <p:ext uri="{BB962C8B-B14F-4D97-AF65-F5344CB8AC3E}">
        <p14:creationId xmlns:p14="http://schemas.microsoft.com/office/powerpoint/2010/main" val="1004313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89D301AD-3945-F14D-869A-F9030DAD41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87" y="0"/>
            <a:ext cx="6904027" cy="6858000"/>
          </a:xfrm>
          <a:prstGeom prst="rect">
            <a:avLst/>
          </a:prstGeom>
        </p:spPr>
      </p:pic>
      <p:sp>
        <p:nvSpPr>
          <p:cNvPr id="3" name="TextBox 2">
            <a:extLst>
              <a:ext uri="{FF2B5EF4-FFF2-40B4-BE49-F238E27FC236}">
                <a16:creationId xmlns:a16="http://schemas.microsoft.com/office/drawing/2014/main" id="{3DFF1E4B-9B79-E947-954F-E4042883EA0D}"/>
              </a:ext>
            </a:extLst>
          </p:cNvPr>
          <p:cNvSpPr txBox="1"/>
          <p:nvPr/>
        </p:nvSpPr>
        <p:spPr>
          <a:xfrm>
            <a:off x="5033185" y="6295697"/>
            <a:ext cx="2712938" cy="400110"/>
          </a:xfrm>
          <a:prstGeom prst="rect">
            <a:avLst/>
          </a:prstGeom>
          <a:noFill/>
        </p:spPr>
        <p:txBody>
          <a:bodyPr wrap="square" rtlCol="0">
            <a:spAutoFit/>
          </a:bodyPr>
          <a:lstStyle/>
          <a:p>
            <a:pPr algn="r"/>
            <a:r>
              <a:rPr lang="en-US" sz="2000">
                <a:solidFill>
                  <a:srgbClr val="FFFF00"/>
                </a:solidFill>
                <a:latin typeface="Georgia" panose="02040502050405020303" pitchFamily="18" charset="0"/>
              </a:rPr>
              <a:t>Barbara H. Peterson</a:t>
            </a:r>
            <a:endParaRPr lang="nl-NL" sz="2000">
              <a:solidFill>
                <a:srgbClr val="FFFF00"/>
              </a:solidFill>
            </a:endParaRPr>
          </a:p>
        </p:txBody>
      </p:sp>
    </p:spTree>
    <p:extLst>
      <p:ext uri="{BB962C8B-B14F-4D97-AF65-F5344CB8AC3E}">
        <p14:creationId xmlns:p14="http://schemas.microsoft.com/office/powerpoint/2010/main" val="3118984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BB603A-D920-4B4B-A8EB-936F9EA3F25B}"/>
              </a:ext>
            </a:extLst>
          </p:cNvPr>
          <p:cNvSpPr/>
          <p:nvPr/>
        </p:nvSpPr>
        <p:spPr>
          <a:xfrm>
            <a:off x="257578" y="243513"/>
            <a:ext cx="8628845" cy="6370975"/>
          </a:xfrm>
          <a:prstGeom prst="rect">
            <a:avLst/>
          </a:prstGeom>
        </p:spPr>
        <p:txBody>
          <a:bodyPr wrap="square">
            <a:spAutoFit/>
          </a:bodyPr>
          <a:lstStyle/>
          <a:p>
            <a:r>
              <a:rPr lang="en-US" sz="2600" b="1" i="0" u="none" strike="noStrike">
                <a:solidFill>
                  <a:srgbClr val="29303B"/>
                </a:solidFill>
                <a:effectLst/>
              </a:rPr>
              <a:t>We are already having to deal with food that is injected with foreign genes (GMOs), blasted with pesticides, irradiated beyond recognition, pasteurized, homogenized, scraped off a slaughterhouse floor, and making us sicker by the minute </a:t>
            </a:r>
            <a:r>
              <a:rPr lang="en-US" sz="2600" b="0" i="0" u="none" strike="noStrike">
                <a:solidFill>
                  <a:srgbClr val="29303B"/>
                </a:solidFill>
                <a:effectLst/>
              </a:rPr>
              <a:t>.....</a:t>
            </a:r>
          </a:p>
          <a:p>
            <a:endParaRPr lang="en-US" sz="2600">
              <a:solidFill>
                <a:srgbClr val="29303B"/>
              </a:solidFill>
            </a:endParaRPr>
          </a:p>
          <a:p>
            <a:r>
              <a:rPr lang="en-US" sz="2600" b="0" i="0" u="none" strike="noStrike">
                <a:solidFill>
                  <a:srgbClr val="29303B"/>
                </a:solidFill>
                <a:effectLst/>
              </a:rPr>
              <a:t>..... </a:t>
            </a:r>
            <a:r>
              <a:rPr lang="en-US" sz="2600" b="1" i="0" u="none" strike="noStrike">
                <a:solidFill>
                  <a:srgbClr val="29303B"/>
                </a:solidFill>
                <a:effectLst/>
              </a:rPr>
              <a:t>just add a little more GMO such as golden rice, chock full of artificial inserted “vitamins” to the food supply and force feed it to the public </a:t>
            </a:r>
            <a:r>
              <a:rPr lang="en-US" sz="2600" b="0" i="0" u="none" strike="noStrike">
                <a:solidFill>
                  <a:srgbClr val="29303B"/>
                </a:solidFill>
                <a:effectLst/>
              </a:rPr>
              <a:t>.....</a:t>
            </a:r>
          </a:p>
          <a:p>
            <a:endParaRPr lang="en-US" sz="2600">
              <a:solidFill>
                <a:srgbClr val="29303B"/>
              </a:solidFill>
            </a:endParaRPr>
          </a:p>
          <a:p>
            <a:r>
              <a:rPr lang="en-US" sz="2600" b="0" i="0" u="none" strike="noStrike">
                <a:solidFill>
                  <a:srgbClr val="29303B"/>
                </a:solidFill>
                <a:effectLst/>
              </a:rPr>
              <a:t>... </a:t>
            </a:r>
            <a:r>
              <a:rPr lang="en-US" sz="2600" b="1" i="0" u="none" strike="noStrike">
                <a:solidFill>
                  <a:srgbClr val="29303B"/>
                </a:solidFill>
                <a:effectLst/>
              </a:rPr>
              <a:t>so that big pharma can keep us in its death grip and suck the remaining life out of our bones by “treating” the diseases created by our “new and improved” lifestyles with even more “new and improved” designer drugs.</a:t>
            </a:r>
            <a:r>
              <a:rPr lang="en-US" sz="2600" b="0" i="0" u="none" strike="noStrike">
                <a:solidFill>
                  <a:srgbClr val="29303B"/>
                </a:solidFill>
                <a:effectLst/>
              </a:rPr>
              <a:t> </a:t>
            </a:r>
          </a:p>
          <a:p>
            <a:endParaRPr lang="en-US" sz="1200" b="0" i="0" u="none" strike="noStrike">
              <a:solidFill>
                <a:srgbClr val="29303B"/>
              </a:solidFill>
              <a:effectLst/>
            </a:endParaRPr>
          </a:p>
          <a:p>
            <a:pPr algn="r"/>
            <a:r>
              <a:rPr lang="en-US" sz="2600" b="1" i="0" u="none" strike="noStrike">
                <a:solidFill>
                  <a:srgbClr val="29303B"/>
                </a:solidFill>
                <a:effectLst/>
                <a:latin typeface="Georgia" panose="02040502050405020303" pitchFamily="18" charset="0"/>
              </a:rPr>
              <a:t>© 2010 Barbara H. Peterson</a:t>
            </a:r>
          </a:p>
          <a:p>
            <a:pPr algn="r"/>
            <a:endParaRPr lang="en-US" sz="1200" b="1">
              <a:solidFill>
                <a:srgbClr val="29303B"/>
              </a:solidFill>
              <a:latin typeface="Georgia" panose="02040502050405020303" pitchFamily="18" charset="0"/>
            </a:endParaRPr>
          </a:p>
          <a:p>
            <a:r>
              <a:rPr lang="en-US" sz="2000">
                <a:solidFill>
                  <a:srgbClr val="29303B"/>
                </a:solidFill>
                <a:latin typeface="Georgia" panose="02040502050405020303" pitchFamily="18" charset="0"/>
                <a:hlinkClick r:id="rId3"/>
              </a:rPr>
              <a:t>http://farmwars.info/?p=3261</a:t>
            </a:r>
            <a:endParaRPr lang="en-US" sz="2000">
              <a:solidFill>
                <a:srgbClr val="29303B"/>
              </a:solidFill>
              <a:latin typeface="Georgia" panose="02040502050405020303" pitchFamily="18" charset="0"/>
            </a:endParaRPr>
          </a:p>
        </p:txBody>
      </p:sp>
    </p:spTree>
    <p:extLst>
      <p:ext uri="{BB962C8B-B14F-4D97-AF65-F5344CB8AC3E}">
        <p14:creationId xmlns:p14="http://schemas.microsoft.com/office/powerpoint/2010/main" val="6574321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3542</TotalTime>
  <Words>4057</Words>
  <Application>Microsoft Macintosh PowerPoint</Application>
  <PresentationFormat>On-screen Show (4:3)</PresentationFormat>
  <Paragraphs>475</Paragraphs>
  <Slides>74</Slides>
  <Notes>48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74</vt:i4>
      </vt:variant>
    </vt:vector>
  </HeadingPairs>
  <TitlesOfParts>
    <vt:vector size="87" baseType="lpstr">
      <vt:lpstr>Merriweather</vt:lpstr>
      <vt:lpstr>ＭＳ Ｐゴシック</vt:lpstr>
      <vt:lpstr>Retina</vt:lpstr>
      <vt:lpstr>Apple Chancery</vt:lpstr>
      <vt:lpstr>Arial</vt:lpstr>
      <vt:lpstr>Calibri</vt:lpstr>
      <vt:lpstr>Calibri Light</vt:lpstr>
      <vt:lpstr>Courier New</vt:lpstr>
      <vt:lpstr>Garamond</vt:lpstr>
      <vt:lpstr>Georgia</vt:lpstr>
      <vt:lpstr>verdana</vt:lpstr>
      <vt:lpstr>Wingdings</vt:lpstr>
      <vt:lpstr>Office Theme</vt:lpstr>
      <vt:lpstr>Debunking misinformation about food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Debunking misinformation about food </dc:title>
  <dc:creator>Reviewer</dc:creator>
  <cp:lastModifiedBy>Reviewer</cp:lastModifiedBy>
  <cp:revision>161</cp:revision>
  <dcterms:created xsi:type="dcterms:W3CDTF">2019-06-01T22:19:05Z</dcterms:created>
  <dcterms:modified xsi:type="dcterms:W3CDTF">2019-06-10T23:39:27Z</dcterms:modified>
</cp:coreProperties>
</file>