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313" r:id="rId2"/>
    <p:sldId id="411" r:id="rId3"/>
    <p:sldId id="467" r:id="rId4"/>
    <p:sldId id="468" r:id="rId5"/>
    <p:sldId id="311" r:id="rId6"/>
    <p:sldId id="296" r:id="rId7"/>
    <p:sldId id="417" r:id="rId8"/>
    <p:sldId id="419" r:id="rId9"/>
    <p:sldId id="413" r:id="rId10"/>
    <p:sldId id="472" r:id="rId11"/>
    <p:sldId id="470" r:id="rId12"/>
    <p:sldId id="471" r:id="rId13"/>
    <p:sldId id="469" r:id="rId14"/>
    <p:sldId id="464" r:id="rId15"/>
    <p:sldId id="364" r:id="rId16"/>
    <p:sldId id="427" r:id="rId17"/>
    <p:sldId id="431" r:id="rId18"/>
    <p:sldId id="432" r:id="rId19"/>
    <p:sldId id="433" r:id="rId20"/>
    <p:sldId id="434" r:id="rId21"/>
    <p:sldId id="435" r:id="rId22"/>
    <p:sldId id="436" r:id="rId23"/>
    <p:sldId id="437" r:id="rId24"/>
    <p:sldId id="447" r:id="rId25"/>
  </p:sldIdLst>
  <p:sldSz cx="9144000" cy="6858000" type="screen4x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7D22"/>
    <a:srgbClr val="448A31"/>
    <a:srgbClr val="0000FA"/>
    <a:srgbClr val="FF812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427" autoAdjust="0"/>
    <p:restoredTop sz="88049" autoAdjust="0"/>
  </p:normalViewPr>
  <p:slideViewPr>
    <p:cSldViewPr snapToGrid="0" snapToObjects="1">
      <p:cViewPr varScale="1">
        <p:scale>
          <a:sx n="111" d="100"/>
          <a:sy n="111" d="100"/>
        </p:scale>
        <p:origin x="720" y="192"/>
      </p:cViewPr>
      <p:guideLst>
        <p:guide orient="horz" pos="2160"/>
        <p:guide pos="2880"/>
      </p:guideLst>
    </p:cSldViewPr>
  </p:slideViewPr>
  <p:outlineViewPr>
    <p:cViewPr>
      <p:scale>
        <a:sx n="33" d="100"/>
        <a:sy n="33" d="100"/>
      </p:scale>
      <p:origin x="0" y="3648"/>
    </p:cViewPr>
  </p:outlineViewPr>
  <p:notesTextViewPr>
    <p:cViewPr>
      <p:scale>
        <a:sx n="100" d="100"/>
        <a:sy n="100" d="100"/>
      </p:scale>
      <p:origin x="0" y="0"/>
    </p:cViewPr>
  </p:notesTextViewPr>
  <p:sorterViewPr>
    <p:cViewPr>
      <p:scale>
        <a:sx n="155" d="100"/>
        <a:sy n="155" d="100"/>
      </p:scale>
      <p:origin x="0" y="1792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37B996-F1F8-5D41-9202-A5B540A0F31B}" type="datetimeFigureOut">
              <a:rPr lang="nl-NL" smtClean="0"/>
              <a:t>07-10-18</a:t>
            </a:fld>
            <a:endParaRPr lang="nl-NL" dirty="0"/>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a:t>Klik om de tekststijl van het model te bewerken</a:t>
            </a:r>
          </a:p>
          <a:p>
            <a:pPr lvl="1"/>
            <a:r>
              <a:rPr lang="x-none"/>
              <a:t>Tweede niveau</a:t>
            </a:r>
          </a:p>
          <a:p>
            <a:pPr lvl="2"/>
            <a:r>
              <a:rPr lang="x-none"/>
              <a:t>Derde niveau</a:t>
            </a:r>
          </a:p>
          <a:p>
            <a:pPr lvl="3"/>
            <a:r>
              <a:rPr lang="x-none"/>
              <a:t>Vierde niveau</a:t>
            </a:r>
          </a:p>
          <a:p>
            <a:pPr lvl="4"/>
            <a:r>
              <a:rPr lang="x-none"/>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D2123C-9D82-1A46-BDB0-BEB2CA0AAF11}" type="slidenum">
              <a:rPr lang="nl-NL" smtClean="0"/>
              <a:t>‹#›</a:t>
            </a:fld>
            <a:endParaRPr lang="nl-NL" dirty="0"/>
          </a:p>
        </p:txBody>
      </p:sp>
    </p:spTree>
    <p:extLst>
      <p:ext uri="{BB962C8B-B14F-4D97-AF65-F5344CB8AC3E}">
        <p14:creationId xmlns:p14="http://schemas.microsoft.com/office/powerpoint/2010/main" val="348937761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200" i="1" dirty="0">
                <a:solidFill>
                  <a:srgbClr val="008000"/>
                </a:solidFill>
              </a:rPr>
              <a:t> G.W. Gribble. Chemosphere </a:t>
            </a:r>
            <a:r>
              <a:rPr lang="en-GB" sz="1200" b="1" i="1" dirty="0">
                <a:solidFill>
                  <a:srgbClr val="008000"/>
                </a:solidFill>
              </a:rPr>
              <a:t>52 </a:t>
            </a:r>
            <a:r>
              <a:rPr lang="en-GB" sz="1200" i="1" dirty="0">
                <a:solidFill>
                  <a:srgbClr val="008000"/>
                </a:solidFill>
              </a:rPr>
              <a:t>(2003), 289–297 and </a:t>
            </a:r>
            <a:r>
              <a:rPr lang="en-GB" sz="1200" i="1" dirty="0" err="1">
                <a:solidFill>
                  <a:srgbClr val="008000"/>
                </a:solidFill>
              </a:rPr>
              <a:t>Heterocycles</a:t>
            </a:r>
            <a:r>
              <a:rPr lang="en-GB" sz="1200" i="1">
                <a:solidFill>
                  <a:srgbClr val="008000"/>
                </a:solidFill>
              </a:rPr>
              <a:t>, 84 (1) (2011), 157-207</a:t>
            </a:r>
            <a:endParaRPr lang="nl-NL" dirty="0"/>
          </a:p>
        </p:txBody>
      </p:sp>
      <p:sp>
        <p:nvSpPr>
          <p:cNvPr id="4" name="Tijdelijke aanduiding voor dianummer 3"/>
          <p:cNvSpPr>
            <a:spLocks noGrp="1"/>
          </p:cNvSpPr>
          <p:nvPr>
            <p:ph type="sldNum" sz="quarter" idx="10"/>
          </p:nvPr>
        </p:nvSpPr>
        <p:spPr/>
        <p:txBody>
          <a:bodyPr/>
          <a:lstStyle/>
          <a:p>
            <a:fld id="{F2D2123C-9D82-1A46-BDB0-BEB2CA0AAF11}" type="slidenum">
              <a:rPr lang="nl-NL" smtClean="0"/>
              <a:t>2</a:t>
            </a:fld>
            <a:endParaRPr lang="nl-NL" dirty="0"/>
          </a:p>
        </p:txBody>
      </p:sp>
    </p:spTree>
    <p:extLst>
      <p:ext uri="{BB962C8B-B14F-4D97-AF65-F5344CB8AC3E}">
        <p14:creationId xmlns:p14="http://schemas.microsoft.com/office/powerpoint/2010/main" val="2055402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200" kern="1200" noProof="0" dirty="0">
                <a:solidFill>
                  <a:schemeClr val="tx1"/>
                </a:solidFill>
                <a:effectLst/>
                <a:latin typeface="+mn-lt"/>
                <a:ea typeface="+mn-ea"/>
                <a:cs typeface="+mn-cs"/>
              </a:rPr>
              <a:t>This figure shows the interpretation of toxicity by the general public: a toxic substance does damage independent of the dose, i.e. damage can be prevented </a:t>
            </a:r>
            <a:r>
              <a:rPr lang="en-GB" sz="1200" i="1" kern="1200" noProof="0" dirty="0">
                <a:solidFill>
                  <a:schemeClr val="tx1"/>
                </a:solidFill>
                <a:effectLst/>
                <a:latin typeface="+mn-lt"/>
                <a:ea typeface="+mn-ea"/>
                <a:cs typeface="+mn-cs"/>
              </a:rPr>
              <a:t>only</a:t>
            </a:r>
            <a:r>
              <a:rPr lang="en-GB" sz="1200" kern="1200" noProof="0" dirty="0">
                <a:solidFill>
                  <a:schemeClr val="tx1"/>
                </a:solidFill>
                <a:effectLst/>
                <a:latin typeface="+mn-lt"/>
                <a:ea typeface="+mn-ea"/>
                <a:cs typeface="+mn-cs"/>
              </a:rPr>
              <a:t> if the substance is totally absent. This leads to absurd regulations, as those that lead to the destruction of safe and nutritious food. Also some chemicals are no longer allowed for use in packaging materials or process equipment even when the concentration resulting from leaching into the food is so low (sometimes below the natural concentration in the food), that harm is not possible and indeed never has been reported.</a:t>
            </a:r>
            <a:r>
              <a:rPr lang="en-GB" noProof="0" dirty="0">
                <a:effectLst/>
              </a:rPr>
              <a:t> </a:t>
            </a:r>
            <a:endParaRPr lang="en-GB" noProof="0" dirty="0"/>
          </a:p>
        </p:txBody>
      </p:sp>
      <p:sp>
        <p:nvSpPr>
          <p:cNvPr id="4" name="Tijdelijke aanduiding voor dianummer 3"/>
          <p:cNvSpPr>
            <a:spLocks noGrp="1"/>
          </p:cNvSpPr>
          <p:nvPr>
            <p:ph type="sldNum" sz="quarter" idx="10"/>
          </p:nvPr>
        </p:nvSpPr>
        <p:spPr/>
        <p:txBody>
          <a:bodyPr/>
          <a:lstStyle/>
          <a:p>
            <a:fld id="{F2D2123C-9D82-1A46-BDB0-BEB2CA0AAF11}" type="slidenum">
              <a:rPr lang="nl-NL" smtClean="0"/>
              <a:t>17</a:t>
            </a:fld>
            <a:endParaRPr lang="nl-NL" dirty="0"/>
          </a:p>
        </p:txBody>
      </p:sp>
    </p:spTree>
    <p:extLst>
      <p:ext uri="{BB962C8B-B14F-4D97-AF65-F5344CB8AC3E}">
        <p14:creationId xmlns:p14="http://schemas.microsoft.com/office/powerpoint/2010/main" val="2937784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noProof="0" dirty="0">
                <a:solidFill>
                  <a:schemeClr val="tx1"/>
                </a:solidFill>
                <a:effectLst/>
                <a:latin typeface="+mn-lt"/>
                <a:ea typeface="+mn-ea"/>
                <a:cs typeface="+mn-cs"/>
              </a:rPr>
              <a:t>This figure shows what most politicians and policy makers may believe and make the regulators apply: the higher the concentration the more damage to health, but a very low concentration where e.g. only one person on a million will suffer is acceptable. Still the idea is that there is always damage and no damage will require total absence.</a:t>
            </a:r>
            <a:r>
              <a:rPr lang="en-GB" noProof="0" dirty="0">
                <a:effectLst/>
              </a:rPr>
              <a:t> </a:t>
            </a:r>
            <a:endParaRPr lang="en-GB" noProof="0" dirty="0"/>
          </a:p>
          <a:p>
            <a:endParaRPr lang="nl-NL" dirty="0"/>
          </a:p>
        </p:txBody>
      </p:sp>
      <p:sp>
        <p:nvSpPr>
          <p:cNvPr id="4" name="Tijdelijke aanduiding voor dianummer 3"/>
          <p:cNvSpPr>
            <a:spLocks noGrp="1"/>
          </p:cNvSpPr>
          <p:nvPr>
            <p:ph type="sldNum" sz="quarter" idx="10"/>
          </p:nvPr>
        </p:nvSpPr>
        <p:spPr/>
        <p:txBody>
          <a:bodyPr/>
          <a:lstStyle/>
          <a:p>
            <a:fld id="{F2D2123C-9D82-1A46-BDB0-BEB2CA0AAF11}" type="slidenum">
              <a:rPr lang="nl-NL" smtClean="0"/>
              <a:t>18</a:t>
            </a:fld>
            <a:endParaRPr lang="nl-NL" dirty="0"/>
          </a:p>
        </p:txBody>
      </p:sp>
    </p:spTree>
    <p:extLst>
      <p:ext uri="{BB962C8B-B14F-4D97-AF65-F5344CB8AC3E}">
        <p14:creationId xmlns:p14="http://schemas.microsoft.com/office/powerpoint/2010/main" val="3023942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noProof="0" dirty="0">
                <a:solidFill>
                  <a:schemeClr val="tx1"/>
                </a:solidFill>
                <a:effectLst/>
                <a:latin typeface="+mn-lt"/>
                <a:ea typeface="+mn-ea"/>
                <a:cs typeface="+mn-cs"/>
              </a:rPr>
              <a:t>This figure shows the evidence-based opinion of toxicologists: there is a threshold below which there is no effect. That means below a certain dose there will be no damage. That is why the human body for instance has a liver and kidneys.</a:t>
            </a:r>
            <a:r>
              <a:rPr lang="en-GB" noProof="0" dirty="0">
                <a:effectLst/>
              </a:rPr>
              <a:t> </a:t>
            </a:r>
            <a:endParaRPr lang="en-GB" noProof="0" dirty="0"/>
          </a:p>
          <a:p>
            <a:endParaRPr lang="nl-NL" dirty="0"/>
          </a:p>
        </p:txBody>
      </p:sp>
      <p:sp>
        <p:nvSpPr>
          <p:cNvPr id="4" name="Tijdelijke aanduiding voor dianummer 3"/>
          <p:cNvSpPr>
            <a:spLocks noGrp="1"/>
          </p:cNvSpPr>
          <p:nvPr>
            <p:ph type="sldNum" sz="quarter" idx="10"/>
          </p:nvPr>
        </p:nvSpPr>
        <p:spPr/>
        <p:txBody>
          <a:bodyPr/>
          <a:lstStyle/>
          <a:p>
            <a:fld id="{F2D2123C-9D82-1A46-BDB0-BEB2CA0AAF11}" type="slidenum">
              <a:rPr lang="nl-NL" smtClean="0"/>
              <a:t>19</a:t>
            </a:fld>
            <a:endParaRPr lang="nl-NL" dirty="0"/>
          </a:p>
        </p:txBody>
      </p:sp>
    </p:spTree>
    <p:extLst>
      <p:ext uri="{BB962C8B-B14F-4D97-AF65-F5344CB8AC3E}">
        <p14:creationId xmlns:p14="http://schemas.microsoft.com/office/powerpoint/2010/main" val="955501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err="1"/>
              <a:t>Already</a:t>
            </a:r>
            <a:r>
              <a:rPr lang="nl-NL"/>
              <a:t> about</a:t>
            </a:r>
            <a:r>
              <a:rPr lang="nl-NL" baseline="0"/>
              <a:t> 500 years ago, Paracelsus had concluded that toxicity depends on amounts.</a:t>
            </a:r>
            <a:endParaRPr lang="nl-NL"/>
          </a:p>
          <a:p>
            <a:endParaRPr lang="nl-NL"/>
          </a:p>
        </p:txBody>
      </p:sp>
      <p:sp>
        <p:nvSpPr>
          <p:cNvPr id="4" name="Tijdelijke aanduiding voor dianummer 3"/>
          <p:cNvSpPr>
            <a:spLocks noGrp="1"/>
          </p:cNvSpPr>
          <p:nvPr>
            <p:ph type="sldNum" sz="quarter" idx="10"/>
          </p:nvPr>
        </p:nvSpPr>
        <p:spPr/>
        <p:txBody>
          <a:bodyPr/>
          <a:lstStyle/>
          <a:p>
            <a:fld id="{F2D2123C-9D82-1A46-BDB0-BEB2CA0AAF11}" type="slidenum">
              <a:rPr lang="nl-NL" smtClean="0"/>
              <a:t>20</a:t>
            </a:fld>
            <a:endParaRPr lang="nl-NL" dirty="0"/>
          </a:p>
        </p:txBody>
      </p:sp>
    </p:spTree>
    <p:extLst>
      <p:ext uri="{BB962C8B-B14F-4D97-AF65-F5344CB8AC3E}">
        <p14:creationId xmlns:p14="http://schemas.microsoft.com/office/powerpoint/2010/main" val="1375870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noProof="0" dirty="0">
                <a:solidFill>
                  <a:schemeClr val="tx1"/>
                </a:solidFill>
                <a:effectLst/>
                <a:latin typeface="+mn-lt"/>
                <a:ea typeface="+mn-ea"/>
                <a:cs typeface="+mn-cs"/>
              </a:rPr>
              <a:t>For many substances the situation is as Paracelsus discovered: if the dose is too high, damage is done. However sometimes a too low dose of the substance is also a health risk, as it is the case with vitamins and minerals. Without them we get ill and may die, but too high a dose has the same results</a:t>
            </a:r>
            <a:r>
              <a:rPr lang="en-GB" sz="1200" kern="1200" dirty="0">
                <a:solidFill>
                  <a:schemeClr val="tx1"/>
                </a:solidFill>
                <a:effectLst/>
                <a:latin typeface="+mn-lt"/>
                <a:ea typeface="+mn-ea"/>
                <a:cs typeface="+mn-cs"/>
              </a:rPr>
              <a:t>.</a:t>
            </a:r>
            <a:r>
              <a:rPr lang="en-GB" dirty="0">
                <a:effectLst/>
              </a:rPr>
              <a:t> </a:t>
            </a:r>
            <a:endParaRPr lang="nl-NL" dirty="0"/>
          </a:p>
          <a:p>
            <a:endParaRPr lang="nl-NL" dirty="0"/>
          </a:p>
        </p:txBody>
      </p:sp>
      <p:sp>
        <p:nvSpPr>
          <p:cNvPr id="4" name="Tijdelijke aanduiding voor dianummer 3"/>
          <p:cNvSpPr>
            <a:spLocks noGrp="1"/>
          </p:cNvSpPr>
          <p:nvPr>
            <p:ph type="sldNum" sz="quarter" idx="10"/>
          </p:nvPr>
        </p:nvSpPr>
        <p:spPr/>
        <p:txBody>
          <a:bodyPr/>
          <a:lstStyle/>
          <a:p>
            <a:fld id="{F2D2123C-9D82-1A46-BDB0-BEB2CA0AAF11}" type="slidenum">
              <a:rPr lang="nl-NL" smtClean="0"/>
              <a:t>21</a:t>
            </a:fld>
            <a:endParaRPr lang="nl-NL" dirty="0"/>
          </a:p>
        </p:txBody>
      </p:sp>
    </p:spTree>
    <p:extLst>
      <p:ext uri="{BB962C8B-B14F-4D97-AF65-F5344CB8AC3E}">
        <p14:creationId xmlns:p14="http://schemas.microsoft.com/office/powerpoint/2010/main" val="3296508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noProof="0" dirty="0"/>
              <a:t>Examples:</a:t>
            </a:r>
          </a:p>
          <a:p>
            <a:r>
              <a:rPr lang="en-GB" noProof="0" dirty="0"/>
              <a:t>Vitamin</a:t>
            </a:r>
            <a:r>
              <a:rPr lang="en-GB" baseline="0" noProof="0" dirty="0"/>
              <a:t> A and Selenium are essential for your health but too much is harmful. The amount consumed determines whether it is healthy or toxic. Sometimes the difference is very small.</a:t>
            </a:r>
            <a:endParaRPr lang="en-GB" noProof="0" dirty="0"/>
          </a:p>
          <a:p>
            <a:endParaRPr lang="nl-NL" dirty="0"/>
          </a:p>
        </p:txBody>
      </p:sp>
      <p:sp>
        <p:nvSpPr>
          <p:cNvPr id="4" name="Tijdelijke aanduiding voor dianummer 3"/>
          <p:cNvSpPr>
            <a:spLocks noGrp="1"/>
          </p:cNvSpPr>
          <p:nvPr>
            <p:ph type="sldNum" sz="quarter" idx="10"/>
          </p:nvPr>
        </p:nvSpPr>
        <p:spPr/>
        <p:txBody>
          <a:bodyPr/>
          <a:lstStyle/>
          <a:p>
            <a:fld id="{F2D2123C-9D82-1A46-BDB0-BEB2CA0AAF11}" type="slidenum">
              <a:rPr lang="nl-NL" smtClean="0"/>
              <a:t>22</a:t>
            </a:fld>
            <a:endParaRPr lang="nl-NL" dirty="0"/>
          </a:p>
        </p:txBody>
      </p:sp>
    </p:spTree>
    <p:extLst>
      <p:ext uri="{BB962C8B-B14F-4D97-AF65-F5344CB8AC3E}">
        <p14:creationId xmlns:p14="http://schemas.microsoft.com/office/powerpoint/2010/main" val="3109223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F2D2123C-9D82-1A46-BDB0-BEB2CA0AAF11}" type="slidenum">
              <a:rPr lang="nl-NL" smtClean="0"/>
              <a:t>24</a:t>
            </a:fld>
            <a:endParaRPr lang="nl-NL" dirty="0"/>
          </a:p>
        </p:txBody>
      </p:sp>
    </p:spTree>
    <p:extLst>
      <p:ext uri="{BB962C8B-B14F-4D97-AF65-F5344CB8AC3E}">
        <p14:creationId xmlns:p14="http://schemas.microsoft.com/office/powerpoint/2010/main" val="2129678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a:t>https://jameskennedymonash.wordpress.com/2013/12/12/ingredients-of-an-all-natural-banana/</a:t>
            </a:r>
          </a:p>
        </p:txBody>
      </p:sp>
      <p:sp>
        <p:nvSpPr>
          <p:cNvPr id="4" name="Tijdelijke aanduiding voor dianummer 3"/>
          <p:cNvSpPr>
            <a:spLocks noGrp="1"/>
          </p:cNvSpPr>
          <p:nvPr>
            <p:ph type="sldNum" sz="quarter" idx="10"/>
          </p:nvPr>
        </p:nvSpPr>
        <p:spPr/>
        <p:txBody>
          <a:bodyPr/>
          <a:lstStyle/>
          <a:p>
            <a:fld id="{F2D2123C-9D82-1A46-BDB0-BEB2CA0AAF11}" type="slidenum">
              <a:rPr lang="nl-NL" smtClean="0"/>
              <a:t>3</a:t>
            </a:fld>
            <a:endParaRPr lang="nl-NL" dirty="0"/>
          </a:p>
        </p:txBody>
      </p:sp>
    </p:spTree>
    <p:extLst>
      <p:ext uri="{BB962C8B-B14F-4D97-AF65-F5344CB8AC3E}">
        <p14:creationId xmlns:p14="http://schemas.microsoft.com/office/powerpoint/2010/main" val="1424610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a:t>https://jameskennedymonash.wordpress.com/2013/12/20/ingredients-of-all-natural-blueberries/</a:t>
            </a:r>
          </a:p>
        </p:txBody>
      </p:sp>
      <p:sp>
        <p:nvSpPr>
          <p:cNvPr id="4" name="Tijdelijke aanduiding voor dianummer 3"/>
          <p:cNvSpPr>
            <a:spLocks noGrp="1"/>
          </p:cNvSpPr>
          <p:nvPr>
            <p:ph type="sldNum" sz="quarter" idx="10"/>
          </p:nvPr>
        </p:nvSpPr>
        <p:spPr/>
        <p:txBody>
          <a:bodyPr/>
          <a:lstStyle/>
          <a:p>
            <a:fld id="{F2D2123C-9D82-1A46-BDB0-BEB2CA0AAF11}" type="slidenum">
              <a:rPr lang="nl-NL" smtClean="0"/>
              <a:t>4</a:t>
            </a:fld>
            <a:endParaRPr lang="nl-NL" dirty="0"/>
          </a:p>
        </p:txBody>
      </p:sp>
    </p:spTree>
    <p:extLst>
      <p:ext uri="{BB962C8B-B14F-4D97-AF65-F5344CB8AC3E}">
        <p14:creationId xmlns:p14="http://schemas.microsoft.com/office/powerpoint/2010/main" val="1534244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a:t>Many constituents</a:t>
            </a:r>
            <a:r>
              <a:rPr lang="en-GB" baseline="0"/>
              <a:t> of ALL foods become toxic if eaten in too high amounts.</a:t>
            </a:r>
            <a:endParaRPr lang="en-GB"/>
          </a:p>
        </p:txBody>
      </p:sp>
      <p:sp>
        <p:nvSpPr>
          <p:cNvPr id="4" name="Tijdelijke aanduiding voor dianummer 3"/>
          <p:cNvSpPr>
            <a:spLocks noGrp="1"/>
          </p:cNvSpPr>
          <p:nvPr>
            <p:ph type="sldNum" sz="quarter" idx="10"/>
          </p:nvPr>
        </p:nvSpPr>
        <p:spPr/>
        <p:txBody>
          <a:bodyPr/>
          <a:lstStyle/>
          <a:p>
            <a:fld id="{96878E31-1216-304A-9259-B581FEEA713E}" type="slidenum">
              <a:rPr lang="tr-TR"/>
              <a:t>5</a:t>
            </a:fld>
            <a:endParaRPr lang="tr-TR"/>
          </a:p>
        </p:txBody>
      </p:sp>
    </p:spTree>
    <p:extLst>
      <p:ext uri="{BB962C8B-B14F-4D97-AF65-F5344CB8AC3E}">
        <p14:creationId xmlns:p14="http://schemas.microsoft.com/office/powerpoint/2010/main" val="889660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noProof="0" dirty="0"/>
              <a:t>All foods contain substances (chemicals) that are toxic if consumed in too high amounts. This and the next two slides give examples. There are no exceptions. People who do</a:t>
            </a:r>
            <a:r>
              <a:rPr lang="en-GB" baseline="0" noProof="0" dirty="0"/>
              <a:t> not eat food with (potentially toxic) chemicals will starve to death.</a:t>
            </a:r>
            <a:endParaRPr lang="en-GB" noProof="0" dirty="0"/>
          </a:p>
          <a:p>
            <a:endParaRPr lang="nl-NL" dirty="0"/>
          </a:p>
        </p:txBody>
      </p:sp>
      <p:sp>
        <p:nvSpPr>
          <p:cNvPr id="4" name="Tijdelijke aanduiding voor dianummer 3"/>
          <p:cNvSpPr>
            <a:spLocks noGrp="1"/>
          </p:cNvSpPr>
          <p:nvPr>
            <p:ph type="sldNum" sz="quarter" idx="10"/>
          </p:nvPr>
        </p:nvSpPr>
        <p:spPr/>
        <p:txBody>
          <a:bodyPr/>
          <a:lstStyle/>
          <a:p>
            <a:fld id="{F2D2123C-9D82-1A46-BDB0-BEB2CA0AAF11}" type="slidenum">
              <a:rPr lang="nl-NL" smtClean="0"/>
              <a:t>6</a:t>
            </a:fld>
            <a:endParaRPr lang="nl-NL" dirty="0"/>
          </a:p>
        </p:txBody>
      </p:sp>
    </p:spTree>
    <p:extLst>
      <p:ext uri="{BB962C8B-B14F-4D97-AF65-F5344CB8AC3E}">
        <p14:creationId xmlns:p14="http://schemas.microsoft.com/office/powerpoint/2010/main" val="2817747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a:t>Some</a:t>
            </a:r>
            <a:r>
              <a:rPr lang="nl-NL" baseline="0"/>
              <a:t> of the chemicals in coffee. All potentially (geno)toxic/carcinogenic, but toxicity is a matter of amounts. See later.</a:t>
            </a:r>
            <a:endParaRPr lang="nl-NL"/>
          </a:p>
          <a:p>
            <a:endParaRPr lang="nl-NL"/>
          </a:p>
        </p:txBody>
      </p:sp>
      <p:sp>
        <p:nvSpPr>
          <p:cNvPr id="4" name="Tijdelijke aanduiding voor dianummer 3"/>
          <p:cNvSpPr>
            <a:spLocks noGrp="1"/>
          </p:cNvSpPr>
          <p:nvPr>
            <p:ph type="sldNum" sz="quarter" idx="10"/>
          </p:nvPr>
        </p:nvSpPr>
        <p:spPr/>
        <p:txBody>
          <a:bodyPr/>
          <a:lstStyle/>
          <a:p>
            <a:fld id="{F2D2123C-9D82-1A46-BDB0-BEB2CA0AAF11}" type="slidenum">
              <a:rPr lang="nl-NL" smtClean="0"/>
              <a:t>7</a:t>
            </a:fld>
            <a:endParaRPr lang="nl-NL" dirty="0"/>
          </a:p>
        </p:txBody>
      </p:sp>
    </p:spTree>
    <p:extLst>
      <p:ext uri="{BB962C8B-B14F-4D97-AF65-F5344CB8AC3E}">
        <p14:creationId xmlns:p14="http://schemas.microsoft.com/office/powerpoint/2010/main" val="3076928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200" b="0" i="0" u="none" strike="noStrike" kern="1200" baseline="0">
                <a:solidFill>
                  <a:schemeClr val="tx1"/>
                </a:solidFill>
                <a:latin typeface="+mn-lt"/>
                <a:ea typeface="+mn-ea"/>
                <a:cs typeface="+mn-cs"/>
              </a:rPr>
              <a:t>2016 Institute of Food Technologists®</a:t>
            </a:r>
          </a:p>
          <a:p>
            <a:r>
              <a:rPr lang="en-GB" sz="1200" b="0" i="0" u="none" strike="noStrike" kern="1200" baseline="0">
                <a:solidFill>
                  <a:schemeClr val="tx1"/>
                </a:solidFill>
                <a:latin typeface="+mn-lt"/>
                <a:ea typeface="+mn-ea"/>
                <a:cs typeface="+mn-cs"/>
              </a:rPr>
              <a:t>doi: 10.1111/1541-4337.12206 Vol. 00, 2016  </a:t>
            </a:r>
          </a:p>
          <a:p>
            <a:r>
              <a:rPr lang="en-GB" sz="1200" b="0" i="0" u="none" strike="noStrike" kern="1200" baseline="0">
                <a:solidFill>
                  <a:schemeClr val="tx1"/>
                </a:solidFill>
                <a:latin typeface="+mn-lt"/>
                <a:ea typeface="+mn-ea"/>
                <a:cs typeface="+mn-cs"/>
              </a:rPr>
              <a:t>Comprehensive Reviews in Food Science and Food Safety</a:t>
            </a:r>
            <a:endParaRPr lang="en-GB"/>
          </a:p>
        </p:txBody>
      </p:sp>
      <p:sp>
        <p:nvSpPr>
          <p:cNvPr id="4" name="Tijdelijke aanduiding voor dianummer 3"/>
          <p:cNvSpPr>
            <a:spLocks noGrp="1"/>
          </p:cNvSpPr>
          <p:nvPr>
            <p:ph type="sldNum" sz="quarter" idx="10"/>
          </p:nvPr>
        </p:nvSpPr>
        <p:spPr/>
        <p:txBody>
          <a:bodyPr/>
          <a:lstStyle/>
          <a:p>
            <a:fld id="{F2D2123C-9D82-1A46-BDB0-BEB2CA0AAF11}" type="slidenum">
              <a:rPr lang="nl-NL" smtClean="0"/>
              <a:t>8</a:t>
            </a:fld>
            <a:endParaRPr lang="nl-NL" dirty="0"/>
          </a:p>
        </p:txBody>
      </p:sp>
    </p:spTree>
    <p:extLst>
      <p:ext uri="{BB962C8B-B14F-4D97-AF65-F5344CB8AC3E}">
        <p14:creationId xmlns:p14="http://schemas.microsoft.com/office/powerpoint/2010/main" val="3666381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a:t>A very important issue. See in particular:</a:t>
            </a:r>
          </a:p>
          <a:p>
            <a:r>
              <a:rPr lang="en-GB" sz="1200" b="0" i="0" u="none" strike="noStrike" kern="1200" baseline="0">
                <a:solidFill>
                  <a:schemeClr val="tx1"/>
                </a:solidFill>
                <a:latin typeface="+mn-lt"/>
                <a:ea typeface="+mn-ea"/>
                <a:cs typeface="+mn-cs"/>
              </a:rPr>
              <a:t>Swirsky Gold L., Slone T.H. and Ames B.N., ‘Prioritization of possible carcinogenic hazards in food’.</a:t>
            </a:r>
            <a:r>
              <a:rPr lang="en-GB" sz="1200" b="0" i="1" u="none" strike="noStrike" kern="1200" baseline="0">
                <a:solidFill>
                  <a:schemeClr val="tx1"/>
                </a:solidFill>
                <a:latin typeface="+mn-lt"/>
                <a:ea typeface="+mn-ea"/>
                <a:cs typeface="+mn-cs"/>
              </a:rPr>
              <a:t> In:</a:t>
            </a:r>
            <a:r>
              <a:rPr lang="en-GB" sz="1200" b="0" i="0" u="none" strike="noStrike" kern="1200" baseline="0">
                <a:solidFill>
                  <a:schemeClr val="tx1"/>
                </a:solidFill>
                <a:latin typeface="+mn-lt"/>
                <a:ea typeface="+mn-ea"/>
                <a:cs typeface="+mn-cs"/>
              </a:rPr>
              <a:t> Food Chemical Risk Analysis, ed Tennant D R, New York, </a:t>
            </a:r>
            <a:r>
              <a:rPr lang="en-US" sz="1200" b="0" i="0" u="none" strike="noStrike" kern="1200" baseline="0">
                <a:solidFill>
                  <a:schemeClr val="tx1"/>
                </a:solidFill>
                <a:latin typeface="+mn-lt"/>
                <a:ea typeface="+mn-ea"/>
                <a:cs typeface="+mn-cs"/>
              </a:rPr>
              <a:t>Chapman and Hall, 1997 267–295.</a:t>
            </a:r>
            <a:endParaRPr lang="en-GB"/>
          </a:p>
          <a:p>
            <a:r>
              <a:rPr lang="en-GB" b="1"/>
              <a:t>Complete text also</a:t>
            </a:r>
            <a:r>
              <a:rPr lang="en-GB" b="1" baseline="0"/>
              <a:t> on</a:t>
            </a:r>
            <a:r>
              <a:rPr lang="en-GB" baseline="0"/>
              <a:t>: </a:t>
            </a:r>
            <a:r>
              <a:rPr lang="en-GB"/>
              <a:t>http://toxnet.nlm.nih.gov/cpdb/text/maff.html</a:t>
            </a:r>
          </a:p>
        </p:txBody>
      </p:sp>
      <p:sp>
        <p:nvSpPr>
          <p:cNvPr id="4" name="Tijdelijke aanduiding voor dianummer 3"/>
          <p:cNvSpPr>
            <a:spLocks noGrp="1"/>
          </p:cNvSpPr>
          <p:nvPr>
            <p:ph type="sldNum" sz="quarter" idx="10"/>
          </p:nvPr>
        </p:nvSpPr>
        <p:spPr/>
        <p:txBody>
          <a:bodyPr/>
          <a:lstStyle/>
          <a:p>
            <a:fld id="{F2D2123C-9D82-1A46-BDB0-BEB2CA0AAF11}" type="slidenum">
              <a:rPr lang="nl-NL" smtClean="0"/>
              <a:t>9</a:t>
            </a:fld>
            <a:endParaRPr lang="nl-NL" dirty="0"/>
          </a:p>
        </p:txBody>
      </p:sp>
    </p:spTree>
    <p:extLst>
      <p:ext uri="{BB962C8B-B14F-4D97-AF65-F5344CB8AC3E}">
        <p14:creationId xmlns:p14="http://schemas.microsoft.com/office/powerpoint/2010/main" val="1672288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a:solidFill>
                  <a:schemeClr val="tx1"/>
                </a:solidFill>
                <a:effectLst/>
                <a:latin typeface="+mn-lt"/>
                <a:ea typeface="+mn-ea"/>
                <a:cs typeface="+mn-cs"/>
              </a:rPr>
              <a:t>For relevant details, see: EFSA (European Food Safety Authority), 2017. Scientific Report of EFSA on scientific support for preparing an EU position in the 49th Session of the Codex Committee on Pesticide Residues (CCPR). EFSA Journal 2017;15(7):4929, 162 pp. https://doi.org/10.2903/j.efsa.2017.4929 </a:t>
            </a:r>
            <a:endParaRPr lang="nl-NL"/>
          </a:p>
          <a:p>
            <a:r>
              <a:rPr lang="nl-NL" sz="1200" kern="1200">
                <a:solidFill>
                  <a:schemeClr val="tx1"/>
                </a:solidFill>
                <a:effectLst/>
                <a:latin typeface="+mn-lt"/>
                <a:ea typeface="+mn-ea"/>
                <a:cs typeface="+mn-cs"/>
              </a:rPr>
              <a:t>ISSN: 1831-4732</a:t>
            </a:r>
            <a:br>
              <a:rPr lang="nl-NL" sz="1200" kern="1200">
                <a:solidFill>
                  <a:schemeClr val="tx1"/>
                </a:solidFill>
                <a:effectLst/>
                <a:latin typeface="+mn-lt"/>
                <a:ea typeface="+mn-ea"/>
                <a:cs typeface="+mn-cs"/>
              </a:rPr>
            </a:br>
            <a:r>
              <a:rPr lang="nl-NL" sz="1200" kern="1200">
                <a:solidFill>
                  <a:schemeClr val="tx1"/>
                </a:solidFill>
                <a:effectLst/>
                <a:latin typeface="+mn-lt"/>
                <a:ea typeface="+mn-ea"/>
                <a:cs typeface="+mn-cs"/>
              </a:rPr>
              <a:t>© 2017 European Food Safety Authority. EFSA Journal published by John Wiley and Sons Ltd on behalf </a:t>
            </a:r>
            <a:endParaRPr lang="nl-NL"/>
          </a:p>
          <a:p>
            <a:r>
              <a:rPr lang="nl-NL" sz="1200" kern="1200">
                <a:solidFill>
                  <a:schemeClr val="tx1"/>
                </a:solidFill>
                <a:effectLst/>
                <a:latin typeface="+mn-lt"/>
                <a:ea typeface="+mn-ea"/>
                <a:cs typeface="+mn-cs"/>
              </a:rPr>
              <a:t>of European Food Safety Authority. </a:t>
            </a:r>
            <a:endParaRPr lang="nl-NL"/>
          </a:p>
          <a:p>
            <a:endParaRPr lang="en-GB"/>
          </a:p>
        </p:txBody>
      </p:sp>
      <p:sp>
        <p:nvSpPr>
          <p:cNvPr id="4" name="Tijdelijke aanduiding voor dianummer 3"/>
          <p:cNvSpPr>
            <a:spLocks noGrp="1"/>
          </p:cNvSpPr>
          <p:nvPr>
            <p:ph type="sldNum" sz="quarter" idx="10"/>
          </p:nvPr>
        </p:nvSpPr>
        <p:spPr/>
        <p:txBody>
          <a:bodyPr/>
          <a:lstStyle/>
          <a:p>
            <a:fld id="{96878E31-1216-304A-9259-B581FEEA713E}" type="slidenum">
              <a:rPr lang="tr-TR"/>
              <a:t>15</a:t>
            </a:fld>
            <a:endParaRPr lang="tr-TR"/>
          </a:p>
        </p:txBody>
      </p:sp>
    </p:spTree>
    <p:extLst>
      <p:ext uri="{BB962C8B-B14F-4D97-AF65-F5344CB8AC3E}">
        <p14:creationId xmlns:p14="http://schemas.microsoft.com/office/powerpoint/2010/main" val="3272191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x-none"/>
              <a:t>Titelstijl van model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Klik om de titelstijl van het model te bewerken</a:t>
            </a:r>
            <a:endParaRPr lang="nl-NL"/>
          </a:p>
        </p:txBody>
      </p:sp>
      <p:sp>
        <p:nvSpPr>
          <p:cNvPr id="4" name="Tijdelijke aanduiding voor datum 3"/>
          <p:cNvSpPr>
            <a:spLocks noGrp="1"/>
          </p:cNvSpPr>
          <p:nvPr>
            <p:ph type="dt" sz="half" idx="10"/>
          </p:nvPr>
        </p:nvSpPr>
        <p:spPr/>
        <p:txBody>
          <a:bodyPr/>
          <a:lstStyle/>
          <a:p>
            <a:fld id="{096DA19E-2B6C-1A46-9F06-F162EA3B3B53}" type="datetimeFigureOut">
              <a:rPr lang="nl-NL" smtClean="0"/>
              <a:t>07-10-18</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97AAB3AD-6426-4942-9EA4-5EDE586E7458}" type="slidenum">
              <a:rPr lang="nl-NL" smtClean="0"/>
              <a:t>‹#›</a:t>
            </a:fld>
            <a:endParaRPr lang="nl-NL" dirty="0"/>
          </a:p>
        </p:txBody>
      </p:sp>
    </p:spTree>
    <p:extLst>
      <p:ext uri="{BB962C8B-B14F-4D97-AF65-F5344CB8AC3E}">
        <p14:creationId xmlns:p14="http://schemas.microsoft.com/office/powerpoint/2010/main" val="118861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x-none"/>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x-none"/>
              <a:t>Klik om de tekststijl van het model te bewerken</a:t>
            </a:r>
          </a:p>
          <a:p>
            <a:pPr lvl="1"/>
            <a:r>
              <a:rPr lang="x-none"/>
              <a:t>Tweede niveau</a:t>
            </a:r>
          </a:p>
          <a:p>
            <a:pPr lvl="2"/>
            <a:r>
              <a:rPr lang="x-none"/>
              <a:t>Derde niveau</a:t>
            </a:r>
          </a:p>
          <a:p>
            <a:pPr lvl="3"/>
            <a:r>
              <a:rPr lang="x-none"/>
              <a:t>Vierde niveau</a:t>
            </a:r>
          </a:p>
          <a:p>
            <a:pPr lvl="4"/>
            <a:r>
              <a:rPr lang="x-none"/>
              <a:t>Vijfde niveau</a:t>
            </a:r>
            <a:endParaRPr lang="nl-NL"/>
          </a:p>
        </p:txBody>
      </p:sp>
      <p:sp>
        <p:nvSpPr>
          <p:cNvPr id="4" name="Tijdelijke aanduiding voor datum 3"/>
          <p:cNvSpPr>
            <a:spLocks noGrp="1"/>
          </p:cNvSpPr>
          <p:nvPr>
            <p:ph type="dt" sz="half" idx="10"/>
          </p:nvPr>
        </p:nvSpPr>
        <p:spPr/>
        <p:txBody>
          <a:bodyPr/>
          <a:lstStyle/>
          <a:p>
            <a:fld id="{096DA19E-2B6C-1A46-9F06-F162EA3B3B53}" type="datetimeFigureOut">
              <a:rPr lang="nl-NL" smtClean="0"/>
              <a:t>07-10-18</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97AAB3AD-6426-4942-9EA4-5EDE586E7458}" type="slidenum">
              <a:rPr lang="nl-NL" smtClean="0"/>
              <a:t>‹#›</a:t>
            </a:fld>
            <a:endParaRPr lang="nl-NL" dirty="0"/>
          </a:p>
        </p:txBody>
      </p:sp>
    </p:spTree>
    <p:extLst>
      <p:ext uri="{BB962C8B-B14F-4D97-AF65-F5344CB8AC3E}">
        <p14:creationId xmlns:p14="http://schemas.microsoft.com/office/powerpoint/2010/main" val="551182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x-none"/>
              <a:t>Titelstijl van model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x-none"/>
              <a:t>Klik om de tekststijl van het model te bewerken</a:t>
            </a:r>
          </a:p>
          <a:p>
            <a:pPr lvl="1"/>
            <a:r>
              <a:rPr lang="x-none"/>
              <a:t>Tweede niveau</a:t>
            </a:r>
          </a:p>
          <a:p>
            <a:pPr lvl="2"/>
            <a:r>
              <a:rPr lang="x-none"/>
              <a:t>Derde niveau</a:t>
            </a:r>
          </a:p>
          <a:p>
            <a:pPr lvl="3"/>
            <a:r>
              <a:rPr lang="x-none"/>
              <a:t>Vierde niveau</a:t>
            </a:r>
          </a:p>
          <a:p>
            <a:pPr lvl="4"/>
            <a:r>
              <a:rPr lang="x-none"/>
              <a:t>Vijfde niveau</a:t>
            </a:r>
            <a:endParaRPr lang="nl-NL"/>
          </a:p>
        </p:txBody>
      </p:sp>
      <p:sp>
        <p:nvSpPr>
          <p:cNvPr id="4" name="Tijdelijke aanduiding voor datum 3"/>
          <p:cNvSpPr>
            <a:spLocks noGrp="1"/>
          </p:cNvSpPr>
          <p:nvPr>
            <p:ph type="dt" sz="half" idx="10"/>
          </p:nvPr>
        </p:nvSpPr>
        <p:spPr/>
        <p:txBody>
          <a:bodyPr/>
          <a:lstStyle/>
          <a:p>
            <a:fld id="{096DA19E-2B6C-1A46-9F06-F162EA3B3B53}" type="datetimeFigureOut">
              <a:rPr lang="nl-NL" smtClean="0"/>
              <a:t>07-10-18</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97AAB3AD-6426-4942-9EA4-5EDE586E7458}" type="slidenum">
              <a:rPr lang="nl-NL" smtClean="0"/>
              <a:t>‹#›</a:t>
            </a:fld>
            <a:endParaRPr lang="nl-NL" dirty="0"/>
          </a:p>
        </p:txBody>
      </p:sp>
    </p:spTree>
    <p:extLst>
      <p:ext uri="{BB962C8B-B14F-4D97-AF65-F5344CB8AC3E}">
        <p14:creationId xmlns:p14="http://schemas.microsoft.com/office/powerpoint/2010/main" val="988198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x-none"/>
              <a:t>Titelstijl van model bewerken</a:t>
            </a:r>
            <a:endParaRPr lang="nl-NL"/>
          </a:p>
        </p:txBody>
      </p:sp>
      <p:sp>
        <p:nvSpPr>
          <p:cNvPr id="3" name="Tijdelijke aanduiding voor inhoud 2"/>
          <p:cNvSpPr>
            <a:spLocks noGrp="1"/>
          </p:cNvSpPr>
          <p:nvPr>
            <p:ph idx="1"/>
          </p:nvPr>
        </p:nvSpPr>
        <p:spPr/>
        <p:txBody>
          <a:bodyPr/>
          <a:lstStyle/>
          <a:p>
            <a:pPr lvl="0"/>
            <a:r>
              <a:rPr lang="x-none"/>
              <a:t>Klik om de tekststijl van het model te bewerken</a:t>
            </a:r>
          </a:p>
          <a:p>
            <a:pPr lvl="1"/>
            <a:r>
              <a:rPr lang="x-none"/>
              <a:t>Tweede niveau</a:t>
            </a:r>
          </a:p>
          <a:p>
            <a:pPr lvl="2"/>
            <a:r>
              <a:rPr lang="x-none"/>
              <a:t>Derde niveau</a:t>
            </a:r>
          </a:p>
          <a:p>
            <a:pPr lvl="3"/>
            <a:r>
              <a:rPr lang="x-none"/>
              <a:t>Vierde niveau</a:t>
            </a:r>
          </a:p>
          <a:p>
            <a:pPr lvl="4"/>
            <a:r>
              <a:rPr lang="x-none"/>
              <a:t>Vijfde niveau</a:t>
            </a:r>
            <a:endParaRPr lang="nl-NL"/>
          </a:p>
        </p:txBody>
      </p:sp>
      <p:sp>
        <p:nvSpPr>
          <p:cNvPr id="4" name="Tijdelijke aanduiding voor datum 3"/>
          <p:cNvSpPr>
            <a:spLocks noGrp="1"/>
          </p:cNvSpPr>
          <p:nvPr>
            <p:ph type="dt" sz="half" idx="10"/>
          </p:nvPr>
        </p:nvSpPr>
        <p:spPr/>
        <p:txBody>
          <a:bodyPr/>
          <a:lstStyle/>
          <a:p>
            <a:fld id="{096DA19E-2B6C-1A46-9F06-F162EA3B3B53}" type="datetimeFigureOut">
              <a:rPr lang="nl-NL" smtClean="0"/>
              <a:t>07-10-18</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97AAB3AD-6426-4942-9EA4-5EDE586E7458}" type="slidenum">
              <a:rPr lang="nl-NL" smtClean="0"/>
              <a:t>‹#›</a:t>
            </a:fld>
            <a:endParaRPr lang="nl-NL" dirty="0"/>
          </a:p>
        </p:txBody>
      </p:sp>
    </p:spTree>
    <p:extLst>
      <p:ext uri="{BB962C8B-B14F-4D97-AF65-F5344CB8AC3E}">
        <p14:creationId xmlns:p14="http://schemas.microsoft.com/office/powerpoint/2010/main" val="415160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x-none"/>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a:t>Klik om de tekststijl van het model te bewerken</a:t>
            </a:r>
          </a:p>
        </p:txBody>
      </p:sp>
      <p:sp>
        <p:nvSpPr>
          <p:cNvPr id="4" name="Tijdelijke aanduiding voor datum 3"/>
          <p:cNvSpPr>
            <a:spLocks noGrp="1"/>
          </p:cNvSpPr>
          <p:nvPr>
            <p:ph type="dt" sz="half" idx="10"/>
          </p:nvPr>
        </p:nvSpPr>
        <p:spPr/>
        <p:txBody>
          <a:bodyPr/>
          <a:lstStyle/>
          <a:p>
            <a:fld id="{096DA19E-2B6C-1A46-9F06-F162EA3B3B53}" type="datetimeFigureOut">
              <a:rPr lang="nl-NL" smtClean="0"/>
              <a:t>07-10-18</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97AAB3AD-6426-4942-9EA4-5EDE586E7458}" type="slidenum">
              <a:rPr lang="nl-NL" smtClean="0"/>
              <a:t>‹#›</a:t>
            </a:fld>
            <a:endParaRPr lang="nl-NL" dirty="0"/>
          </a:p>
        </p:txBody>
      </p:sp>
    </p:spTree>
    <p:extLst>
      <p:ext uri="{BB962C8B-B14F-4D97-AF65-F5344CB8AC3E}">
        <p14:creationId xmlns:p14="http://schemas.microsoft.com/office/powerpoint/2010/main" val="2479992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x-none"/>
              <a:t>Titelstijl van model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Klik om de tekststijl van het model te bewerken</a:t>
            </a:r>
          </a:p>
          <a:p>
            <a:pPr lvl="1"/>
            <a:r>
              <a:rPr lang="x-none"/>
              <a:t>Tweede niveau</a:t>
            </a:r>
          </a:p>
          <a:p>
            <a:pPr lvl="2"/>
            <a:r>
              <a:rPr lang="x-none"/>
              <a:t>Derde niveau</a:t>
            </a:r>
          </a:p>
          <a:p>
            <a:pPr lvl="3"/>
            <a:r>
              <a:rPr lang="x-none"/>
              <a:t>Vierde niveau</a:t>
            </a:r>
          </a:p>
          <a:p>
            <a:pPr lvl="4"/>
            <a:r>
              <a:rPr lang="x-none"/>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Klik om de tekststijl van het model te bewerken</a:t>
            </a:r>
          </a:p>
          <a:p>
            <a:pPr lvl="1"/>
            <a:r>
              <a:rPr lang="x-none"/>
              <a:t>Tweede niveau</a:t>
            </a:r>
          </a:p>
          <a:p>
            <a:pPr lvl="2"/>
            <a:r>
              <a:rPr lang="x-none"/>
              <a:t>Derde niveau</a:t>
            </a:r>
          </a:p>
          <a:p>
            <a:pPr lvl="3"/>
            <a:r>
              <a:rPr lang="x-none"/>
              <a:t>Vierde niveau</a:t>
            </a:r>
          </a:p>
          <a:p>
            <a:pPr lvl="4"/>
            <a:r>
              <a:rPr lang="x-none"/>
              <a:t>Vijfde niveau</a:t>
            </a:r>
            <a:endParaRPr lang="nl-NL"/>
          </a:p>
        </p:txBody>
      </p:sp>
      <p:sp>
        <p:nvSpPr>
          <p:cNvPr id="5" name="Tijdelijke aanduiding voor datum 4"/>
          <p:cNvSpPr>
            <a:spLocks noGrp="1"/>
          </p:cNvSpPr>
          <p:nvPr>
            <p:ph type="dt" sz="half" idx="10"/>
          </p:nvPr>
        </p:nvSpPr>
        <p:spPr/>
        <p:txBody>
          <a:bodyPr/>
          <a:lstStyle/>
          <a:p>
            <a:fld id="{096DA19E-2B6C-1A46-9F06-F162EA3B3B53}" type="datetimeFigureOut">
              <a:rPr lang="nl-NL" smtClean="0"/>
              <a:t>07-10-18</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97AAB3AD-6426-4942-9EA4-5EDE586E7458}" type="slidenum">
              <a:rPr lang="nl-NL" smtClean="0"/>
              <a:t>‹#›</a:t>
            </a:fld>
            <a:endParaRPr lang="nl-NL" dirty="0"/>
          </a:p>
        </p:txBody>
      </p:sp>
    </p:spTree>
    <p:extLst>
      <p:ext uri="{BB962C8B-B14F-4D97-AF65-F5344CB8AC3E}">
        <p14:creationId xmlns:p14="http://schemas.microsoft.com/office/powerpoint/2010/main" val="68859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x-none"/>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Klik om de tekststijl van het model te bewerken</a:t>
            </a:r>
          </a:p>
          <a:p>
            <a:pPr lvl="1"/>
            <a:r>
              <a:rPr lang="x-none"/>
              <a:t>Tweede niveau</a:t>
            </a:r>
          </a:p>
          <a:p>
            <a:pPr lvl="2"/>
            <a:r>
              <a:rPr lang="x-none"/>
              <a:t>Derde niveau</a:t>
            </a:r>
          </a:p>
          <a:p>
            <a:pPr lvl="3"/>
            <a:r>
              <a:rPr lang="x-none"/>
              <a:t>Vierde niveau</a:t>
            </a:r>
          </a:p>
          <a:p>
            <a:pPr lvl="4"/>
            <a:r>
              <a:rPr lang="x-none"/>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Klik om de tekststijl van het model te bewerken</a:t>
            </a:r>
          </a:p>
          <a:p>
            <a:pPr lvl="1"/>
            <a:r>
              <a:rPr lang="x-none"/>
              <a:t>Tweede niveau</a:t>
            </a:r>
          </a:p>
          <a:p>
            <a:pPr lvl="2"/>
            <a:r>
              <a:rPr lang="x-none"/>
              <a:t>Derde niveau</a:t>
            </a:r>
          </a:p>
          <a:p>
            <a:pPr lvl="3"/>
            <a:r>
              <a:rPr lang="x-none"/>
              <a:t>Vierde niveau</a:t>
            </a:r>
          </a:p>
          <a:p>
            <a:pPr lvl="4"/>
            <a:r>
              <a:rPr lang="x-none"/>
              <a:t>Vijfde niveau</a:t>
            </a:r>
            <a:endParaRPr lang="nl-NL"/>
          </a:p>
        </p:txBody>
      </p:sp>
      <p:sp>
        <p:nvSpPr>
          <p:cNvPr id="7" name="Tijdelijke aanduiding voor datum 6"/>
          <p:cNvSpPr>
            <a:spLocks noGrp="1"/>
          </p:cNvSpPr>
          <p:nvPr>
            <p:ph type="dt" sz="half" idx="10"/>
          </p:nvPr>
        </p:nvSpPr>
        <p:spPr/>
        <p:txBody>
          <a:bodyPr/>
          <a:lstStyle/>
          <a:p>
            <a:fld id="{096DA19E-2B6C-1A46-9F06-F162EA3B3B53}" type="datetimeFigureOut">
              <a:rPr lang="nl-NL" smtClean="0"/>
              <a:t>07-10-18</a:t>
            </a:fld>
            <a:endParaRPr lang="nl-NL" dirty="0"/>
          </a:p>
        </p:txBody>
      </p:sp>
      <p:sp>
        <p:nvSpPr>
          <p:cNvPr id="8" name="Tijdelijke aanduiding voor voettekst 7"/>
          <p:cNvSpPr>
            <a:spLocks noGrp="1"/>
          </p:cNvSpPr>
          <p:nvPr>
            <p:ph type="ftr" sz="quarter" idx="11"/>
          </p:nvPr>
        </p:nvSpPr>
        <p:spPr/>
        <p:txBody>
          <a:bodyPr/>
          <a:lstStyle/>
          <a:p>
            <a:endParaRPr lang="nl-NL" dirty="0"/>
          </a:p>
        </p:txBody>
      </p:sp>
      <p:sp>
        <p:nvSpPr>
          <p:cNvPr id="9" name="Tijdelijke aanduiding voor dianummer 8"/>
          <p:cNvSpPr>
            <a:spLocks noGrp="1"/>
          </p:cNvSpPr>
          <p:nvPr>
            <p:ph type="sldNum" sz="quarter" idx="12"/>
          </p:nvPr>
        </p:nvSpPr>
        <p:spPr/>
        <p:txBody>
          <a:bodyPr/>
          <a:lstStyle/>
          <a:p>
            <a:fld id="{97AAB3AD-6426-4942-9EA4-5EDE586E7458}" type="slidenum">
              <a:rPr lang="nl-NL" smtClean="0"/>
              <a:t>‹#›</a:t>
            </a:fld>
            <a:endParaRPr lang="nl-NL" dirty="0"/>
          </a:p>
        </p:txBody>
      </p:sp>
    </p:spTree>
    <p:extLst>
      <p:ext uri="{BB962C8B-B14F-4D97-AF65-F5344CB8AC3E}">
        <p14:creationId xmlns:p14="http://schemas.microsoft.com/office/powerpoint/2010/main" val="2178708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x-none"/>
              <a:t>Titelstijl van model bewerken</a:t>
            </a:r>
            <a:endParaRPr lang="nl-NL"/>
          </a:p>
        </p:txBody>
      </p:sp>
      <p:sp>
        <p:nvSpPr>
          <p:cNvPr id="3" name="Tijdelijke aanduiding voor datum 2"/>
          <p:cNvSpPr>
            <a:spLocks noGrp="1"/>
          </p:cNvSpPr>
          <p:nvPr>
            <p:ph type="dt" sz="half" idx="10"/>
          </p:nvPr>
        </p:nvSpPr>
        <p:spPr/>
        <p:txBody>
          <a:bodyPr/>
          <a:lstStyle/>
          <a:p>
            <a:fld id="{096DA19E-2B6C-1A46-9F06-F162EA3B3B53}" type="datetimeFigureOut">
              <a:rPr lang="nl-NL" smtClean="0"/>
              <a:t>07-10-18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dianummer 4"/>
          <p:cNvSpPr>
            <a:spLocks noGrp="1"/>
          </p:cNvSpPr>
          <p:nvPr>
            <p:ph type="sldNum" sz="quarter" idx="12"/>
          </p:nvPr>
        </p:nvSpPr>
        <p:spPr/>
        <p:txBody>
          <a:bodyPr/>
          <a:lstStyle/>
          <a:p>
            <a:fld id="{97AAB3AD-6426-4942-9EA4-5EDE586E7458}" type="slidenum">
              <a:rPr lang="nl-NL" smtClean="0"/>
              <a:t>‹#›</a:t>
            </a:fld>
            <a:endParaRPr lang="nl-NL" dirty="0"/>
          </a:p>
        </p:txBody>
      </p:sp>
    </p:spTree>
    <p:extLst>
      <p:ext uri="{BB962C8B-B14F-4D97-AF65-F5344CB8AC3E}">
        <p14:creationId xmlns:p14="http://schemas.microsoft.com/office/powerpoint/2010/main" val="2823531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096DA19E-2B6C-1A46-9F06-F162EA3B3B53}" type="datetimeFigureOut">
              <a:rPr lang="nl-NL" smtClean="0"/>
              <a:t>07-10-18</a:t>
            </a:fld>
            <a:endParaRPr lang="nl-NL" dirty="0"/>
          </a:p>
        </p:txBody>
      </p:sp>
      <p:sp>
        <p:nvSpPr>
          <p:cNvPr id="3" name="Tijdelijke aanduiding voor voettekst 2"/>
          <p:cNvSpPr>
            <a:spLocks noGrp="1"/>
          </p:cNvSpPr>
          <p:nvPr>
            <p:ph type="ftr" sz="quarter" idx="11"/>
          </p:nvPr>
        </p:nvSpPr>
        <p:spPr/>
        <p:txBody>
          <a:bodyPr/>
          <a:lstStyle/>
          <a:p>
            <a:endParaRPr lang="nl-NL" dirty="0"/>
          </a:p>
        </p:txBody>
      </p:sp>
      <p:sp>
        <p:nvSpPr>
          <p:cNvPr id="4" name="Tijdelijke aanduiding voor dianummer 3"/>
          <p:cNvSpPr>
            <a:spLocks noGrp="1"/>
          </p:cNvSpPr>
          <p:nvPr>
            <p:ph type="sldNum" sz="quarter" idx="12"/>
          </p:nvPr>
        </p:nvSpPr>
        <p:spPr/>
        <p:txBody>
          <a:bodyPr/>
          <a:lstStyle/>
          <a:p>
            <a:fld id="{97AAB3AD-6426-4942-9EA4-5EDE586E7458}" type="slidenum">
              <a:rPr lang="nl-NL" smtClean="0"/>
              <a:t>‹#›</a:t>
            </a:fld>
            <a:endParaRPr lang="nl-NL" dirty="0"/>
          </a:p>
        </p:txBody>
      </p:sp>
    </p:spTree>
    <p:extLst>
      <p:ext uri="{BB962C8B-B14F-4D97-AF65-F5344CB8AC3E}">
        <p14:creationId xmlns:p14="http://schemas.microsoft.com/office/powerpoint/2010/main" val="2664659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x-none"/>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Klik om de tekststijl van het model te bewerken</a:t>
            </a:r>
          </a:p>
          <a:p>
            <a:pPr lvl="1"/>
            <a:r>
              <a:rPr lang="x-none"/>
              <a:t>Tweede niveau</a:t>
            </a:r>
          </a:p>
          <a:p>
            <a:pPr lvl="2"/>
            <a:r>
              <a:rPr lang="x-none"/>
              <a:t>Derde niveau</a:t>
            </a:r>
          </a:p>
          <a:p>
            <a:pPr lvl="3"/>
            <a:r>
              <a:rPr lang="x-none"/>
              <a:t>Vierde niveau</a:t>
            </a:r>
          </a:p>
          <a:p>
            <a:pPr lvl="4"/>
            <a:r>
              <a:rPr lang="x-none"/>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Klik om de tekststijl van het model te bewerken</a:t>
            </a:r>
          </a:p>
        </p:txBody>
      </p:sp>
      <p:sp>
        <p:nvSpPr>
          <p:cNvPr id="5" name="Tijdelijke aanduiding voor datum 4"/>
          <p:cNvSpPr>
            <a:spLocks noGrp="1"/>
          </p:cNvSpPr>
          <p:nvPr>
            <p:ph type="dt" sz="half" idx="10"/>
          </p:nvPr>
        </p:nvSpPr>
        <p:spPr/>
        <p:txBody>
          <a:bodyPr/>
          <a:lstStyle/>
          <a:p>
            <a:fld id="{096DA19E-2B6C-1A46-9F06-F162EA3B3B53}" type="datetimeFigureOut">
              <a:rPr lang="nl-NL" smtClean="0"/>
              <a:t>07-10-18</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97AAB3AD-6426-4942-9EA4-5EDE586E7458}" type="slidenum">
              <a:rPr lang="nl-NL" smtClean="0"/>
              <a:t>‹#›</a:t>
            </a:fld>
            <a:endParaRPr lang="nl-NL" dirty="0"/>
          </a:p>
        </p:txBody>
      </p:sp>
    </p:spTree>
    <p:extLst>
      <p:ext uri="{BB962C8B-B14F-4D97-AF65-F5344CB8AC3E}">
        <p14:creationId xmlns:p14="http://schemas.microsoft.com/office/powerpoint/2010/main" val="1029873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x-none"/>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Klik om de tekststijl van het model te bewerken</a:t>
            </a:r>
          </a:p>
        </p:txBody>
      </p:sp>
      <p:sp>
        <p:nvSpPr>
          <p:cNvPr id="5" name="Tijdelijke aanduiding voor datum 4"/>
          <p:cNvSpPr>
            <a:spLocks noGrp="1"/>
          </p:cNvSpPr>
          <p:nvPr>
            <p:ph type="dt" sz="half" idx="10"/>
          </p:nvPr>
        </p:nvSpPr>
        <p:spPr/>
        <p:txBody>
          <a:bodyPr/>
          <a:lstStyle/>
          <a:p>
            <a:fld id="{096DA19E-2B6C-1A46-9F06-F162EA3B3B53}" type="datetimeFigureOut">
              <a:rPr lang="nl-NL" smtClean="0"/>
              <a:t>07-10-18</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97AAB3AD-6426-4942-9EA4-5EDE586E7458}" type="slidenum">
              <a:rPr lang="nl-NL" smtClean="0"/>
              <a:t>‹#›</a:t>
            </a:fld>
            <a:endParaRPr lang="nl-NL" dirty="0"/>
          </a:p>
        </p:txBody>
      </p:sp>
    </p:spTree>
    <p:extLst>
      <p:ext uri="{BB962C8B-B14F-4D97-AF65-F5344CB8AC3E}">
        <p14:creationId xmlns:p14="http://schemas.microsoft.com/office/powerpoint/2010/main" val="236716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x-none"/>
              <a:t>Titelstijl van model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x-none"/>
              <a:t>Klik om de tekststijl van het model te bewerken</a:t>
            </a:r>
          </a:p>
          <a:p>
            <a:pPr lvl="1"/>
            <a:r>
              <a:rPr lang="x-none"/>
              <a:t>Tweede niveau</a:t>
            </a:r>
          </a:p>
          <a:p>
            <a:pPr lvl="2"/>
            <a:r>
              <a:rPr lang="x-none"/>
              <a:t>Derde niveau</a:t>
            </a:r>
          </a:p>
          <a:p>
            <a:pPr lvl="3"/>
            <a:r>
              <a:rPr lang="x-none"/>
              <a:t>Vierde niveau</a:t>
            </a:r>
          </a:p>
          <a:p>
            <a:pPr lvl="4"/>
            <a:r>
              <a:rPr lang="x-none"/>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6DA19E-2B6C-1A46-9F06-F162EA3B3B53}" type="datetimeFigureOut">
              <a:rPr lang="nl-NL" smtClean="0"/>
              <a:t>07-10-18</a:t>
            </a:fld>
            <a:endParaRPr lang="nl-NL" dirty="0"/>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AB3AD-6426-4942-9EA4-5EDE586E7458}" type="slidenum">
              <a:rPr lang="nl-NL" smtClean="0"/>
              <a:t>‹#›</a:t>
            </a:fld>
            <a:endParaRPr lang="nl-NL" dirty="0"/>
          </a:p>
        </p:txBody>
      </p:sp>
    </p:spTree>
    <p:extLst>
      <p:ext uri="{BB962C8B-B14F-4D97-AF65-F5344CB8AC3E}">
        <p14:creationId xmlns:p14="http://schemas.microsoft.com/office/powerpoint/2010/main" val="2690517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eperen 5"/>
          <p:cNvGrpSpPr/>
          <p:nvPr/>
        </p:nvGrpSpPr>
        <p:grpSpPr>
          <a:xfrm>
            <a:off x="645675" y="1140368"/>
            <a:ext cx="7852650" cy="4687381"/>
            <a:chOff x="645675" y="1476035"/>
            <a:chExt cx="7852650" cy="4687381"/>
          </a:xfrm>
        </p:grpSpPr>
        <p:sp>
          <p:nvSpPr>
            <p:cNvPr id="2" name="Tekstvak 1"/>
            <p:cNvSpPr txBox="1"/>
            <p:nvPr/>
          </p:nvSpPr>
          <p:spPr>
            <a:xfrm>
              <a:off x="645675" y="1476035"/>
              <a:ext cx="7852650" cy="707886"/>
            </a:xfrm>
            <a:prstGeom prst="rect">
              <a:avLst/>
            </a:prstGeom>
            <a:noFill/>
          </p:spPr>
          <p:txBody>
            <a:bodyPr wrap="square" rtlCol="0">
              <a:spAutoFit/>
            </a:bodyPr>
            <a:lstStyle/>
            <a:p>
              <a:pPr algn="ctr"/>
              <a:r>
                <a:rPr lang="nl-NL" sz="4000" dirty="0">
                  <a:solidFill>
                    <a:srgbClr val="008000"/>
                  </a:solidFill>
                  <a:ea typeface="+mj-ea"/>
                  <a:cs typeface="+mj-cs"/>
                </a:rPr>
                <a:t>CHEMOFOBIA</a:t>
              </a:r>
            </a:p>
          </p:txBody>
        </p:sp>
        <p:sp>
          <p:nvSpPr>
            <p:cNvPr id="3" name="Tekstvak 2"/>
            <p:cNvSpPr txBox="1"/>
            <p:nvPr/>
          </p:nvSpPr>
          <p:spPr>
            <a:xfrm>
              <a:off x="839281" y="2999303"/>
              <a:ext cx="7465438" cy="966418"/>
            </a:xfrm>
            <a:prstGeom prst="rect">
              <a:avLst/>
            </a:prstGeom>
            <a:noFill/>
          </p:spPr>
          <p:txBody>
            <a:bodyPr wrap="square" rtlCol="0">
              <a:spAutoFit/>
            </a:bodyPr>
            <a:lstStyle/>
            <a:p>
              <a:pPr lvl="0" algn="ctr">
                <a:spcBef>
                  <a:spcPct val="20000"/>
                </a:spcBef>
              </a:pPr>
              <a:r>
                <a:rPr lang="nl-NL" sz="2800" i="1" dirty="0">
                  <a:solidFill>
                    <a:srgbClr val="008000"/>
                  </a:solidFill>
                </a:rPr>
                <a:t>Huub Lelieveld</a:t>
              </a:r>
            </a:p>
            <a:p>
              <a:pPr lvl="0" algn="ctr">
                <a:spcBef>
                  <a:spcPct val="20000"/>
                </a:spcBef>
              </a:pPr>
              <a:r>
                <a:rPr lang="nl-NL" sz="2400" i="1" dirty="0">
                  <a:solidFill>
                    <a:srgbClr val="008000"/>
                  </a:solidFill>
                </a:rPr>
                <a:t>Global Harmonization Initiative (GHI)</a:t>
              </a:r>
              <a:endParaRPr lang="nl-NL" dirty="0"/>
            </a:p>
          </p:txBody>
        </p:sp>
        <p:pic>
          <p:nvPicPr>
            <p:cNvPr id="4" name="Afbeelding 3"/>
            <p:cNvPicPr>
              <a:picLocks noChangeAspect="1"/>
            </p:cNvPicPr>
            <p:nvPr/>
          </p:nvPicPr>
          <p:blipFill>
            <a:blip r:embed="rId2"/>
            <a:stretch>
              <a:fillRect/>
            </a:stretch>
          </p:blipFill>
          <p:spPr>
            <a:xfrm>
              <a:off x="2660650" y="4550516"/>
              <a:ext cx="3822700" cy="1612900"/>
            </a:xfrm>
            <a:prstGeom prst="rect">
              <a:avLst/>
            </a:prstGeom>
          </p:spPr>
        </p:pic>
      </p:grpSp>
    </p:spTree>
    <p:extLst>
      <p:ext uri="{BB962C8B-B14F-4D97-AF65-F5344CB8AC3E}">
        <p14:creationId xmlns:p14="http://schemas.microsoft.com/office/powerpoint/2010/main" val="1487009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14DE67-A871-1642-9045-AF386354DEC0}"/>
              </a:ext>
            </a:extLst>
          </p:cNvPr>
          <p:cNvSpPr txBox="1"/>
          <p:nvPr/>
        </p:nvSpPr>
        <p:spPr>
          <a:xfrm>
            <a:off x="312517" y="1582341"/>
            <a:ext cx="8518967" cy="4124206"/>
          </a:xfrm>
          <a:prstGeom prst="rect">
            <a:avLst/>
          </a:prstGeom>
          <a:noFill/>
        </p:spPr>
        <p:txBody>
          <a:bodyPr wrap="square" rtlCol="0">
            <a:spAutoFit/>
          </a:bodyPr>
          <a:lstStyle/>
          <a:p>
            <a:pPr algn="ctr"/>
            <a:r>
              <a:rPr lang="en-US" sz="2800" i="1"/>
              <a:t>Bruce N. Ames, Margie Profet, and Lois Swirsky Gold </a:t>
            </a:r>
          </a:p>
          <a:p>
            <a:pPr algn="ctr"/>
            <a:endParaRPr lang="en-US" sz="2800"/>
          </a:p>
          <a:p>
            <a:pPr algn="ctr"/>
            <a:endParaRPr lang="en-US" sz="2800"/>
          </a:p>
          <a:p>
            <a:pPr algn="ctr"/>
            <a:r>
              <a:rPr lang="en-US" sz="3200" b="1">
                <a:solidFill>
                  <a:srgbClr val="7030A0"/>
                </a:solidFill>
              </a:rPr>
              <a:t>Dietary pesticides (99.99% all natural) </a:t>
            </a:r>
          </a:p>
          <a:p>
            <a:pPr algn="ctr"/>
            <a:endParaRPr lang="en-US" sz="2800"/>
          </a:p>
          <a:p>
            <a:pPr algn="ctr"/>
            <a:endParaRPr lang="en-US" sz="2800"/>
          </a:p>
          <a:p>
            <a:r>
              <a:rPr lang="en-US" sz="2400"/>
              <a:t>Proc. Natl. Acad. Sci. USA</a:t>
            </a:r>
            <a:br>
              <a:rPr lang="en-US" sz="2400"/>
            </a:br>
            <a:r>
              <a:rPr lang="en-US" sz="2400"/>
              <a:t>Vol. 87, pp. 7777-7781, October 1990 </a:t>
            </a:r>
          </a:p>
          <a:p>
            <a:r>
              <a:rPr lang="en-US" sz="2400"/>
              <a:t>MedicalSciences </a:t>
            </a:r>
          </a:p>
          <a:p>
            <a:endParaRPr lang="nl-NL"/>
          </a:p>
        </p:txBody>
      </p:sp>
    </p:spTree>
    <p:extLst>
      <p:ext uri="{BB962C8B-B14F-4D97-AF65-F5344CB8AC3E}">
        <p14:creationId xmlns:p14="http://schemas.microsoft.com/office/powerpoint/2010/main" val="604719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11B4C5-2E6C-874E-843E-9766C40D9D31}"/>
              </a:ext>
            </a:extLst>
          </p:cNvPr>
          <p:cNvPicPr>
            <a:picLocks noChangeAspect="1"/>
          </p:cNvPicPr>
          <p:nvPr/>
        </p:nvPicPr>
        <p:blipFill>
          <a:blip r:embed="rId2"/>
          <a:stretch>
            <a:fillRect/>
          </a:stretch>
        </p:blipFill>
        <p:spPr>
          <a:xfrm>
            <a:off x="133350" y="1416050"/>
            <a:ext cx="8877300" cy="4025900"/>
          </a:xfrm>
          <a:prstGeom prst="rect">
            <a:avLst/>
          </a:prstGeom>
        </p:spPr>
      </p:pic>
    </p:spTree>
    <p:extLst>
      <p:ext uri="{BB962C8B-B14F-4D97-AF65-F5344CB8AC3E}">
        <p14:creationId xmlns:p14="http://schemas.microsoft.com/office/powerpoint/2010/main" val="3405098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8C8DF2-934E-3740-B82F-608B92A52B30}"/>
              </a:ext>
            </a:extLst>
          </p:cNvPr>
          <p:cNvPicPr>
            <a:picLocks noChangeAspect="1"/>
          </p:cNvPicPr>
          <p:nvPr/>
        </p:nvPicPr>
        <p:blipFill>
          <a:blip r:embed="rId2"/>
          <a:stretch>
            <a:fillRect/>
          </a:stretch>
        </p:blipFill>
        <p:spPr>
          <a:xfrm>
            <a:off x="133350" y="1231900"/>
            <a:ext cx="8877300" cy="4394200"/>
          </a:xfrm>
          <a:prstGeom prst="rect">
            <a:avLst/>
          </a:prstGeom>
        </p:spPr>
      </p:pic>
    </p:spTree>
    <p:extLst>
      <p:ext uri="{BB962C8B-B14F-4D97-AF65-F5344CB8AC3E}">
        <p14:creationId xmlns:p14="http://schemas.microsoft.com/office/powerpoint/2010/main" val="4125678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EE8683-F54E-8647-B2CA-0652C017AC35}"/>
              </a:ext>
            </a:extLst>
          </p:cNvPr>
          <p:cNvSpPr txBox="1"/>
          <p:nvPr/>
        </p:nvSpPr>
        <p:spPr>
          <a:xfrm>
            <a:off x="532436" y="1400536"/>
            <a:ext cx="8252749" cy="2677656"/>
          </a:xfrm>
          <a:prstGeom prst="rect">
            <a:avLst/>
          </a:prstGeom>
          <a:noFill/>
        </p:spPr>
        <p:txBody>
          <a:bodyPr wrap="square" rtlCol="0">
            <a:spAutoFit/>
          </a:bodyPr>
          <a:lstStyle/>
          <a:p>
            <a:r>
              <a:rPr lang="nl-NL" sz="2800" b="1">
                <a:solidFill>
                  <a:srgbClr val="377D22"/>
                </a:solidFill>
              </a:rPr>
              <a:t>Organic pesticides may be more toxic than syntethic pesticides</a:t>
            </a:r>
          </a:p>
          <a:p>
            <a:endParaRPr lang="nl-NL" sz="2800">
              <a:solidFill>
                <a:srgbClr val="377D22"/>
              </a:solidFill>
            </a:endParaRPr>
          </a:p>
          <a:p>
            <a:r>
              <a:rPr lang="nl-NL" sz="2800" b="1">
                <a:solidFill>
                  <a:srgbClr val="377D22"/>
                </a:solidFill>
              </a:rPr>
              <a:t>Organic pesticides are not subjected to the rigorous testing requirements that apply to synthetic pestcides</a:t>
            </a:r>
          </a:p>
          <a:p>
            <a:endParaRPr lang="nl-NL" sz="2800">
              <a:solidFill>
                <a:srgbClr val="377D22"/>
              </a:solidFill>
            </a:endParaRPr>
          </a:p>
        </p:txBody>
      </p:sp>
      <p:sp>
        <p:nvSpPr>
          <p:cNvPr id="4" name="TextBox 3">
            <a:extLst>
              <a:ext uri="{FF2B5EF4-FFF2-40B4-BE49-F238E27FC236}">
                <a16:creationId xmlns:a16="http://schemas.microsoft.com/office/drawing/2014/main" id="{4ED356BE-2C34-2648-83CB-E5B3D96E7044}"/>
              </a:ext>
            </a:extLst>
          </p:cNvPr>
          <p:cNvSpPr txBox="1"/>
          <p:nvPr/>
        </p:nvSpPr>
        <p:spPr>
          <a:xfrm>
            <a:off x="1111170" y="4116398"/>
            <a:ext cx="6921661" cy="954107"/>
          </a:xfrm>
          <a:prstGeom prst="rect">
            <a:avLst/>
          </a:prstGeom>
          <a:noFill/>
          <a:ln w="50800" cap="rnd">
            <a:solidFill>
              <a:srgbClr val="377D22"/>
            </a:solidFill>
          </a:ln>
        </p:spPr>
        <p:txBody>
          <a:bodyPr wrap="square" rtlCol="0">
            <a:spAutoFit/>
          </a:bodyPr>
          <a:lstStyle/>
          <a:p>
            <a:pPr lvl="0" algn="ctr"/>
            <a:r>
              <a:rPr lang="nl-NL" sz="2800" b="1">
                <a:solidFill>
                  <a:srgbClr val="377D22"/>
                </a:solidFill>
              </a:rPr>
              <a:t>If there is enough interest, GHI may start a </a:t>
            </a:r>
          </a:p>
          <a:p>
            <a:pPr lvl="0" algn="ctr"/>
            <a:r>
              <a:rPr lang="nl-NL" sz="2800" b="1">
                <a:solidFill>
                  <a:srgbClr val="377D22"/>
                </a:solidFill>
              </a:rPr>
              <a:t>Working Group “Organic Foods”</a:t>
            </a:r>
            <a:endParaRPr lang="nl-NL"/>
          </a:p>
        </p:txBody>
      </p:sp>
    </p:spTree>
    <p:extLst>
      <p:ext uri="{BB962C8B-B14F-4D97-AF65-F5344CB8AC3E}">
        <p14:creationId xmlns:p14="http://schemas.microsoft.com/office/powerpoint/2010/main" val="3641217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344949" y="402709"/>
            <a:ext cx="8513301" cy="1200329"/>
          </a:xfrm>
          <a:prstGeom prst="rect">
            <a:avLst/>
          </a:prstGeom>
          <a:noFill/>
        </p:spPr>
        <p:txBody>
          <a:bodyPr wrap="square" rtlCol="0">
            <a:spAutoFit/>
          </a:bodyPr>
          <a:lstStyle/>
          <a:p>
            <a:pPr algn="ctr"/>
            <a:r>
              <a:rPr lang="en-GB" sz="3600" b="1">
                <a:solidFill>
                  <a:srgbClr val="FF0000"/>
                </a:solidFill>
              </a:rPr>
              <a:t>It is easy to make much money by scaring consumers</a:t>
            </a:r>
          </a:p>
        </p:txBody>
      </p:sp>
      <p:grpSp>
        <p:nvGrpSpPr>
          <p:cNvPr id="5" name="Group 4">
            <a:extLst>
              <a:ext uri="{FF2B5EF4-FFF2-40B4-BE49-F238E27FC236}">
                <a16:creationId xmlns:a16="http://schemas.microsoft.com/office/drawing/2014/main" id="{8996EA1F-697F-FF44-973C-12C2CEFEABF5}"/>
              </a:ext>
            </a:extLst>
          </p:cNvPr>
          <p:cNvGrpSpPr/>
          <p:nvPr/>
        </p:nvGrpSpPr>
        <p:grpSpPr>
          <a:xfrm>
            <a:off x="820657" y="2210765"/>
            <a:ext cx="7502687" cy="4248438"/>
            <a:chOff x="923683" y="2210765"/>
            <a:chExt cx="7502687" cy="4248438"/>
          </a:xfrm>
        </p:grpSpPr>
        <p:pic>
          <p:nvPicPr>
            <p:cNvPr id="2" name="Afbeelding 1"/>
            <p:cNvPicPr>
              <a:picLocks noChangeAspect="1"/>
            </p:cNvPicPr>
            <p:nvPr/>
          </p:nvPicPr>
          <p:blipFill>
            <a:blip r:embed="rId2"/>
            <a:stretch>
              <a:fillRect/>
            </a:stretch>
          </p:blipFill>
          <p:spPr>
            <a:xfrm>
              <a:off x="923683" y="2210765"/>
              <a:ext cx="2965410" cy="4248438"/>
            </a:xfrm>
            <a:prstGeom prst="rect">
              <a:avLst/>
            </a:prstGeom>
          </p:spPr>
        </p:pic>
        <p:pic>
          <p:nvPicPr>
            <p:cNvPr id="4" name="Afbeelding 1">
              <a:extLst>
                <a:ext uri="{FF2B5EF4-FFF2-40B4-BE49-F238E27FC236}">
                  <a16:creationId xmlns:a16="http://schemas.microsoft.com/office/drawing/2014/main" id="{E4AAE192-7A1F-6A4B-BF83-EF12196A465C}"/>
                </a:ext>
              </a:extLst>
            </p:cNvPr>
            <p:cNvPicPr>
              <a:picLocks noChangeAspect="1"/>
            </p:cNvPicPr>
            <p:nvPr/>
          </p:nvPicPr>
          <p:blipFill>
            <a:blip r:embed="rId3"/>
            <a:stretch>
              <a:fillRect/>
            </a:stretch>
          </p:blipFill>
          <p:spPr>
            <a:xfrm>
              <a:off x="5615699" y="2210765"/>
              <a:ext cx="2810671" cy="4248438"/>
            </a:xfrm>
            <a:prstGeom prst="rect">
              <a:avLst/>
            </a:prstGeom>
          </p:spPr>
        </p:pic>
      </p:grpSp>
    </p:spTree>
    <p:extLst>
      <p:ext uri="{BB962C8B-B14F-4D97-AF65-F5344CB8AC3E}">
        <p14:creationId xmlns:p14="http://schemas.microsoft.com/office/powerpoint/2010/main" val="3675566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603250" y="269875"/>
            <a:ext cx="8001000" cy="523220"/>
          </a:xfrm>
          <a:prstGeom prst="rect">
            <a:avLst/>
          </a:prstGeom>
          <a:noFill/>
        </p:spPr>
        <p:txBody>
          <a:bodyPr wrap="square" rtlCol="0">
            <a:spAutoFit/>
          </a:bodyPr>
          <a:lstStyle/>
          <a:p>
            <a:pPr algn="ctr"/>
            <a:r>
              <a:rPr lang="en-GB" sz="2800" b="1" dirty="0">
                <a:solidFill>
                  <a:srgbClr val="9BBB59">
                    <a:lumMod val="75000"/>
                  </a:srgbClr>
                </a:solidFill>
                <a:latin typeface="Calibri"/>
              </a:rPr>
              <a:t>Fipronil</a:t>
            </a:r>
          </a:p>
        </p:txBody>
      </p:sp>
      <p:grpSp>
        <p:nvGrpSpPr>
          <p:cNvPr id="3" name="Groeperen 2"/>
          <p:cNvGrpSpPr/>
          <p:nvPr/>
        </p:nvGrpSpPr>
        <p:grpSpPr>
          <a:xfrm>
            <a:off x="4660357" y="638832"/>
            <a:ext cx="3796175" cy="1884660"/>
            <a:chOff x="4946107" y="4852100"/>
            <a:chExt cx="3796175" cy="1884660"/>
          </a:xfrm>
        </p:grpSpPr>
        <p:pic>
          <p:nvPicPr>
            <p:cNvPr id="4" name="Afbeelding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46107" y="4852100"/>
              <a:ext cx="2114727" cy="1884660"/>
            </a:xfrm>
            <a:prstGeom prst="rect">
              <a:avLst/>
            </a:prstGeom>
          </p:spPr>
        </p:pic>
        <p:pic>
          <p:nvPicPr>
            <p:cNvPr id="5" name="Afbeelding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64619" y="4912461"/>
              <a:ext cx="2077663" cy="1320800"/>
            </a:xfrm>
            <a:prstGeom prst="rect">
              <a:avLst/>
            </a:prstGeom>
          </p:spPr>
        </p:pic>
      </p:grpSp>
      <p:pic>
        <p:nvPicPr>
          <p:cNvPr id="8" name="Afbeelding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7500" y="4396742"/>
            <a:ext cx="3206473" cy="1911350"/>
          </a:xfrm>
          <a:prstGeom prst="rect">
            <a:avLst/>
          </a:prstGeom>
        </p:spPr>
      </p:pic>
      <p:pic>
        <p:nvPicPr>
          <p:cNvPr id="9" name="Afbeelding 8"/>
          <p:cNvPicPr>
            <a:picLocks noChangeAspect="1"/>
          </p:cNvPicPr>
          <p:nvPr/>
        </p:nvPicPr>
        <p:blipFill>
          <a:blip r:embed="rId6"/>
          <a:stretch>
            <a:fillRect/>
          </a:stretch>
        </p:blipFill>
        <p:spPr>
          <a:xfrm>
            <a:off x="5937250" y="2974975"/>
            <a:ext cx="2667000" cy="1955800"/>
          </a:xfrm>
          <a:prstGeom prst="rect">
            <a:avLst/>
          </a:prstGeom>
        </p:spPr>
      </p:pic>
      <p:sp>
        <p:nvSpPr>
          <p:cNvPr id="10" name="Tekstvak 9"/>
          <p:cNvSpPr txBox="1"/>
          <p:nvPr/>
        </p:nvSpPr>
        <p:spPr>
          <a:xfrm>
            <a:off x="317500" y="681970"/>
            <a:ext cx="4000500" cy="1938992"/>
          </a:xfrm>
          <a:prstGeom prst="rect">
            <a:avLst/>
          </a:prstGeom>
          <a:noFill/>
        </p:spPr>
        <p:txBody>
          <a:bodyPr wrap="square" rtlCol="0">
            <a:spAutoFit/>
          </a:bodyPr>
          <a:lstStyle/>
          <a:p>
            <a:pPr marL="285750" indent="-285750">
              <a:buFont typeface="Arial"/>
              <a:buChar char="•"/>
            </a:pPr>
            <a:r>
              <a:rPr lang="en-GB" sz="2000" dirty="0">
                <a:solidFill>
                  <a:prstClr val="black"/>
                </a:solidFill>
                <a:latin typeface="Calibri"/>
              </a:rPr>
              <a:t>Insecticide</a:t>
            </a:r>
          </a:p>
          <a:p>
            <a:pPr marL="285750" indent="-285750">
              <a:buFont typeface="Arial"/>
              <a:buChar char="•"/>
            </a:pPr>
            <a:r>
              <a:rPr lang="en-GB" sz="2000" dirty="0">
                <a:solidFill>
                  <a:prstClr val="black"/>
                </a:solidFill>
                <a:latin typeface="Calibri"/>
              </a:rPr>
              <a:t>Not harmful for humans</a:t>
            </a:r>
          </a:p>
          <a:p>
            <a:pPr marL="285750" indent="-285750">
              <a:buFont typeface="Arial"/>
              <a:buChar char="•"/>
            </a:pPr>
            <a:r>
              <a:rPr lang="en-GB" sz="2000" dirty="0">
                <a:solidFill>
                  <a:prstClr val="black"/>
                </a:solidFill>
                <a:latin typeface="Calibri"/>
              </a:rPr>
              <a:t>Harmful for useful insects (bees)</a:t>
            </a:r>
          </a:p>
          <a:p>
            <a:pPr marL="285750" indent="-285750">
              <a:buFont typeface="Arial"/>
              <a:buChar char="•"/>
            </a:pPr>
            <a:r>
              <a:rPr lang="en-GB" sz="2000" dirty="0">
                <a:solidFill>
                  <a:prstClr val="black"/>
                </a:solidFill>
                <a:latin typeface="Calibri"/>
              </a:rPr>
              <a:t>Use on farms is illegal</a:t>
            </a:r>
          </a:p>
          <a:p>
            <a:pPr marL="285750" indent="-285750">
              <a:buFont typeface="Arial"/>
              <a:buChar char="•"/>
            </a:pPr>
            <a:r>
              <a:rPr lang="en-GB" sz="2000" dirty="0">
                <a:solidFill>
                  <a:prstClr val="black"/>
                </a:solidFill>
                <a:latin typeface="Calibri"/>
              </a:rPr>
              <a:t>Will be banned to protect bees</a:t>
            </a:r>
          </a:p>
          <a:p>
            <a:pPr marL="285750" indent="-285750">
              <a:buFont typeface="Arial"/>
              <a:buChar char="•"/>
            </a:pPr>
            <a:r>
              <a:rPr lang="en-GB" sz="2000" dirty="0">
                <a:solidFill>
                  <a:prstClr val="black"/>
                </a:solidFill>
                <a:latin typeface="Calibri"/>
              </a:rPr>
              <a:t>Traces in eggs are harmless</a:t>
            </a:r>
          </a:p>
        </p:txBody>
      </p:sp>
      <p:sp>
        <p:nvSpPr>
          <p:cNvPr id="11" name="Tekstvak 10"/>
          <p:cNvSpPr txBox="1"/>
          <p:nvPr/>
        </p:nvSpPr>
        <p:spPr>
          <a:xfrm>
            <a:off x="269875" y="2785095"/>
            <a:ext cx="5397500" cy="1446550"/>
          </a:xfrm>
          <a:prstGeom prst="rect">
            <a:avLst/>
          </a:prstGeom>
          <a:noFill/>
        </p:spPr>
        <p:txBody>
          <a:bodyPr wrap="square" rtlCol="0">
            <a:spAutoFit/>
          </a:bodyPr>
          <a:lstStyle/>
          <a:p>
            <a:r>
              <a:rPr lang="en-GB" sz="2200" dirty="0">
                <a:solidFill>
                  <a:prstClr val="black"/>
                </a:solidFill>
                <a:latin typeface="Calibri"/>
              </a:rPr>
              <a:t>Consumers were warned not to eat eggs, industries told to destroy the eggs. Chickens to be destroyed or weeks on diet. Estimated damage in Netherlands alone &gt; € 100 million</a:t>
            </a:r>
          </a:p>
        </p:txBody>
      </p:sp>
      <p:sp>
        <p:nvSpPr>
          <p:cNvPr id="12" name="Tekstvak 11"/>
          <p:cNvSpPr txBox="1"/>
          <p:nvPr/>
        </p:nvSpPr>
        <p:spPr>
          <a:xfrm>
            <a:off x="4048125" y="5111750"/>
            <a:ext cx="4556125" cy="1446550"/>
          </a:xfrm>
          <a:prstGeom prst="rect">
            <a:avLst/>
          </a:prstGeom>
          <a:noFill/>
        </p:spPr>
        <p:txBody>
          <a:bodyPr wrap="square" rtlCol="0">
            <a:spAutoFit/>
          </a:bodyPr>
          <a:lstStyle/>
          <a:p>
            <a:pPr algn="r"/>
            <a:r>
              <a:rPr lang="en-GB" sz="2200" dirty="0">
                <a:solidFill>
                  <a:prstClr val="black"/>
                </a:solidFill>
                <a:latin typeface="Calibri"/>
              </a:rPr>
              <a:t>Squad to destroy chickens that are contaminated with less fipronil than people treating their cats and dogs against flees (legally)</a:t>
            </a:r>
          </a:p>
        </p:txBody>
      </p:sp>
    </p:spTree>
    <p:extLst>
      <p:ext uri="{BB962C8B-B14F-4D97-AF65-F5344CB8AC3E}">
        <p14:creationId xmlns:p14="http://schemas.microsoft.com/office/powerpoint/2010/main" val="1897401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701778" y="752019"/>
            <a:ext cx="7803103" cy="2677656"/>
          </a:xfrm>
          <a:prstGeom prst="rect">
            <a:avLst/>
          </a:prstGeom>
          <a:noFill/>
        </p:spPr>
        <p:txBody>
          <a:bodyPr wrap="square" rtlCol="0">
            <a:spAutoFit/>
          </a:bodyPr>
          <a:lstStyle/>
          <a:p>
            <a:r>
              <a:rPr lang="en-GB" sz="3200" b="1" dirty="0">
                <a:solidFill>
                  <a:srgbClr val="008000"/>
                </a:solidFill>
              </a:rPr>
              <a:t>If chemicals have been added </a:t>
            </a:r>
            <a:r>
              <a:rPr lang="en-GB" sz="3200" b="1" dirty="0">
                <a:solidFill>
                  <a:srgbClr val="FF0000"/>
                </a:solidFill>
              </a:rPr>
              <a:t>illegally</a:t>
            </a:r>
            <a:r>
              <a:rPr lang="en-GB" sz="3200" b="1" dirty="0">
                <a:solidFill>
                  <a:srgbClr val="008000"/>
                </a:solidFill>
              </a:rPr>
              <a:t>:</a:t>
            </a:r>
          </a:p>
          <a:p>
            <a:endParaRPr lang="en-GB" sz="2400" dirty="0">
              <a:solidFill>
                <a:srgbClr val="008000"/>
              </a:solidFill>
            </a:endParaRPr>
          </a:p>
          <a:p>
            <a:pPr marL="342900" indent="-342900">
              <a:buFont typeface="Arial"/>
              <a:buChar char="•"/>
            </a:pPr>
            <a:r>
              <a:rPr lang="en-GB" sz="2800" dirty="0">
                <a:solidFill>
                  <a:srgbClr val="008000"/>
                </a:solidFill>
              </a:rPr>
              <a:t>those responsible should be prosecuted</a:t>
            </a:r>
          </a:p>
          <a:p>
            <a:pPr marL="342900" indent="-342900">
              <a:buFont typeface="Arial"/>
              <a:buChar char="•"/>
            </a:pPr>
            <a:r>
              <a:rPr lang="en-GB" sz="2800" dirty="0">
                <a:solidFill>
                  <a:srgbClr val="008000"/>
                </a:solidFill>
              </a:rPr>
              <a:t>the product should be confiscated</a:t>
            </a:r>
          </a:p>
          <a:p>
            <a:pPr marL="342900" indent="-342900">
              <a:buFont typeface="Arial"/>
              <a:buChar char="•"/>
            </a:pPr>
            <a:r>
              <a:rPr lang="en-GB" sz="2800" dirty="0">
                <a:solidFill>
                  <a:srgbClr val="008000"/>
                </a:solidFill>
              </a:rPr>
              <a:t>but </a:t>
            </a:r>
            <a:r>
              <a:rPr lang="en-GB" sz="2800" b="1" u="sng" dirty="0">
                <a:solidFill>
                  <a:srgbClr val="008000"/>
                </a:solidFill>
              </a:rPr>
              <a:t>if safe</a:t>
            </a:r>
            <a:r>
              <a:rPr lang="en-GB" sz="2800" dirty="0">
                <a:solidFill>
                  <a:srgbClr val="008000"/>
                </a:solidFill>
              </a:rPr>
              <a:t>, the product should not be destroyed</a:t>
            </a:r>
          </a:p>
          <a:p>
            <a:endParaRPr lang="en-GB" sz="2800" dirty="0">
              <a:solidFill>
                <a:srgbClr val="0000FF"/>
              </a:solidFill>
            </a:endParaRPr>
          </a:p>
        </p:txBody>
      </p:sp>
      <p:pic>
        <p:nvPicPr>
          <p:cNvPr id="3" name="Afbeelding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28794" y="4802225"/>
            <a:ext cx="2324965" cy="1743724"/>
          </a:xfrm>
          <a:prstGeom prst="rect">
            <a:avLst/>
          </a:prstGeom>
        </p:spPr>
      </p:pic>
    </p:spTree>
    <p:extLst>
      <p:ext uri="{BB962C8B-B14F-4D97-AF65-F5344CB8AC3E}">
        <p14:creationId xmlns:p14="http://schemas.microsoft.com/office/powerpoint/2010/main" val="3589461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eperen 16"/>
          <p:cNvGrpSpPr/>
          <p:nvPr/>
        </p:nvGrpSpPr>
        <p:grpSpPr>
          <a:xfrm>
            <a:off x="579765" y="198110"/>
            <a:ext cx="6325860" cy="5262890"/>
            <a:chOff x="579765" y="198110"/>
            <a:chExt cx="6325860" cy="5262890"/>
          </a:xfrm>
        </p:grpSpPr>
        <p:grpSp>
          <p:nvGrpSpPr>
            <p:cNvPr id="6" name="Groeperen 5"/>
            <p:cNvGrpSpPr/>
            <p:nvPr/>
          </p:nvGrpSpPr>
          <p:grpSpPr>
            <a:xfrm>
              <a:off x="1619250" y="1666875"/>
              <a:ext cx="5286375" cy="2841625"/>
              <a:chOff x="1000125" y="1666875"/>
              <a:chExt cx="5286375" cy="2841625"/>
            </a:xfrm>
          </p:grpSpPr>
          <p:cxnSp>
            <p:nvCxnSpPr>
              <p:cNvPr id="3" name="Rechte verbindingslijn 2"/>
              <p:cNvCxnSpPr/>
              <p:nvPr/>
            </p:nvCxnSpPr>
            <p:spPr>
              <a:xfrm>
                <a:off x="1000125" y="1666875"/>
                <a:ext cx="15875" cy="284162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 name="Rechte verbindingslijn 4"/>
              <p:cNvCxnSpPr/>
              <p:nvPr/>
            </p:nvCxnSpPr>
            <p:spPr>
              <a:xfrm>
                <a:off x="1000125" y="4508500"/>
                <a:ext cx="5286375" cy="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8" name="Rechte verbindingslijn 7"/>
            <p:cNvCxnSpPr/>
            <p:nvPr/>
          </p:nvCxnSpPr>
          <p:spPr>
            <a:xfrm>
              <a:off x="1635125" y="2864257"/>
              <a:ext cx="421746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Rechte verbindingslijn met pijl 10"/>
            <p:cNvCxnSpPr/>
            <p:nvPr/>
          </p:nvCxnSpPr>
          <p:spPr>
            <a:xfrm>
              <a:off x="4238625" y="5461000"/>
              <a:ext cx="1825625" cy="0"/>
            </a:xfrm>
            <a:prstGeom prst="straightConnector1">
              <a:avLst/>
            </a:prstGeom>
            <a:ln w="31750">
              <a:solidFill>
                <a:srgbClr val="0000FF"/>
              </a:solidFill>
              <a:tailEnd type="arrow" w="med" len="med"/>
            </a:ln>
          </p:spPr>
          <p:style>
            <a:lnRef idx="2">
              <a:schemeClr val="accent1"/>
            </a:lnRef>
            <a:fillRef idx="0">
              <a:schemeClr val="accent1"/>
            </a:fillRef>
            <a:effectRef idx="1">
              <a:schemeClr val="accent1"/>
            </a:effectRef>
            <a:fontRef idx="minor">
              <a:schemeClr val="tx1"/>
            </a:fontRef>
          </p:style>
        </p:cxnSp>
        <p:sp>
          <p:nvSpPr>
            <p:cNvPr id="12" name="Tekstvak 11"/>
            <p:cNvSpPr txBox="1"/>
            <p:nvPr/>
          </p:nvSpPr>
          <p:spPr>
            <a:xfrm>
              <a:off x="4238625" y="4794250"/>
              <a:ext cx="1825625" cy="523220"/>
            </a:xfrm>
            <a:prstGeom prst="rect">
              <a:avLst/>
            </a:prstGeom>
            <a:noFill/>
          </p:spPr>
          <p:txBody>
            <a:bodyPr wrap="square" rtlCol="0">
              <a:spAutoFit/>
            </a:bodyPr>
            <a:lstStyle/>
            <a:p>
              <a:r>
                <a:rPr lang="nl-NL" sz="2800" b="1" dirty="0" err="1">
                  <a:solidFill>
                    <a:srgbClr val="0000FF"/>
                  </a:solidFill>
                </a:rPr>
                <a:t>Dose</a:t>
              </a:r>
              <a:endParaRPr lang="nl-NL" sz="2800" b="1">
                <a:solidFill>
                  <a:srgbClr val="0000FF"/>
                </a:solidFill>
              </a:endParaRPr>
            </a:p>
          </p:txBody>
        </p:sp>
        <p:sp>
          <p:nvSpPr>
            <p:cNvPr id="13" name="Tekstvak 12"/>
            <p:cNvSpPr txBox="1"/>
            <p:nvPr/>
          </p:nvSpPr>
          <p:spPr>
            <a:xfrm rot="16200000">
              <a:off x="-777875" y="1555750"/>
              <a:ext cx="3238500" cy="523220"/>
            </a:xfrm>
            <a:prstGeom prst="rect">
              <a:avLst/>
            </a:prstGeom>
            <a:noFill/>
          </p:spPr>
          <p:txBody>
            <a:bodyPr wrap="square" rtlCol="0">
              <a:spAutoFit/>
            </a:bodyPr>
            <a:lstStyle/>
            <a:p>
              <a:r>
                <a:rPr lang="nl-NL" sz="2800" b="1">
                  <a:solidFill>
                    <a:srgbClr val="FF0000"/>
                  </a:solidFill>
                </a:rPr>
                <a:t>Damage</a:t>
              </a:r>
            </a:p>
          </p:txBody>
        </p:sp>
        <p:cxnSp>
          <p:nvCxnSpPr>
            <p:cNvPr id="14" name="Rechte verbindingslijn met pijl 13"/>
            <p:cNvCxnSpPr/>
            <p:nvPr/>
          </p:nvCxnSpPr>
          <p:spPr>
            <a:xfrm flipV="1">
              <a:off x="1311275" y="1753860"/>
              <a:ext cx="0" cy="1605290"/>
            </a:xfrm>
            <a:prstGeom prst="straightConnector1">
              <a:avLst/>
            </a:prstGeom>
            <a:ln w="31750">
              <a:solidFill>
                <a:srgbClr val="FF0000"/>
              </a:solidFill>
              <a:tailEnd type="arrow" w="med" len="med"/>
            </a:ln>
          </p:spPr>
          <p:style>
            <a:lnRef idx="2">
              <a:schemeClr val="accent1"/>
            </a:lnRef>
            <a:fillRef idx="0">
              <a:schemeClr val="accent1"/>
            </a:fillRef>
            <a:effectRef idx="1">
              <a:schemeClr val="accent1"/>
            </a:effectRef>
            <a:fontRef idx="minor">
              <a:schemeClr val="tx1"/>
            </a:fontRef>
          </p:style>
        </p:cxnSp>
      </p:grpSp>
      <p:sp>
        <p:nvSpPr>
          <p:cNvPr id="15" name="Tekstvak 14"/>
          <p:cNvSpPr txBox="1"/>
          <p:nvPr/>
        </p:nvSpPr>
        <p:spPr>
          <a:xfrm>
            <a:off x="579764" y="5619750"/>
            <a:ext cx="7802236" cy="461665"/>
          </a:xfrm>
          <a:prstGeom prst="rect">
            <a:avLst/>
          </a:prstGeom>
          <a:noFill/>
        </p:spPr>
        <p:txBody>
          <a:bodyPr wrap="square" rtlCol="0">
            <a:spAutoFit/>
          </a:bodyPr>
          <a:lstStyle/>
          <a:p>
            <a:r>
              <a:rPr lang="nl-NL" sz="2400" b="1">
                <a:solidFill>
                  <a:srgbClr val="008000"/>
                </a:solidFill>
              </a:rPr>
              <a:t>The perception of the general public</a:t>
            </a:r>
          </a:p>
        </p:txBody>
      </p:sp>
    </p:spTree>
    <p:extLst>
      <p:ext uri="{BB962C8B-B14F-4D97-AF65-F5344CB8AC3E}">
        <p14:creationId xmlns:p14="http://schemas.microsoft.com/office/powerpoint/2010/main" val="415475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eperen 16"/>
          <p:cNvGrpSpPr/>
          <p:nvPr/>
        </p:nvGrpSpPr>
        <p:grpSpPr>
          <a:xfrm>
            <a:off x="579765" y="198110"/>
            <a:ext cx="6325860" cy="5262890"/>
            <a:chOff x="579765" y="198110"/>
            <a:chExt cx="6325860" cy="5262890"/>
          </a:xfrm>
        </p:grpSpPr>
        <p:grpSp>
          <p:nvGrpSpPr>
            <p:cNvPr id="6" name="Groeperen 5"/>
            <p:cNvGrpSpPr/>
            <p:nvPr/>
          </p:nvGrpSpPr>
          <p:grpSpPr>
            <a:xfrm>
              <a:off x="1619250" y="1666875"/>
              <a:ext cx="5286375" cy="2841625"/>
              <a:chOff x="1000125" y="1666875"/>
              <a:chExt cx="5286375" cy="2841625"/>
            </a:xfrm>
          </p:grpSpPr>
          <p:cxnSp>
            <p:nvCxnSpPr>
              <p:cNvPr id="3" name="Rechte verbindingslijn 2"/>
              <p:cNvCxnSpPr/>
              <p:nvPr/>
            </p:nvCxnSpPr>
            <p:spPr>
              <a:xfrm>
                <a:off x="1000125" y="1666875"/>
                <a:ext cx="15875" cy="284162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 name="Rechte verbindingslijn 4"/>
              <p:cNvCxnSpPr/>
              <p:nvPr/>
            </p:nvCxnSpPr>
            <p:spPr>
              <a:xfrm>
                <a:off x="1000125" y="4508500"/>
                <a:ext cx="5286375" cy="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8" name="Rechte verbindingslijn 7"/>
            <p:cNvCxnSpPr/>
            <p:nvPr/>
          </p:nvCxnSpPr>
          <p:spPr>
            <a:xfrm flipV="1">
              <a:off x="1635125" y="1753860"/>
              <a:ext cx="3571875" cy="2754642"/>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Rechte verbindingslijn met pijl 10"/>
            <p:cNvCxnSpPr/>
            <p:nvPr/>
          </p:nvCxnSpPr>
          <p:spPr>
            <a:xfrm>
              <a:off x="4238625" y="5461000"/>
              <a:ext cx="1825625" cy="0"/>
            </a:xfrm>
            <a:prstGeom prst="straightConnector1">
              <a:avLst/>
            </a:prstGeom>
            <a:ln w="31750">
              <a:solidFill>
                <a:srgbClr val="0000FF"/>
              </a:solidFill>
              <a:tailEnd type="arrow" w="med" len="med"/>
            </a:ln>
          </p:spPr>
          <p:style>
            <a:lnRef idx="2">
              <a:schemeClr val="accent1"/>
            </a:lnRef>
            <a:fillRef idx="0">
              <a:schemeClr val="accent1"/>
            </a:fillRef>
            <a:effectRef idx="1">
              <a:schemeClr val="accent1"/>
            </a:effectRef>
            <a:fontRef idx="minor">
              <a:schemeClr val="tx1"/>
            </a:fontRef>
          </p:style>
        </p:cxnSp>
        <p:sp>
          <p:nvSpPr>
            <p:cNvPr id="12" name="Tekstvak 11"/>
            <p:cNvSpPr txBox="1"/>
            <p:nvPr/>
          </p:nvSpPr>
          <p:spPr>
            <a:xfrm>
              <a:off x="4238625" y="4794250"/>
              <a:ext cx="1825625" cy="523220"/>
            </a:xfrm>
            <a:prstGeom prst="rect">
              <a:avLst/>
            </a:prstGeom>
            <a:noFill/>
          </p:spPr>
          <p:txBody>
            <a:bodyPr wrap="square" rtlCol="0">
              <a:spAutoFit/>
            </a:bodyPr>
            <a:lstStyle/>
            <a:p>
              <a:r>
                <a:rPr lang="nl-NL" sz="2800" b="1" dirty="0" err="1">
                  <a:solidFill>
                    <a:srgbClr val="0000FF"/>
                  </a:solidFill>
                </a:rPr>
                <a:t>Dose</a:t>
              </a:r>
              <a:endParaRPr lang="nl-NL" sz="2800" b="1">
                <a:solidFill>
                  <a:srgbClr val="0000FF"/>
                </a:solidFill>
              </a:endParaRPr>
            </a:p>
          </p:txBody>
        </p:sp>
        <p:sp>
          <p:nvSpPr>
            <p:cNvPr id="13" name="Tekstvak 12"/>
            <p:cNvSpPr txBox="1"/>
            <p:nvPr/>
          </p:nvSpPr>
          <p:spPr>
            <a:xfrm rot="16200000">
              <a:off x="-777875" y="1555750"/>
              <a:ext cx="3238500" cy="523220"/>
            </a:xfrm>
            <a:prstGeom prst="rect">
              <a:avLst/>
            </a:prstGeom>
            <a:noFill/>
          </p:spPr>
          <p:txBody>
            <a:bodyPr wrap="square" rtlCol="0">
              <a:spAutoFit/>
            </a:bodyPr>
            <a:lstStyle/>
            <a:p>
              <a:r>
                <a:rPr lang="nl-NL" sz="2800" b="1">
                  <a:solidFill>
                    <a:srgbClr val="FF0000"/>
                  </a:solidFill>
                </a:rPr>
                <a:t>Damage</a:t>
              </a:r>
            </a:p>
          </p:txBody>
        </p:sp>
        <p:cxnSp>
          <p:nvCxnSpPr>
            <p:cNvPr id="14" name="Rechte verbindingslijn met pijl 13"/>
            <p:cNvCxnSpPr/>
            <p:nvPr/>
          </p:nvCxnSpPr>
          <p:spPr>
            <a:xfrm flipV="1">
              <a:off x="1311275" y="1753860"/>
              <a:ext cx="0" cy="1605290"/>
            </a:xfrm>
            <a:prstGeom prst="straightConnector1">
              <a:avLst/>
            </a:prstGeom>
            <a:ln w="31750">
              <a:solidFill>
                <a:srgbClr val="FF0000"/>
              </a:solidFill>
              <a:tailEnd type="arrow" w="med" len="med"/>
            </a:ln>
          </p:spPr>
          <p:style>
            <a:lnRef idx="2">
              <a:schemeClr val="accent1"/>
            </a:lnRef>
            <a:fillRef idx="0">
              <a:schemeClr val="accent1"/>
            </a:fillRef>
            <a:effectRef idx="1">
              <a:schemeClr val="accent1"/>
            </a:effectRef>
            <a:fontRef idx="minor">
              <a:schemeClr val="tx1"/>
            </a:fontRef>
          </p:style>
        </p:cxnSp>
      </p:grpSp>
      <p:sp>
        <p:nvSpPr>
          <p:cNvPr id="2" name="Tekstvak 1"/>
          <p:cNvSpPr txBox="1"/>
          <p:nvPr/>
        </p:nvSpPr>
        <p:spPr>
          <a:xfrm>
            <a:off x="579764" y="5635625"/>
            <a:ext cx="7802236" cy="461665"/>
          </a:xfrm>
          <a:prstGeom prst="rect">
            <a:avLst/>
          </a:prstGeom>
          <a:noFill/>
        </p:spPr>
        <p:txBody>
          <a:bodyPr wrap="square" rtlCol="0">
            <a:spAutoFit/>
          </a:bodyPr>
          <a:lstStyle/>
          <a:p>
            <a:r>
              <a:rPr lang="nl-NL" sz="2400" b="1">
                <a:solidFill>
                  <a:srgbClr val="008000"/>
                </a:solidFill>
              </a:rPr>
              <a:t>Understanding of most politicians and policy makers</a:t>
            </a:r>
          </a:p>
        </p:txBody>
      </p:sp>
    </p:spTree>
    <p:extLst>
      <p:ext uri="{BB962C8B-B14F-4D97-AF65-F5344CB8AC3E}">
        <p14:creationId xmlns:p14="http://schemas.microsoft.com/office/powerpoint/2010/main" val="1526578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eperen 2"/>
          <p:cNvGrpSpPr/>
          <p:nvPr/>
        </p:nvGrpSpPr>
        <p:grpSpPr>
          <a:xfrm>
            <a:off x="579765" y="198110"/>
            <a:ext cx="6325860" cy="5262890"/>
            <a:chOff x="579765" y="198110"/>
            <a:chExt cx="6325860" cy="5262890"/>
          </a:xfrm>
        </p:grpSpPr>
        <p:grpSp>
          <p:nvGrpSpPr>
            <p:cNvPr id="4" name="Groeperen 3"/>
            <p:cNvGrpSpPr/>
            <p:nvPr/>
          </p:nvGrpSpPr>
          <p:grpSpPr>
            <a:xfrm>
              <a:off x="1619250" y="1666875"/>
              <a:ext cx="5286375" cy="2841625"/>
              <a:chOff x="1000125" y="1666875"/>
              <a:chExt cx="5286375" cy="2841625"/>
            </a:xfrm>
          </p:grpSpPr>
          <p:cxnSp>
            <p:nvCxnSpPr>
              <p:cNvPr id="10" name="Rechte verbindingslijn 9"/>
              <p:cNvCxnSpPr/>
              <p:nvPr/>
            </p:nvCxnSpPr>
            <p:spPr>
              <a:xfrm>
                <a:off x="1000125" y="1666875"/>
                <a:ext cx="15875" cy="284162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Rechte verbindingslijn 10"/>
              <p:cNvCxnSpPr/>
              <p:nvPr/>
            </p:nvCxnSpPr>
            <p:spPr>
              <a:xfrm>
                <a:off x="1000125" y="4508500"/>
                <a:ext cx="5286375" cy="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6" name="Rechte verbindingslijn met pijl 5"/>
            <p:cNvCxnSpPr/>
            <p:nvPr/>
          </p:nvCxnSpPr>
          <p:spPr>
            <a:xfrm>
              <a:off x="4238625" y="5461000"/>
              <a:ext cx="1825625" cy="0"/>
            </a:xfrm>
            <a:prstGeom prst="straightConnector1">
              <a:avLst/>
            </a:prstGeom>
            <a:ln w="31750">
              <a:solidFill>
                <a:srgbClr val="0000FF"/>
              </a:solidFill>
              <a:tailEnd type="arrow" w="med" len="med"/>
            </a:ln>
          </p:spPr>
          <p:style>
            <a:lnRef idx="2">
              <a:schemeClr val="accent1"/>
            </a:lnRef>
            <a:fillRef idx="0">
              <a:schemeClr val="accent1"/>
            </a:fillRef>
            <a:effectRef idx="1">
              <a:schemeClr val="accent1"/>
            </a:effectRef>
            <a:fontRef idx="minor">
              <a:schemeClr val="tx1"/>
            </a:fontRef>
          </p:style>
        </p:cxnSp>
        <p:sp>
          <p:nvSpPr>
            <p:cNvPr id="7" name="Tekstvak 6"/>
            <p:cNvSpPr txBox="1"/>
            <p:nvPr/>
          </p:nvSpPr>
          <p:spPr>
            <a:xfrm>
              <a:off x="4238625" y="4794250"/>
              <a:ext cx="1825625" cy="523220"/>
            </a:xfrm>
            <a:prstGeom prst="rect">
              <a:avLst/>
            </a:prstGeom>
            <a:noFill/>
          </p:spPr>
          <p:txBody>
            <a:bodyPr wrap="square" rtlCol="0">
              <a:spAutoFit/>
            </a:bodyPr>
            <a:lstStyle/>
            <a:p>
              <a:r>
                <a:rPr lang="nl-NL" sz="2800" b="1" dirty="0" err="1">
                  <a:solidFill>
                    <a:srgbClr val="0000FF"/>
                  </a:solidFill>
                </a:rPr>
                <a:t>Dose</a:t>
              </a:r>
              <a:endParaRPr lang="nl-NL" sz="2800" b="1">
                <a:solidFill>
                  <a:srgbClr val="0000FF"/>
                </a:solidFill>
              </a:endParaRPr>
            </a:p>
          </p:txBody>
        </p:sp>
        <p:sp>
          <p:nvSpPr>
            <p:cNvPr id="8" name="Tekstvak 7"/>
            <p:cNvSpPr txBox="1"/>
            <p:nvPr/>
          </p:nvSpPr>
          <p:spPr>
            <a:xfrm rot="16200000">
              <a:off x="-777875" y="1555750"/>
              <a:ext cx="3238500" cy="523220"/>
            </a:xfrm>
            <a:prstGeom prst="rect">
              <a:avLst/>
            </a:prstGeom>
            <a:noFill/>
          </p:spPr>
          <p:txBody>
            <a:bodyPr wrap="square" rtlCol="0">
              <a:spAutoFit/>
            </a:bodyPr>
            <a:lstStyle/>
            <a:p>
              <a:r>
                <a:rPr lang="nl-NL" sz="2800" b="1">
                  <a:solidFill>
                    <a:srgbClr val="FF0000"/>
                  </a:solidFill>
                </a:rPr>
                <a:t>Damage</a:t>
              </a:r>
            </a:p>
          </p:txBody>
        </p:sp>
        <p:cxnSp>
          <p:nvCxnSpPr>
            <p:cNvPr id="9" name="Rechte verbindingslijn met pijl 8"/>
            <p:cNvCxnSpPr/>
            <p:nvPr/>
          </p:nvCxnSpPr>
          <p:spPr>
            <a:xfrm flipV="1">
              <a:off x="1311275" y="1753860"/>
              <a:ext cx="0" cy="1605290"/>
            </a:xfrm>
            <a:prstGeom prst="straightConnector1">
              <a:avLst/>
            </a:prstGeom>
            <a:ln w="31750">
              <a:solidFill>
                <a:srgbClr val="FF0000"/>
              </a:solidFill>
              <a:tailEnd type="arrow" w="med" len="med"/>
            </a:ln>
          </p:spPr>
          <p:style>
            <a:lnRef idx="2">
              <a:schemeClr val="accent1"/>
            </a:lnRef>
            <a:fillRef idx="0">
              <a:schemeClr val="accent1"/>
            </a:fillRef>
            <a:effectRef idx="1">
              <a:schemeClr val="accent1"/>
            </a:effectRef>
            <a:fontRef idx="minor">
              <a:schemeClr val="tx1"/>
            </a:fontRef>
          </p:style>
        </p:cxnSp>
      </p:grpSp>
      <p:pic>
        <p:nvPicPr>
          <p:cNvPr id="14" name="Afbeelding 1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446373">
            <a:off x="2465423" y="1266345"/>
            <a:ext cx="3800405" cy="3476154"/>
          </a:xfrm>
          <a:prstGeom prst="rect">
            <a:avLst/>
          </a:prstGeom>
        </p:spPr>
      </p:pic>
      <p:cxnSp>
        <p:nvCxnSpPr>
          <p:cNvPr id="16" name="Rechte verbindingslijn 15"/>
          <p:cNvCxnSpPr/>
          <p:nvPr/>
        </p:nvCxnSpPr>
        <p:spPr>
          <a:xfrm>
            <a:off x="2794000" y="4159250"/>
            <a:ext cx="0" cy="814657"/>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17" name="Tekstvak 16"/>
          <p:cNvSpPr txBox="1"/>
          <p:nvPr/>
        </p:nvSpPr>
        <p:spPr>
          <a:xfrm>
            <a:off x="1492250" y="5021532"/>
            <a:ext cx="2238375" cy="523220"/>
          </a:xfrm>
          <a:prstGeom prst="rect">
            <a:avLst/>
          </a:prstGeom>
          <a:noFill/>
        </p:spPr>
        <p:txBody>
          <a:bodyPr wrap="square" rtlCol="0">
            <a:spAutoFit/>
          </a:bodyPr>
          <a:lstStyle/>
          <a:p>
            <a:r>
              <a:rPr lang="nl-NL" sz="2800" b="1">
                <a:solidFill>
                  <a:srgbClr val="0000FF"/>
                </a:solidFill>
              </a:rPr>
              <a:t>Threshold</a:t>
            </a:r>
          </a:p>
        </p:txBody>
      </p:sp>
      <p:sp>
        <p:nvSpPr>
          <p:cNvPr id="15" name="Tekstvak 14"/>
          <p:cNvSpPr txBox="1"/>
          <p:nvPr/>
        </p:nvSpPr>
        <p:spPr>
          <a:xfrm>
            <a:off x="579764" y="5635625"/>
            <a:ext cx="8119736" cy="830997"/>
          </a:xfrm>
          <a:prstGeom prst="rect">
            <a:avLst/>
          </a:prstGeom>
          <a:noFill/>
        </p:spPr>
        <p:txBody>
          <a:bodyPr wrap="square" rtlCol="0">
            <a:spAutoFit/>
          </a:bodyPr>
          <a:lstStyle/>
          <a:p>
            <a:r>
              <a:rPr lang="nl-NL" sz="2400" b="1">
                <a:solidFill>
                  <a:srgbClr val="008000"/>
                </a:solidFill>
              </a:rPr>
              <a:t>Toxicologists: there is a threshold of no concern (NOAEL, no adverse effect level). All food contains </a:t>
            </a:r>
            <a:r>
              <a:rPr lang="nl-NL" sz="2400" b="1">
                <a:solidFill>
                  <a:srgbClr val="3366FF"/>
                </a:solidFill>
              </a:rPr>
              <a:t>potential</a:t>
            </a:r>
            <a:r>
              <a:rPr lang="nl-NL" sz="2400" b="1">
                <a:solidFill>
                  <a:srgbClr val="008000"/>
                </a:solidFill>
              </a:rPr>
              <a:t> toxins.</a:t>
            </a:r>
          </a:p>
        </p:txBody>
      </p:sp>
    </p:spTree>
    <p:extLst>
      <p:ext uri="{BB962C8B-B14F-4D97-AF65-F5344CB8AC3E}">
        <p14:creationId xmlns:p14="http://schemas.microsoft.com/office/powerpoint/2010/main" val="541530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230188" y="1174621"/>
            <a:ext cx="8683624" cy="5016758"/>
          </a:xfrm>
          <a:prstGeom prst="rect">
            <a:avLst/>
          </a:prstGeom>
          <a:noFill/>
        </p:spPr>
        <p:txBody>
          <a:bodyPr wrap="square" rtlCol="0">
            <a:spAutoFit/>
          </a:bodyPr>
          <a:lstStyle/>
          <a:p>
            <a:r>
              <a:rPr lang="en-GB" sz="2800" dirty="0">
                <a:solidFill>
                  <a:srgbClr val="008000"/>
                </a:solidFill>
              </a:rPr>
              <a:t>Chemicals that are not allowed but nevertheless present in food</a:t>
            </a:r>
            <a:r>
              <a:rPr lang="en-GB" sz="2800" b="1" u="sng" dirty="0">
                <a:solidFill>
                  <a:srgbClr val="FF0000"/>
                </a:solidFill>
              </a:rPr>
              <a:t> </a:t>
            </a:r>
            <a:r>
              <a:rPr lang="en-GB" sz="2800" b="1" i="1" u="sng" dirty="0">
                <a:solidFill>
                  <a:srgbClr val="FF0000"/>
                </a:solidFill>
              </a:rPr>
              <a:t>are not necessarily additive</a:t>
            </a:r>
            <a:r>
              <a:rPr lang="en-GB" sz="2800" b="1" i="1" dirty="0">
                <a:solidFill>
                  <a:srgbClr val="FF0000"/>
                </a:solidFill>
              </a:rPr>
              <a:t>s</a:t>
            </a:r>
            <a:r>
              <a:rPr lang="en-GB" sz="2800" dirty="0">
                <a:solidFill>
                  <a:srgbClr val="008000"/>
                </a:solidFill>
              </a:rPr>
              <a:t>.</a:t>
            </a:r>
            <a:r>
              <a:rPr lang="en-GB" sz="2800" b="1" dirty="0">
                <a:solidFill>
                  <a:srgbClr val="008000"/>
                </a:solidFill>
              </a:rPr>
              <a:t> Most man-made chemicals occur in nature in concentrations that can be detected now, but not previously</a:t>
            </a:r>
            <a:r>
              <a:rPr lang="en-GB" sz="2800" dirty="0">
                <a:solidFill>
                  <a:srgbClr val="008000"/>
                </a:solidFill>
              </a:rPr>
              <a:t>. They are produced by</a:t>
            </a:r>
          </a:p>
          <a:p>
            <a:pPr marL="914400" lvl="1" indent="-457200">
              <a:buFont typeface="Arial"/>
              <a:buChar char="•"/>
            </a:pPr>
            <a:r>
              <a:rPr lang="en-GB" sz="2800" dirty="0">
                <a:solidFill>
                  <a:srgbClr val="008000"/>
                </a:solidFill>
              </a:rPr>
              <a:t>animals</a:t>
            </a:r>
          </a:p>
          <a:p>
            <a:pPr marL="914400" lvl="1" indent="-457200">
              <a:buFont typeface="Arial"/>
              <a:buChar char="•"/>
            </a:pPr>
            <a:r>
              <a:rPr lang="en-GB" sz="2800" dirty="0">
                <a:solidFill>
                  <a:srgbClr val="008000"/>
                </a:solidFill>
              </a:rPr>
              <a:t>microbes (bacteria, fungi, parasites)</a:t>
            </a:r>
          </a:p>
          <a:p>
            <a:pPr marL="914400" lvl="1" indent="-457200">
              <a:buFont typeface="Arial"/>
              <a:buChar char="•"/>
            </a:pPr>
            <a:r>
              <a:rPr lang="en-GB" sz="2800" dirty="0">
                <a:solidFill>
                  <a:srgbClr val="008000"/>
                </a:solidFill>
              </a:rPr>
              <a:t>plants</a:t>
            </a:r>
          </a:p>
          <a:p>
            <a:pPr marL="914400" lvl="1" indent="-457200">
              <a:buFont typeface="Arial"/>
              <a:buChar char="•"/>
            </a:pPr>
            <a:r>
              <a:rPr lang="en-GB" sz="2800" dirty="0">
                <a:solidFill>
                  <a:srgbClr val="008000"/>
                </a:solidFill>
              </a:rPr>
              <a:t>geochemical processes (e.g. volcanos)</a:t>
            </a:r>
          </a:p>
          <a:p>
            <a:endParaRPr lang="en-GB" sz="1200" dirty="0">
              <a:solidFill>
                <a:srgbClr val="008000"/>
              </a:solidFill>
            </a:endParaRPr>
          </a:p>
          <a:p>
            <a:r>
              <a:rPr lang="en-GB" sz="2800" dirty="0">
                <a:solidFill>
                  <a:srgbClr val="008000"/>
                </a:solidFill>
              </a:rPr>
              <a:t>they include chlorinated organic compounds. </a:t>
            </a:r>
            <a:r>
              <a:rPr lang="en-GB" sz="2800" b="1" dirty="0">
                <a:solidFill>
                  <a:srgbClr val="008000"/>
                </a:solidFill>
              </a:rPr>
              <a:t>More than 5000 different natural organic halogens have been identified in nature.</a:t>
            </a:r>
          </a:p>
        </p:txBody>
      </p:sp>
      <p:sp>
        <p:nvSpPr>
          <p:cNvPr id="3" name="Tekstvak 2"/>
          <p:cNvSpPr txBox="1"/>
          <p:nvPr/>
        </p:nvSpPr>
        <p:spPr>
          <a:xfrm>
            <a:off x="2164466" y="316496"/>
            <a:ext cx="4572000" cy="523220"/>
          </a:xfrm>
          <a:prstGeom prst="rect">
            <a:avLst/>
          </a:prstGeom>
          <a:noFill/>
        </p:spPr>
        <p:txBody>
          <a:bodyPr wrap="square" rtlCol="0">
            <a:spAutoFit/>
          </a:bodyPr>
          <a:lstStyle/>
          <a:p>
            <a:pPr algn="ctr"/>
            <a:r>
              <a:rPr lang="en-GB" sz="2800" b="1">
                <a:solidFill>
                  <a:srgbClr val="FF0000"/>
                </a:solidFill>
              </a:rPr>
              <a:t>CHEMICALS IN FOOD</a:t>
            </a:r>
          </a:p>
        </p:txBody>
      </p:sp>
    </p:spTree>
    <p:extLst>
      <p:ext uri="{BB962C8B-B14F-4D97-AF65-F5344CB8AC3E}">
        <p14:creationId xmlns:p14="http://schemas.microsoft.com/office/powerpoint/2010/main" val="460295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eperen 7"/>
          <p:cNvGrpSpPr/>
          <p:nvPr/>
        </p:nvGrpSpPr>
        <p:grpSpPr>
          <a:xfrm>
            <a:off x="219743" y="674882"/>
            <a:ext cx="8704515" cy="5508237"/>
            <a:chOff x="247815" y="549154"/>
            <a:chExt cx="8704515" cy="5508237"/>
          </a:xfrm>
        </p:grpSpPr>
        <p:sp>
          <p:nvSpPr>
            <p:cNvPr id="2" name="Tekstvak 1"/>
            <p:cNvSpPr txBox="1"/>
            <p:nvPr/>
          </p:nvSpPr>
          <p:spPr>
            <a:xfrm>
              <a:off x="247815" y="4672396"/>
              <a:ext cx="8704515" cy="1384995"/>
            </a:xfrm>
            <a:prstGeom prst="rect">
              <a:avLst/>
            </a:prstGeom>
            <a:noFill/>
          </p:spPr>
          <p:txBody>
            <a:bodyPr wrap="square" rtlCol="0">
              <a:spAutoFit/>
            </a:bodyPr>
            <a:lstStyle/>
            <a:p>
              <a:pPr algn="ctr"/>
              <a:r>
                <a:rPr lang="en-GB" sz="2800" dirty="0">
                  <a:solidFill>
                    <a:srgbClr val="0000FF"/>
                  </a:solidFill>
                </a:rPr>
                <a:t>Everything is poisonous if the amount is high enough</a:t>
              </a:r>
            </a:p>
            <a:p>
              <a:pPr algn="ctr"/>
              <a:r>
                <a:rPr lang="en-GB" sz="2800" dirty="0"/>
                <a:t>or</a:t>
              </a:r>
            </a:p>
            <a:p>
              <a:pPr algn="ctr"/>
              <a:r>
                <a:rPr lang="en-GB" sz="2800" b="1" dirty="0">
                  <a:solidFill>
                    <a:srgbClr val="FF0000"/>
                  </a:solidFill>
                </a:rPr>
                <a:t>There are no toxic substances, only toxic amounts</a:t>
              </a:r>
            </a:p>
          </p:txBody>
        </p:sp>
        <p:grpSp>
          <p:nvGrpSpPr>
            <p:cNvPr id="7" name="Groeperen 6"/>
            <p:cNvGrpSpPr/>
            <p:nvPr/>
          </p:nvGrpSpPr>
          <p:grpSpPr>
            <a:xfrm>
              <a:off x="516691" y="549154"/>
              <a:ext cx="8166763" cy="3706795"/>
              <a:chOff x="386802" y="549154"/>
              <a:chExt cx="8166763" cy="3706795"/>
            </a:xfrm>
          </p:grpSpPr>
          <p:pic>
            <p:nvPicPr>
              <p:cNvPr id="3" name="Afbeelding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6802" y="549154"/>
                <a:ext cx="5265334" cy="3706795"/>
              </a:xfrm>
              <a:prstGeom prst="rect">
                <a:avLst/>
              </a:prstGeom>
            </p:spPr>
          </p:pic>
          <p:pic>
            <p:nvPicPr>
              <p:cNvPr id="4" name="Afbeelding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94778" y="549154"/>
                <a:ext cx="2258787" cy="3288493"/>
              </a:xfrm>
              <a:prstGeom prst="rect">
                <a:avLst/>
              </a:prstGeom>
            </p:spPr>
          </p:pic>
        </p:grpSp>
      </p:grpSp>
      <p:sp>
        <p:nvSpPr>
          <p:cNvPr id="5" name="Tijdelijke aanduiding voor dianummer 4"/>
          <p:cNvSpPr>
            <a:spLocks noGrp="1"/>
          </p:cNvSpPr>
          <p:nvPr>
            <p:ph type="sldNum" sz="quarter" idx="12"/>
          </p:nvPr>
        </p:nvSpPr>
        <p:spPr/>
        <p:txBody>
          <a:bodyPr/>
          <a:lstStyle/>
          <a:p>
            <a:fld id="{1474C920-00D8-9744-BC00-65EF2D8E5A39}" type="slidenum">
              <a:rPr lang="en-GB" smtClean="0"/>
              <a:t>20</a:t>
            </a:fld>
            <a:endParaRPr lang="en-GB" dirty="0"/>
          </a:p>
        </p:txBody>
      </p:sp>
    </p:spTree>
    <p:extLst>
      <p:ext uri="{BB962C8B-B14F-4D97-AF65-F5344CB8AC3E}">
        <p14:creationId xmlns:p14="http://schemas.microsoft.com/office/powerpoint/2010/main" val="2147924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kstvak 23"/>
          <p:cNvSpPr txBox="1"/>
          <p:nvPr/>
        </p:nvSpPr>
        <p:spPr>
          <a:xfrm>
            <a:off x="436563" y="5635625"/>
            <a:ext cx="8270874" cy="830997"/>
          </a:xfrm>
          <a:prstGeom prst="rect">
            <a:avLst/>
          </a:prstGeom>
          <a:noFill/>
        </p:spPr>
        <p:txBody>
          <a:bodyPr wrap="square" rtlCol="0">
            <a:spAutoFit/>
          </a:bodyPr>
          <a:lstStyle/>
          <a:p>
            <a:r>
              <a:rPr lang="nl-NL" sz="2400">
                <a:solidFill>
                  <a:srgbClr val="008000"/>
                </a:solidFill>
              </a:rPr>
              <a:t>Many substances are harmless in the right amounts but harmful if </a:t>
            </a:r>
            <a:r>
              <a:rPr lang="nl-NL" sz="2400" b="1">
                <a:solidFill>
                  <a:srgbClr val="008000"/>
                </a:solidFill>
              </a:rPr>
              <a:t>too much</a:t>
            </a:r>
            <a:r>
              <a:rPr lang="nl-NL" sz="2400">
                <a:solidFill>
                  <a:srgbClr val="008000"/>
                </a:solidFill>
              </a:rPr>
              <a:t> or </a:t>
            </a:r>
            <a:r>
              <a:rPr lang="nl-NL" sz="2400" b="1">
                <a:solidFill>
                  <a:srgbClr val="008000"/>
                </a:solidFill>
              </a:rPr>
              <a:t>not enough</a:t>
            </a:r>
          </a:p>
        </p:txBody>
      </p:sp>
      <p:pic>
        <p:nvPicPr>
          <p:cNvPr id="4" name="Afbeelding 3"/>
          <p:cNvPicPr>
            <a:picLocks noChangeAspect="1"/>
          </p:cNvPicPr>
          <p:nvPr/>
        </p:nvPicPr>
        <p:blipFill>
          <a:blip r:embed="rId3"/>
          <a:stretch>
            <a:fillRect/>
          </a:stretch>
        </p:blipFill>
        <p:spPr>
          <a:xfrm>
            <a:off x="436563" y="845814"/>
            <a:ext cx="7302500" cy="4789811"/>
          </a:xfrm>
          <a:prstGeom prst="rect">
            <a:avLst/>
          </a:prstGeom>
        </p:spPr>
      </p:pic>
    </p:spTree>
    <p:extLst>
      <p:ext uri="{BB962C8B-B14F-4D97-AF65-F5344CB8AC3E}">
        <p14:creationId xmlns:p14="http://schemas.microsoft.com/office/powerpoint/2010/main" val="3179609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1474C920-00D8-9744-BC00-65EF2D8E5A39}" type="slidenum">
              <a:rPr lang="nl-NL" smtClean="0"/>
              <a:t>22</a:t>
            </a:fld>
            <a:endParaRPr lang="nl-NL" dirty="0"/>
          </a:p>
        </p:txBody>
      </p:sp>
      <p:grpSp>
        <p:nvGrpSpPr>
          <p:cNvPr id="7" name="Groeperen 6"/>
          <p:cNvGrpSpPr/>
          <p:nvPr/>
        </p:nvGrpSpPr>
        <p:grpSpPr>
          <a:xfrm>
            <a:off x="569346" y="889844"/>
            <a:ext cx="8005308" cy="5078313"/>
            <a:chOff x="569346" y="889844"/>
            <a:chExt cx="8005308" cy="5078313"/>
          </a:xfrm>
        </p:grpSpPr>
        <p:grpSp>
          <p:nvGrpSpPr>
            <p:cNvPr id="5" name="Groeperen 4"/>
            <p:cNvGrpSpPr/>
            <p:nvPr/>
          </p:nvGrpSpPr>
          <p:grpSpPr>
            <a:xfrm>
              <a:off x="569346" y="889844"/>
              <a:ext cx="8005308" cy="5078313"/>
              <a:chOff x="569346" y="889844"/>
              <a:chExt cx="8005308" cy="5078313"/>
            </a:xfrm>
          </p:grpSpPr>
          <p:sp>
            <p:nvSpPr>
              <p:cNvPr id="2" name="Tekstvak 1"/>
              <p:cNvSpPr txBox="1"/>
              <p:nvPr/>
            </p:nvSpPr>
            <p:spPr>
              <a:xfrm>
                <a:off x="569346" y="889844"/>
                <a:ext cx="8005308" cy="5078313"/>
              </a:xfrm>
              <a:prstGeom prst="rect">
                <a:avLst/>
              </a:prstGeom>
              <a:noFill/>
            </p:spPr>
            <p:txBody>
              <a:bodyPr wrap="square" rtlCol="0">
                <a:spAutoFit/>
              </a:bodyPr>
              <a:lstStyle/>
              <a:p>
                <a:pPr algn="ctr"/>
                <a:r>
                  <a:rPr lang="nl-NL" sz="3600" b="1" dirty="0" err="1">
                    <a:effectLst>
                      <a:innerShdw blurRad="63500" dist="50800" dir="13500000">
                        <a:prstClr val="black">
                          <a:alpha val="50000"/>
                        </a:prstClr>
                      </a:innerShdw>
                    </a:effectLst>
                  </a:rPr>
                  <a:t>V</a:t>
                </a:r>
                <a:r>
                  <a:rPr lang="nl-NL" sz="3600" b="1" dirty="0" err="1">
                    <a:solidFill>
                      <a:srgbClr val="FF0000"/>
                    </a:solidFill>
                    <a:effectLst>
                      <a:innerShdw blurRad="63500" dist="50800" dir="13500000">
                        <a:prstClr val="black">
                          <a:alpha val="50000"/>
                        </a:prstClr>
                      </a:innerShdw>
                    </a:effectLst>
                  </a:rPr>
                  <a:t>i</a:t>
                </a:r>
                <a:r>
                  <a:rPr lang="nl-NL" sz="3600" b="1" dirty="0" err="1">
                    <a:solidFill>
                      <a:srgbClr val="0000FF"/>
                    </a:solidFill>
                    <a:effectLst>
                      <a:innerShdw blurRad="63500" dist="50800" dir="13500000">
                        <a:prstClr val="black">
                          <a:alpha val="50000"/>
                        </a:prstClr>
                      </a:innerShdw>
                    </a:effectLst>
                  </a:rPr>
                  <a:t>t</a:t>
                </a:r>
                <a:r>
                  <a:rPr lang="nl-NL" sz="3600" b="1" dirty="0" err="1">
                    <a:solidFill>
                      <a:srgbClr val="FF8127"/>
                    </a:solidFill>
                    <a:effectLst>
                      <a:innerShdw blurRad="63500" dist="50800" dir="13500000">
                        <a:prstClr val="black">
                          <a:alpha val="50000"/>
                        </a:prstClr>
                      </a:innerShdw>
                    </a:effectLst>
                  </a:rPr>
                  <a:t>a</a:t>
                </a:r>
                <a:r>
                  <a:rPr lang="nl-NL" sz="3600" b="1" dirty="0" err="1">
                    <a:solidFill>
                      <a:srgbClr val="008000"/>
                    </a:solidFill>
                    <a:effectLst>
                      <a:innerShdw blurRad="63500" dist="50800" dir="13500000">
                        <a:prstClr val="black">
                          <a:alpha val="50000"/>
                        </a:prstClr>
                      </a:innerShdw>
                    </a:effectLst>
                  </a:rPr>
                  <a:t>m</a:t>
                </a:r>
                <a:r>
                  <a:rPr lang="nl-NL" sz="3600" b="1" dirty="0" err="1">
                    <a:solidFill>
                      <a:srgbClr val="660066"/>
                    </a:solidFill>
                    <a:effectLst>
                      <a:innerShdw blurRad="63500" dist="50800" dir="13500000">
                        <a:prstClr val="black">
                          <a:alpha val="50000"/>
                        </a:prstClr>
                      </a:innerShdw>
                    </a:effectLst>
                  </a:rPr>
                  <a:t>i</a:t>
                </a:r>
                <a:r>
                  <a:rPr lang="nl-NL" sz="3600" b="1" dirty="0" err="1">
                    <a:effectLst>
                      <a:innerShdw blurRad="63500" dist="50800" dir="13500000">
                        <a:prstClr val="black">
                          <a:alpha val="50000"/>
                        </a:prstClr>
                      </a:innerShdw>
                    </a:effectLst>
                  </a:rPr>
                  <a:t>n</a:t>
                </a:r>
                <a:r>
                  <a:rPr lang="nl-NL" sz="3600" b="1" dirty="0">
                    <a:effectLst>
                      <a:innerShdw blurRad="63500" dist="50800" dir="13500000">
                        <a:prstClr val="black">
                          <a:alpha val="50000"/>
                        </a:prstClr>
                      </a:innerShdw>
                    </a:effectLst>
                  </a:rPr>
                  <a:t> A</a:t>
                </a:r>
              </a:p>
              <a:p>
                <a:endParaRPr lang="nl-NL" sz="2800" dirty="0"/>
              </a:p>
              <a:p>
                <a:r>
                  <a:rPr lang="nl-NL" sz="2800" dirty="0" err="1"/>
                  <a:t>Adults</a:t>
                </a:r>
                <a:r>
                  <a:rPr lang="nl-NL" sz="2800" dirty="0"/>
                  <a:t>: 	</a:t>
                </a:r>
                <a:r>
                  <a:rPr lang="nl-NL" sz="2800" dirty="0" err="1"/>
                  <a:t>needed</a:t>
                </a:r>
                <a:r>
                  <a:rPr lang="nl-NL" sz="2800" dirty="0"/>
                  <a:t> 1 mg per </a:t>
                </a:r>
                <a:r>
                  <a:rPr lang="nl-NL" sz="2800" dirty="0" err="1"/>
                  <a:t>day</a:t>
                </a:r>
                <a:endParaRPr lang="nl-NL" sz="2800" dirty="0"/>
              </a:p>
              <a:p>
                <a:r>
                  <a:rPr lang="nl-NL" sz="2800" dirty="0"/>
                  <a:t>			</a:t>
                </a:r>
                <a:r>
                  <a:rPr lang="nl-NL" sz="2800" dirty="0" err="1"/>
                  <a:t>harmful</a:t>
                </a:r>
                <a:r>
                  <a:rPr lang="nl-NL" sz="2800" dirty="0"/>
                  <a:t> at 3 mg per </a:t>
                </a:r>
                <a:r>
                  <a:rPr lang="nl-NL" sz="2800" dirty="0" err="1"/>
                  <a:t>day</a:t>
                </a:r>
                <a:endParaRPr lang="nl-NL" sz="2800" dirty="0"/>
              </a:p>
              <a:p>
                <a:endParaRPr lang="nl-NL" sz="2800" dirty="0"/>
              </a:p>
              <a:p>
                <a:pPr algn="ctr"/>
                <a:r>
                  <a:rPr lang="nl-NL" sz="3600" b="1" dirty="0">
                    <a:solidFill>
                      <a:schemeClr val="accent2">
                        <a:lumMod val="50000"/>
                      </a:schemeClr>
                    </a:solidFill>
                  </a:rPr>
                  <a:t>Seleen</a:t>
                </a:r>
              </a:p>
              <a:p>
                <a:endParaRPr lang="nl-NL" sz="2800" dirty="0"/>
              </a:p>
              <a:p>
                <a:r>
                  <a:rPr lang="nl-NL" sz="2800" dirty="0" err="1"/>
                  <a:t>Adults</a:t>
                </a:r>
                <a:r>
                  <a:rPr lang="nl-NL" sz="2800" dirty="0"/>
                  <a:t>: 	</a:t>
                </a:r>
                <a:r>
                  <a:rPr lang="nl-NL" sz="2800" dirty="0" err="1"/>
                  <a:t>needed</a:t>
                </a:r>
                <a:r>
                  <a:rPr lang="nl-NL" sz="2800" dirty="0"/>
                  <a:t> 50-150 μg per </a:t>
                </a:r>
                <a:r>
                  <a:rPr lang="nl-NL" sz="2800" dirty="0" err="1"/>
                  <a:t>day</a:t>
                </a:r>
                <a:endParaRPr lang="nl-NL" sz="2800" dirty="0"/>
              </a:p>
              <a:p>
                <a:r>
                  <a:rPr lang="nl-NL" sz="2800" dirty="0"/>
                  <a:t>			</a:t>
                </a:r>
                <a:r>
                  <a:rPr lang="nl-NL" sz="2800" dirty="0" err="1"/>
                  <a:t>harmful</a:t>
                </a:r>
                <a:r>
                  <a:rPr lang="nl-NL" sz="2800" dirty="0"/>
                  <a:t> at 300 μg per dag</a:t>
                </a:r>
              </a:p>
              <a:p>
                <a:endParaRPr lang="nl-NL" sz="2800" dirty="0"/>
              </a:p>
              <a:p>
                <a:r>
                  <a:rPr lang="nl-NL" sz="2800" i="1" dirty="0"/>
                  <a:t>(Netherlands Health Council)</a:t>
                </a:r>
              </a:p>
            </p:txBody>
          </p:sp>
          <p:pic>
            <p:nvPicPr>
              <p:cNvPr id="4" name="Afbeelding 3"/>
              <p:cNvPicPr>
                <a:picLocks noChangeAspect="1"/>
              </p:cNvPicPr>
              <p:nvPr/>
            </p:nvPicPr>
            <p:blipFill>
              <a:blip r:embed="rId3"/>
              <a:stretch>
                <a:fillRect/>
              </a:stretch>
            </p:blipFill>
            <p:spPr>
              <a:xfrm>
                <a:off x="6392220" y="889844"/>
                <a:ext cx="2182434" cy="1151252"/>
              </a:xfrm>
              <a:prstGeom prst="rect">
                <a:avLst/>
              </a:prstGeom>
            </p:spPr>
          </p:pic>
        </p:grpSp>
        <p:pic>
          <p:nvPicPr>
            <p:cNvPr id="6" name="Afbeelding 5"/>
            <p:cNvPicPr>
              <a:picLocks noChangeAspect="1"/>
            </p:cNvPicPr>
            <p:nvPr/>
          </p:nvPicPr>
          <p:blipFill>
            <a:blip r:embed="rId4"/>
            <a:stretch>
              <a:fillRect/>
            </a:stretch>
          </p:blipFill>
          <p:spPr>
            <a:xfrm>
              <a:off x="6840128" y="2909576"/>
              <a:ext cx="1734526" cy="1726748"/>
            </a:xfrm>
            <a:prstGeom prst="rect">
              <a:avLst/>
            </a:prstGeom>
          </p:spPr>
        </p:pic>
      </p:grpSp>
    </p:spTree>
    <p:extLst>
      <p:ext uri="{BB962C8B-B14F-4D97-AF65-F5344CB8AC3E}">
        <p14:creationId xmlns:p14="http://schemas.microsoft.com/office/powerpoint/2010/main" val="1316015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500063" y="1443841"/>
            <a:ext cx="8143875" cy="3970318"/>
          </a:xfrm>
          <a:prstGeom prst="rect">
            <a:avLst/>
          </a:prstGeom>
          <a:noFill/>
        </p:spPr>
        <p:txBody>
          <a:bodyPr wrap="square" rtlCol="0">
            <a:spAutoFit/>
          </a:bodyPr>
          <a:lstStyle/>
          <a:p>
            <a:pPr algn="ctr"/>
            <a:r>
              <a:rPr lang="en-GB" sz="2800" b="1" dirty="0">
                <a:solidFill>
                  <a:srgbClr val="008000"/>
                </a:solidFill>
              </a:rPr>
              <a:t>Evolution</a:t>
            </a:r>
          </a:p>
          <a:p>
            <a:endParaRPr lang="en-GB" sz="2800" dirty="0">
              <a:solidFill>
                <a:srgbClr val="008000"/>
              </a:solidFill>
            </a:endParaRPr>
          </a:p>
          <a:p>
            <a:r>
              <a:rPr lang="en-GB" sz="2800" dirty="0">
                <a:solidFill>
                  <a:srgbClr val="008000"/>
                </a:solidFill>
              </a:rPr>
              <a:t>Humans and their predecessors have been exposed to all those most scary chemicals for millions of years and developed a </a:t>
            </a:r>
            <a:r>
              <a:rPr lang="en-GB" sz="2800" b="1" dirty="0">
                <a:solidFill>
                  <a:srgbClr val="008000"/>
                </a:solidFill>
              </a:rPr>
              <a:t>biological system</a:t>
            </a:r>
            <a:r>
              <a:rPr lang="en-GB" sz="2800" dirty="0">
                <a:solidFill>
                  <a:srgbClr val="008000"/>
                </a:solidFill>
              </a:rPr>
              <a:t> (with liver, kidneys, etc.) to cope with them or even use them beneficially.</a:t>
            </a:r>
          </a:p>
          <a:p>
            <a:endParaRPr lang="en-GB" sz="2800" dirty="0">
              <a:solidFill>
                <a:srgbClr val="008000"/>
              </a:solidFill>
            </a:endParaRPr>
          </a:p>
          <a:p>
            <a:r>
              <a:rPr lang="en-GB" sz="2800" b="1" dirty="0">
                <a:solidFill>
                  <a:srgbClr val="008000"/>
                </a:solidFill>
              </a:rPr>
              <a:t>The system, however, can be overloaded and then the chemical becomes toxic.</a:t>
            </a:r>
          </a:p>
        </p:txBody>
      </p:sp>
    </p:spTree>
    <p:extLst>
      <p:ext uri="{BB962C8B-B14F-4D97-AF65-F5344CB8AC3E}">
        <p14:creationId xmlns:p14="http://schemas.microsoft.com/office/powerpoint/2010/main" val="23026660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706438" y="3013502"/>
            <a:ext cx="7731125" cy="830997"/>
          </a:xfrm>
          <a:prstGeom prst="rect">
            <a:avLst/>
          </a:prstGeom>
          <a:noFill/>
        </p:spPr>
        <p:txBody>
          <a:bodyPr wrap="square" rtlCol="0">
            <a:spAutoFit/>
          </a:bodyPr>
          <a:lstStyle/>
          <a:p>
            <a:pPr algn="ctr"/>
            <a:r>
              <a:rPr lang="en-GB" sz="4800" dirty="0">
                <a:solidFill>
                  <a:srgbClr val="008000"/>
                </a:solidFill>
              </a:rPr>
              <a:t>Thank</a:t>
            </a:r>
            <a:r>
              <a:rPr lang="nl-NL" sz="4800" dirty="0">
                <a:solidFill>
                  <a:srgbClr val="008000"/>
                </a:solidFill>
              </a:rPr>
              <a:t> </a:t>
            </a:r>
            <a:r>
              <a:rPr lang="nl-NL" sz="4800" dirty="0" err="1">
                <a:solidFill>
                  <a:srgbClr val="008000"/>
                </a:solidFill>
              </a:rPr>
              <a:t>you</a:t>
            </a:r>
            <a:r>
              <a:rPr lang="nl-NL" sz="4800" dirty="0">
                <a:solidFill>
                  <a:srgbClr val="008000"/>
                </a:solidFill>
              </a:rPr>
              <a:t> </a:t>
            </a:r>
            <a:r>
              <a:rPr lang="nl-NL" sz="4800" dirty="0" err="1">
                <a:solidFill>
                  <a:srgbClr val="008000"/>
                </a:solidFill>
              </a:rPr>
              <a:t>for</a:t>
            </a:r>
            <a:r>
              <a:rPr lang="nl-NL" sz="4800" dirty="0">
                <a:solidFill>
                  <a:srgbClr val="008000"/>
                </a:solidFill>
              </a:rPr>
              <a:t> </a:t>
            </a:r>
            <a:r>
              <a:rPr lang="nl-NL" sz="4800" dirty="0" err="1">
                <a:solidFill>
                  <a:srgbClr val="008000"/>
                </a:solidFill>
              </a:rPr>
              <a:t>your</a:t>
            </a:r>
            <a:r>
              <a:rPr lang="nl-NL" sz="4800" dirty="0">
                <a:solidFill>
                  <a:srgbClr val="008000"/>
                </a:solidFill>
              </a:rPr>
              <a:t> interest</a:t>
            </a:r>
            <a:endParaRPr lang="nl-NL" sz="4000" dirty="0">
              <a:solidFill>
                <a:srgbClr val="008000"/>
              </a:solidFill>
            </a:endParaRPr>
          </a:p>
        </p:txBody>
      </p:sp>
    </p:spTree>
    <p:extLst>
      <p:ext uri="{BB962C8B-B14F-4D97-AF65-F5344CB8AC3E}">
        <p14:creationId xmlns:p14="http://schemas.microsoft.com/office/powerpoint/2010/main" val="2627789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0" y="0"/>
            <a:ext cx="6651625" cy="5618065"/>
          </a:xfrm>
          <a:prstGeom prst="rect">
            <a:avLst/>
          </a:prstGeom>
        </p:spPr>
      </p:pic>
      <p:pic>
        <p:nvPicPr>
          <p:cNvPr id="3" name="Afbeelding 2"/>
          <p:cNvPicPr>
            <a:picLocks noChangeAspect="1"/>
          </p:cNvPicPr>
          <p:nvPr/>
        </p:nvPicPr>
        <p:blipFill>
          <a:blip r:embed="rId4">
            <a:clrChange>
              <a:clrFrom>
                <a:srgbClr val="FFFFFF"/>
              </a:clrFrom>
              <a:clrTo>
                <a:srgbClr val="FFFFFF">
                  <a:alpha val="0"/>
                </a:srgbClr>
              </a:clrTo>
            </a:clrChange>
          </a:blip>
          <a:stretch>
            <a:fillRect/>
          </a:stretch>
        </p:blipFill>
        <p:spPr>
          <a:xfrm>
            <a:off x="5622925" y="4639695"/>
            <a:ext cx="2917825" cy="1956740"/>
          </a:xfrm>
          <a:prstGeom prst="rect">
            <a:avLst/>
          </a:prstGeom>
        </p:spPr>
      </p:pic>
      <p:sp>
        <p:nvSpPr>
          <p:cNvPr id="4" name="Tekstvak 3"/>
          <p:cNvSpPr txBox="1"/>
          <p:nvPr/>
        </p:nvSpPr>
        <p:spPr>
          <a:xfrm>
            <a:off x="428625" y="5740112"/>
            <a:ext cx="4889500" cy="584776"/>
          </a:xfrm>
          <a:prstGeom prst="rect">
            <a:avLst/>
          </a:prstGeom>
          <a:solidFill>
            <a:srgbClr val="3366FF"/>
          </a:solidFill>
        </p:spPr>
        <p:txBody>
          <a:bodyPr wrap="square" rtlCol="0">
            <a:spAutoFit/>
          </a:bodyPr>
          <a:lstStyle/>
          <a:p>
            <a:pPr algn="ctr"/>
            <a:r>
              <a:rPr lang="en-GB" sz="3200" b="1">
                <a:solidFill>
                  <a:srgbClr val="FFFF00"/>
                </a:solidFill>
              </a:rPr>
              <a:t>ALL-NATURAL BANANA</a:t>
            </a:r>
          </a:p>
        </p:txBody>
      </p:sp>
      <p:sp>
        <p:nvSpPr>
          <p:cNvPr id="6" name="Tekstvak 5"/>
          <p:cNvSpPr txBox="1"/>
          <p:nvPr/>
        </p:nvSpPr>
        <p:spPr>
          <a:xfrm>
            <a:off x="6810375" y="412750"/>
            <a:ext cx="2127250" cy="1938992"/>
          </a:xfrm>
          <a:prstGeom prst="rect">
            <a:avLst/>
          </a:prstGeom>
          <a:noFill/>
        </p:spPr>
        <p:txBody>
          <a:bodyPr wrap="square" rtlCol="0">
            <a:spAutoFit/>
          </a:bodyPr>
          <a:lstStyle/>
          <a:p>
            <a:pPr algn="ctr"/>
            <a:r>
              <a:rPr lang="en-GB" sz="4000" b="1">
                <a:solidFill>
                  <a:srgbClr val="008000"/>
                </a:solidFill>
              </a:rPr>
              <a:t>NOT SAFE </a:t>
            </a:r>
          </a:p>
          <a:p>
            <a:pPr algn="ctr"/>
            <a:r>
              <a:rPr lang="en-GB" sz="4000" b="1">
                <a:solidFill>
                  <a:srgbClr val="008000"/>
                </a:solidFill>
              </a:rPr>
              <a:t>TO EAT?</a:t>
            </a:r>
          </a:p>
        </p:txBody>
      </p:sp>
      <p:grpSp>
        <p:nvGrpSpPr>
          <p:cNvPr id="8" name="Groeperen 7"/>
          <p:cNvGrpSpPr/>
          <p:nvPr/>
        </p:nvGrpSpPr>
        <p:grpSpPr>
          <a:xfrm>
            <a:off x="6731000" y="3414253"/>
            <a:ext cx="2206625" cy="954107"/>
            <a:chOff x="6731000" y="3414253"/>
            <a:chExt cx="2206625" cy="954107"/>
          </a:xfrm>
        </p:grpSpPr>
        <p:sp>
          <p:nvSpPr>
            <p:cNvPr id="5" name="Tekstvak 4"/>
            <p:cNvSpPr txBox="1"/>
            <p:nvPr/>
          </p:nvSpPr>
          <p:spPr>
            <a:xfrm>
              <a:off x="6731000" y="3414253"/>
              <a:ext cx="2206625" cy="954107"/>
            </a:xfrm>
            <a:prstGeom prst="rect">
              <a:avLst/>
            </a:prstGeom>
            <a:noFill/>
          </p:spPr>
          <p:txBody>
            <a:bodyPr wrap="square" rtlCol="0">
              <a:spAutoFit/>
            </a:bodyPr>
            <a:lstStyle/>
            <a:p>
              <a:pPr algn="ctr"/>
              <a:r>
                <a:rPr lang="en-GB" sz="2800" b="1">
                  <a:solidFill>
                    <a:srgbClr val="FF0000"/>
                  </a:solidFill>
                </a:rPr>
                <a:t>AND </a:t>
              </a:r>
            </a:p>
            <a:p>
              <a:pPr algn="ctr"/>
              <a:r>
                <a:rPr lang="en-GB" sz="2800" b="1">
                  <a:solidFill>
                    <a:srgbClr val="FF0000"/>
                  </a:solidFill>
                </a:rPr>
                <a:t>MANY MORE</a:t>
              </a:r>
            </a:p>
          </p:txBody>
        </p:sp>
        <p:sp>
          <p:nvSpPr>
            <p:cNvPr id="7" name="Tekstvak 6"/>
            <p:cNvSpPr txBox="1"/>
            <p:nvPr/>
          </p:nvSpPr>
          <p:spPr>
            <a:xfrm>
              <a:off x="6731000" y="3414253"/>
              <a:ext cx="635687" cy="523220"/>
            </a:xfrm>
            <a:prstGeom prst="rect">
              <a:avLst/>
            </a:prstGeom>
            <a:noFill/>
          </p:spPr>
          <p:txBody>
            <a:bodyPr wrap="square" rtlCol="0">
              <a:spAutoFit/>
            </a:bodyPr>
            <a:lstStyle/>
            <a:p>
              <a:r>
                <a:rPr lang="en-GB" sz="2800" b="1">
                  <a:solidFill>
                    <a:srgbClr val="FF0000"/>
                  </a:solidFill>
                  <a:latin typeface="Wingdings"/>
                  <a:ea typeface="Wingdings"/>
                  <a:cs typeface="Wingdings"/>
                  <a:sym typeface="Wingdings"/>
                </a:rPr>
                <a:t></a:t>
              </a:r>
              <a:endParaRPr lang="en-GB" sz="2800"/>
            </a:p>
          </p:txBody>
        </p:sp>
      </p:grpSp>
    </p:spTree>
    <p:extLst>
      <p:ext uri="{BB962C8B-B14F-4D97-AF65-F5344CB8AC3E}">
        <p14:creationId xmlns:p14="http://schemas.microsoft.com/office/powerpoint/2010/main" val="1676497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2112062" y="492124"/>
            <a:ext cx="7031891" cy="6365875"/>
          </a:xfrm>
          <a:prstGeom prst="rect">
            <a:avLst/>
          </a:prstGeom>
        </p:spPr>
      </p:pic>
      <p:sp>
        <p:nvSpPr>
          <p:cNvPr id="3" name="Tekstvak 2"/>
          <p:cNvSpPr txBox="1"/>
          <p:nvPr/>
        </p:nvSpPr>
        <p:spPr>
          <a:xfrm>
            <a:off x="2286000" y="0"/>
            <a:ext cx="6857953" cy="584776"/>
          </a:xfrm>
          <a:prstGeom prst="rect">
            <a:avLst/>
          </a:prstGeom>
          <a:noFill/>
        </p:spPr>
        <p:txBody>
          <a:bodyPr wrap="square" rtlCol="0">
            <a:spAutoFit/>
          </a:bodyPr>
          <a:lstStyle/>
          <a:p>
            <a:r>
              <a:rPr lang="en-GB" sz="3200" b="1">
                <a:solidFill>
                  <a:srgbClr val="0000FA"/>
                </a:solidFill>
              </a:rPr>
              <a:t>ALL-NATURAL BLUEBERRIES</a:t>
            </a:r>
          </a:p>
        </p:txBody>
      </p:sp>
      <p:pic>
        <p:nvPicPr>
          <p:cNvPr id="4" name="Afbeelding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746124"/>
            <a:ext cx="2307937" cy="1597025"/>
          </a:xfrm>
          <a:prstGeom prst="rect">
            <a:avLst/>
          </a:prstGeom>
        </p:spPr>
      </p:pic>
      <p:grpSp>
        <p:nvGrpSpPr>
          <p:cNvPr id="7" name="Groeperen 6"/>
          <p:cNvGrpSpPr/>
          <p:nvPr/>
        </p:nvGrpSpPr>
        <p:grpSpPr>
          <a:xfrm>
            <a:off x="47625" y="5715803"/>
            <a:ext cx="2159000" cy="954107"/>
            <a:chOff x="127000" y="5238750"/>
            <a:chExt cx="2159000" cy="954107"/>
          </a:xfrm>
        </p:grpSpPr>
        <p:sp>
          <p:nvSpPr>
            <p:cNvPr id="5" name="Tekstvak 4"/>
            <p:cNvSpPr txBox="1"/>
            <p:nvPr/>
          </p:nvSpPr>
          <p:spPr>
            <a:xfrm>
              <a:off x="127000" y="5238750"/>
              <a:ext cx="2159000" cy="954107"/>
            </a:xfrm>
            <a:prstGeom prst="rect">
              <a:avLst/>
            </a:prstGeom>
            <a:noFill/>
          </p:spPr>
          <p:txBody>
            <a:bodyPr wrap="square" rtlCol="0">
              <a:spAutoFit/>
            </a:bodyPr>
            <a:lstStyle/>
            <a:p>
              <a:pPr algn="ctr"/>
              <a:r>
                <a:rPr lang="en-GB" sz="2800" b="1">
                  <a:solidFill>
                    <a:srgbClr val="FF0000"/>
                  </a:solidFill>
                </a:rPr>
                <a:t>AND </a:t>
              </a:r>
            </a:p>
            <a:p>
              <a:pPr algn="ctr"/>
              <a:r>
                <a:rPr lang="en-GB" sz="2800" b="1">
                  <a:solidFill>
                    <a:srgbClr val="FF0000"/>
                  </a:solidFill>
                </a:rPr>
                <a:t>MANY MORE</a:t>
              </a:r>
            </a:p>
          </p:txBody>
        </p:sp>
        <p:sp>
          <p:nvSpPr>
            <p:cNvPr id="6" name="Tekstvak 5"/>
            <p:cNvSpPr txBox="1"/>
            <p:nvPr/>
          </p:nvSpPr>
          <p:spPr>
            <a:xfrm rot="10800000">
              <a:off x="1461187" y="5286375"/>
              <a:ext cx="650875" cy="523220"/>
            </a:xfrm>
            <a:prstGeom prst="rect">
              <a:avLst/>
            </a:prstGeom>
            <a:noFill/>
          </p:spPr>
          <p:txBody>
            <a:bodyPr wrap="square" rtlCol="0">
              <a:spAutoFit/>
            </a:bodyPr>
            <a:lstStyle/>
            <a:p>
              <a:r>
                <a:rPr lang="en-GB" sz="2800" b="1">
                  <a:solidFill>
                    <a:srgbClr val="FF0000"/>
                  </a:solidFill>
                  <a:latin typeface="Wingdings"/>
                  <a:ea typeface="Wingdings"/>
                  <a:cs typeface="Wingdings"/>
                  <a:sym typeface="Wingdings"/>
                </a:rPr>
                <a:t></a:t>
              </a:r>
              <a:endParaRPr lang="en-GB" sz="2800"/>
            </a:p>
          </p:txBody>
        </p:sp>
      </p:grpSp>
      <p:sp>
        <p:nvSpPr>
          <p:cNvPr id="8" name="Tekstvak 7"/>
          <p:cNvSpPr txBox="1"/>
          <p:nvPr/>
        </p:nvSpPr>
        <p:spPr>
          <a:xfrm>
            <a:off x="79375" y="2698750"/>
            <a:ext cx="2127250" cy="1938992"/>
          </a:xfrm>
          <a:prstGeom prst="rect">
            <a:avLst/>
          </a:prstGeom>
          <a:noFill/>
        </p:spPr>
        <p:txBody>
          <a:bodyPr wrap="square" rtlCol="0">
            <a:spAutoFit/>
          </a:bodyPr>
          <a:lstStyle/>
          <a:p>
            <a:pPr algn="ctr"/>
            <a:r>
              <a:rPr lang="en-GB" sz="4000" b="1">
                <a:solidFill>
                  <a:srgbClr val="008000"/>
                </a:solidFill>
              </a:rPr>
              <a:t>NOT SAFE </a:t>
            </a:r>
          </a:p>
          <a:p>
            <a:pPr algn="ctr"/>
            <a:r>
              <a:rPr lang="en-GB" sz="4000" b="1">
                <a:solidFill>
                  <a:srgbClr val="008000"/>
                </a:solidFill>
              </a:rPr>
              <a:t>TO EAT?</a:t>
            </a:r>
          </a:p>
        </p:txBody>
      </p:sp>
    </p:spTree>
    <p:extLst>
      <p:ext uri="{BB962C8B-B14F-4D97-AF65-F5344CB8AC3E}">
        <p14:creationId xmlns:p14="http://schemas.microsoft.com/office/powerpoint/2010/main" val="3698328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eperen 14"/>
          <p:cNvGrpSpPr/>
          <p:nvPr/>
        </p:nvGrpSpPr>
        <p:grpSpPr>
          <a:xfrm>
            <a:off x="150726" y="1307007"/>
            <a:ext cx="8842549" cy="5426846"/>
            <a:chOff x="269288" y="1040629"/>
            <a:chExt cx="8842549" cy="5426846"/>
          </a:xfrm>
        </p:grpSpPr>
        <p:pic>
          <p:nvPicPr>
            <p:cNvPr id="2" name="Afbeelding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7196" y="3160869"/>
              <a:ext cx="1333918" cy="1087072"/>
            </a:xfrm>
            <a:prstGeom prst="rect">
              <a:avLst/>
            </a:prstGeom>
          </p:spPr>
        </p:pic>
        <p:pic>
          <p:nvPicPr>
            <p:cNvPr id="3" name="Afbeelding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44989" y="3139927"/>
              <a:ext cx="1768510" cy="1326383"/>
            </a:xfrm>
            <a:prstGeom prst="rect">
              <a:avLst/>
            </a:prstGeom>
          </p:spPr>
        </p:pic>
        <p:pic>
          <p:nvPicPr>
            <p:cNvPr id="4" name="Afbeelding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62955" y="2808969"/>
              <a:ext cx="1700699" cy="1700699"/>
            </a:xfrm>
            <a:prstGeom prst="rect">
              <a:avLst/>
            </a:prstGeom>
          </p:spPr>
        </p:pic>
        <p:pic>
          <p:nvPicPr>
            <p:cNvPr id="5" name="Afbeelding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71108" y="3025574"/>
              <a:ext cx="1666106" cy="1484094"/>
            </a:xfrm>
            <a:prstGeom prst="rect">
              <a:avLst/>
            </a:prstGeom>
          </p:spPr>
        </p:pic>
        <p:pic>
          <p:nvPicPr>
            <p:cNvPr id="6" name="Afbeelding 5"/>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9288" y="1040629"/>
              <a:ext cx="1975701" cy="1975701"/>
            </a:xfrm>
            <a:prstGeom prst="rect">
              <a:avLst/>
            </a:prstGeom>
          </p:spPr>
        </p:pic>
        <p:pic>
          <p:nvPicPr>
            <p:cNvPr id="7" name="Afbeelding 6"/>
            <p:cNvPicPr>
              <a:picLocks noChangeAspect="1"/>
            </p:cNvPicPr>
            <p:nvPr/>
          </p:nvPicPr>
          <p:blipFill>
            <a:blip r:embed="rId8">
              <a:clrChange>
                <a:clrFrom>
                  <a:srgbClr val="FFFFFF"/>
                </a:clrFrom>
                <a:clrTo>
                  <a:srgbClr val="FFFFFF">
                    <a:alpha val="0"/>
                  </a:srgbClr>
                </a:clrTo>
              </a:clrChange>
            </a:blip>
            <a:stretch>
              <a:fillRect/>
            </a:stretch>
          </p:blipFill>
          <p:spPr>
            <a:xfrm>
              <a:off x="2428958" y="1251005"/>
              <a:ext cx="1778000" cy="1473200"/>
            </a:xfrm>
            <a:prstGeom prst="rect">
              <a:avLst/>
            </a:prstGeom>
          </p:spPr>
        </p:pic>
        <p:pic>
          <p:nvPicPr>
            <p:cNvPr id="8" name="Afbeelding 7"/>
            <p:cNvPicPr>
              <a:picLocks noChangeAspect="1"/>
            </p:cNvPicPr>
            <p:nvPr/>
          </p:nvPicPr>
          <p:blipFill>
            <a:blip r:embed="rId9" cstate="email">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4206959" y="1040629"/>
              <a:ext cx="1266336" cy="1547051"/>
            </a:xfrm>
            <a:prstGeom prst="rect">
              <a:avLst/>
            </a:prstGeom>
          </p:spPr>
        </p:pic>
        <p:pic>
          <p:nvPicPr>
            <p:cNvPr id="9" name="Afbeelding 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094673" y="1116204"/>
              <a:ext cx="2252673" cy="1494273"/>
            </a:xfrm>
            <a:prstGeom prst="rect">
              <a:avLst/>
            </a:prstGeom>
          </p:spPr>
        </p:pic>
        <p:pic>
          <p:nvPicPr>
            <p:cNvPr id="10" name="Afbeelding 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043719" y="1251005"/>
              <a:ext cx="2068118" cy="1376239"/>
            </a:xfrm>
            <a:prstGeom prst="rect">
              <a:avLst/>
            </a:prstGeom>
          </p:spPr>
        </p:pic>
        <p:pic>
          <p:nvPicPr>
            <p:cNvPr id="11" name="Afbeelding 10"/>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173191" y="4766776"/>
              <a:ext cx="2284018" cy="1204838"/>
            </a:xfrm>
            <a:prstGeom prst="rect">
              <a:avLst/>
            </a:prstGeom>
          </p:spPr>
        </p:pic>
        <p:pic>
          <p:nvPicPr>
            <p:cNvPr id="12" name="Afbeelding 11"/>
            <p:cNvPicPr>
              <a:picLocks noChangeAspect="1"/>
            </p:cNvPicPr>
            <p:nvPr/>
          </p:nvPicPr>
          <p:blipFill>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95525" y="4766776"/>
              <a:ext cx="1700699" cy="1700699"/>
            </a:xfrm>
            <a:prstGeom prst="rect">
              <a:avLst/>
            </a:prstGeom>
          </p:spPr>
        </p:pic>
        <p:pic>
          <p:nvPicPr>
            <p:cNvPr id="13" name="Afbeelding 12"/>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99941" y="4889042"/>
              <a:ext cx="1367230" cy="1367230"/>
            </a:xfrm>
            <a:prstGeom prst="rect">
              <a:avLst/>
            </a:prstGeom>
          </p:spPr>
        </p:pic>
        <p:pic>
          <p:nvPicPr>
            <p:cNvPr id="14" name="Afbeelding 13"/>
            <p:cNvPicPr>
              <a:picLocks noChangeAspect="1"/>
            </p:cNvPicPr>
            <p:nvPr/>
          </p:nvPicPr>
          <p:blipFill>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95250" y="4669213"/>
              <a:ext cx="2200275" cy="1687137"/>
            </a:xfrm>
            <a:prstGeom prst="rect">
              <a:avLst/>
            </a:prstGeom>
          </p:spPr>
        </p:pic>
      </p:grpSp>
      <p:sp>
        <p:nvSpPr>
          <p:cNvPr id="16" name="Tekstvak 15"/>
          <p:cNvSpPr txBox="1"/>
          <p:nvPr/>
        </p:nvSpPr>
        <p:spPr>
          <a:xfrm>
            <a:off x="562122" y="295716"/>
            <a:ext cx="8019756" cy="769441"/>
          </a:xfrm>
          <a:prstGeom prst="rect">
            <a:avLst/>
          </a:prstGeom>
          <a:noFill/>
        </p:spPr>
        <p:txBody>
          <a:bodyPr wrap="square" rtlCol="0">
            <a:spAutoFit/>
          </a:bodyPr>
          <a:lstStyle/>
          <a:p>
            <a:pPr algn="ctr"/>
            <a:r>
              <a:rPr lang="en-GB" sz="4400" b="1">
                <a:solidFill>
                  <a:srgbClr val="FF0000"/>
                </a:solidFill>
              </a:rPr>
              <a:t>All</a:t>
            </a:r>
            <a:r>
              <a:rPr lang="en-GB" sz="3200" b="1">
                <a:solidFill>
                  <a:srgbClr val="008000"/>
                </a:solidFill>
              </a:rPr>
              <a:t> food contains </a:t>
            </a:r>
            <a:r>
              <a:rPr lang="en-GB" sz="3200" b="1" u="sng">
                <a:solidFill>
                  <a:srgbClr val="FF0000"/>
                </a:solidFill>
              </a:rPr>
              <a:t>potentially</a:t>
            </a:r>
            <a:r>
              <a:rPr lang="en-GB" sz="3200" b="1">
                <a:solidFill>
                  <a:srgbClr val="008000"/>
                </a:solidFill>
              </a:rPr>
              <a:t> toxic substances</a:t>
            </a:r>
          </a:p>
        </p:txBody>
      </p:sp>
    </p:spTree>
    <p:extLst>
      <p:ext uri="{BB962C8B-B14F-4D97-AF65-F5344CB8AC3E}">
        <p14:creationId xmlns:p14="http://schemas.microsoft.com/office/powerpoint/2010/main" val="3902051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1474C920-00D8-9744-BC00-65EF2D8E5A39}" type="slidenum">
              <a:rPr lang="en-GB" smtClean="0"/>
              <a:t>6</a:t>
            </a:fld>
            <a:endParaRPr lang="en-GB" dirty="0"/>
          </a:p>
        </p:txBody>
      </p:sp>
      <p:sp>
        <p:nvSpPr>
          <p:cNvPr id="5" name="Tekstvak 4"/>
          <p:cNvSpPr txBox="1"/>
          <p:nvPr/>
        </p:nvSpPr>
        <p:spPr>
          <a:xfrm>
            <a:off x="0" y="258902"/>
            <a:ext cx="9144000" cy="6340196"/>
          </a:xfrm>
          <a:prstGeom prst="rect">
            <a:avLst/>
          </a:prstGeom>
          <a:noFill/>
        </p:spPr>
        <p:txBody>
          <a:bodyPr wrap="square" rtlCol="0">
            <a:spAutoFit/>
          </a:bodyPr>
          <a:lstStyle/>
          <a:p>
            <a:pPr algn="ctr"/>
            <a:r>
              <a:rPr lang="nl-NL" sz="3200" b="1" dirty="0">
                <a:solidFill>
                  <a:srgbClr val="008000"/>
                </a:solidFill>
              </a:rPr>
              <a:t>Natural,</a:t>
            </a:r>
            <a:r>
              <a:rPr lang="nl-NL" sz="3200" b="1" dirty="0"/>
              <a:t> </a:t>
            </a:r>
            <a:r>
              <a:rPr lang="nl-NL" sz="3200" b="1" u="sng" dirty="0">
                <a:solidFill>
                  <a:srgbClr val="FF0000"/>
                </a:solidFill>
              </a:rPr>
              <a:t>potentially toxic</a:t>
            </a:r>
            <a:r>
              <a:rPr lang="nl-NL" sz="3200" b="1" dirty="0"/>
              <a:t> </a:t>
            </a:r>
            <a:r>
              <a:rPr lang="nl-NL" sz="3200" b="1" dirty="0">
                <a:solidFill>
                  <a:srgbClr val="008000"/>
                </a:solidFill>
              </a:rPr>
              <a:t>substances in food</a:t>
            </a:r>
          </a:p>
          <a:p>
            <a:pPr algn="ctr"/>
            <a:r>
              <a:rPr lang="en-US" sz="1400" b="1" dirty="0">
                <a:solidFill>
                  <a:srgbClr val="008000"/>
                </a:solidFill>
              </a:rPr>
              <a:t> </a:t>
            </a:r>
          </a:p>
          <a:p>
            <a:pPr marL="457200" indent="-457200">
              <a:buFont typeface="Arial"/>
              <a:buChar char="•"/>
            </a:pPr>
            <a:r>
              <a:rPr lang="nl-NL" sz="2400" dirty="0">
                <a:solidFill>
                  <a:srgbClr val="008000"/>
                </a:solidFill>
              </a:rPr>
              <a:t>Lectins (or hemaglutinins)</a:t>
            </a:r>
            <a:r>
              <a:rPr lang="nl-NL" sz="2400" b="1" dirty="0">
                <a:solidFill>
                  <a:srgbClr val="008000"/>
                </a:solidFill>
              </a:rPr>
              <a:t> (pulses)</a:t>
            </a:r>
            <a:endParaRPr lang="en-US" sz="2400" b="1" dirty="0">
              <a:solidFill>
                <a:srgbClr val="008000"/>
              </a:solidFill>
            </a:endParaRPr>
          </a:p>
          <a:p>
            <a:pPr marL="457200" indent="-457200">
              <a:buFont typeface="Arial"/>
              <a:buChar char="•"/>
            </a:pPr>
            <a:r>
              <a:rPr lang="nl-NL" sz="2400" dirty="0">
                <a:solidFill>
                  <a:srgbClr val="008000"/>
                </a:solidFill>
              </a:rPr>
              <a:t>Enzyme inhibitors </a:t>
            </a:r>
            <a:r>
              <a:rPr lang="nl-NL" sz="2400" b="1" dirty="0">
                <a:solidFill>
                  <a:srgbClr val="008000"/>
                </a:solidFill>
              </a:rPr>
              <a:t>(soy, peas, beet, cereals)</a:t>
            </a:r>
            <a:endParaRPr lang="en-US" sz="2400" b="1" dirty="0">
              <a:solidFill>
                <a:srgbClr val="008000"/>
              </a:solidFill>
            </a:endParaRPr>
          </a:p>
          <a:p>
            <a:pPr marL="457200" indent="-457200">
              <a:buFont typeface="Arial"/>
              <a:buChar char="•"/>
            </a:pPr>
            <a:r>
              <a:rPr lang="nl-NL" sz="2400" dirty="0">
                <a:solidFill>
                  <a:srgbClr val="008000"/>
                </a:solidFill>
              </a:rPr>
              <a:t>Piperidines</a:t>
            </a:r>
            <a:r>
              <a:rPr lang="nl-NL" sz="2400" b="1" dirty="0">
                <a:solidFill>
                  <a:srgbClr val="008000"/>
                </a:solidFill>
              </a:rPr>
              <a:t> (black pepper)</a:t>
            </a:r>
            <a:endParaRPr lang="en-US" sz="2400" b="1" dirty="0">
              <a:solidFill>
                <a:srgbClr val="008000"/>
              </a:solidFill>
            </a:endParaRPr>
          </a:p>
          <a:p>
            <a:pPr marL="457200" indent="-457200">
              <a:buFont typeface="Arial"/>
              <a:buChar char="•"/>
            </a:pPr>
            <a:r>
              <a:rPr lang="nl-NL" sz="2400" dirty="0">
                <a:solidFill>
                  <a:srgbClr val="008000"/>
                </a:solidFill>
              </a:rPr>
              <a:t>Caffeine, </a:t>
            </a:r>
            <a:r>
              <a:rPr lang="nl-NL" sz="2400" dirty="0" err="1">
                <a:solidFill>
                  <a:srgbClr val="008000"/>
                </a:solidFill>
              </a:rPr>
              <a:t>theobromine</a:t>
            </a:r>
            <a:r>
              <a:rPr lang="nl-NL" sz="2400" dirty="0">
                <a:solidFill>
                  <a:srgbClr val="008000"/>
                </a:solidFill>
              </a:rPr>
              <a:t>, </a:t>
            </a:r>
            <a:r>
              <a:rPr lang="nl-NL" sz="2400" dirty="0" err="1">
                <a:solidFill>
                  <a:srgbClr val="008000"/>
                </a:solidFill>
              </a:rPr>
              <a:t>theophyline</a:t>
            </a:r>
            <a:r>
              <a:rPr lang="nl-NL" sz="2400" b="1" dirty="0">
                <a:solidFill>
                  <a:srgbClr val="008000"/>
                </a:solidFill>
              </a:rPr>
              <a:t> (coffee, chocolate, tea)</a:t>
            </a:r>
            <a:endParaRPr lang="en-US" sz="2400" b="1" dirty="0">
              <a:solidFill>
                <a:srgbClr val="008000"/>
              </a:solidFill>
            </a:endParaRPr>
          </a:p>
          <a:p>
            <a:pPr marL="457200" indent="-457200">
              <a:buFont typeface="Arial"/>
              <a:buChar char="•"/>
            </a:pPr>
            <a:r>
              <a:rPr lang="nl-NL" sz="2400" dirty="0" err="1">
                <a:solidFill>
                  <a:srgbClr val="008000"/>
                </a:solidFill>
              </a:rPr>
              <a:t>Solanine</a:t>
            </a:r>
            <a:r>
              <a:rPr lang="nl-NL" sz="2400" b="1" dirty="0">
                <a:solidFill>
                  <a:srgbClr val="008000"/>
                </a:solidFill>
              </a:rPr>
              <a:t> (</a:t>
            </a:r>
            <a:r>
              <a:rPr lang="nl-NL" sz="2400" b="1" dirty="0" err="1">
                <a:solidFill>
                  <a:srgbClr val="008000"/>
                </a:solidFill>
              </a:rPr>
              <a:t>potatoes</a:t>
            </a:r>
            <a:r>
              <a:rPr lang="nl-NL" sz="2400" b="1" dirty="0">
                <a:solidFill>
                  <a:srgbClr val="008000"/>
                </a:solidFill>
              </a:rPr>
              <a:t>, </a:t>
            </a:r>
            <a:r>
              <a:rPr lang="nl-NL" sz="2400" b="1" dirty="0" err="1">
                <a:solidFill>
                  <a:srgbClr val="008000"/>
                </a:solidFill>
              </a:rPr>
              <a:t>tomatoes</a:t>
            </a:r>
            <a:r>
              <a:rPr lang="nl-NL" sz="2400" b="1" dirty="0">
                <a:solidFill>
                  <a:srgbClr val="008000"/>
                </a:solidFill>
              </a:rPr>
              <a:t>, aubergines)</a:t>
            </a:r>
            <a:endParaRPr lang="en-US" sz="2400" b="1" dirty="0">
              <a:solidFill>
                <a:srgbClr val="008000"/>
              </a:solidFill>
            </a:endParaRPr>
          </a:p>
          <a:p>
            <a:pPr marL="457200" indent="-457200">
              <a:buFont typeface="Arial"/>
              <a:buChar char="•"/>
            </a:pPr>
            <a:r>
              <a:rPr lang="nl-NL" sz="2400" dirty="0">
                <a:solidFill>
                  <a:srgbClr val="008000"/>
                </a:solidFill>
              </a:rPr>
              <a:t>Tomatine</a:t>
            </a:r>
            <a:r>
              <a:rPr lang="nl-NL" sz="2400" b="1" dirty="0">
                <a:solidFill>
                  <a:srgbClr val="008000"/>
                </a:solidFill>
              </a:rPr>
              <a:t> (</a:t>
            </a:r>
            <a:r>
              <a:rPr lang="nl-NL" sz="2400" b="1" dirty="0" err="1">
                <a:solidFill>
                  <a:srgbClr val="008000"/>
                </a:solidFill>
              </a:rPr>
              <a:t>tomatoes</a:t>
            </a:r>
            <a:r>
              <a:rPr lang="nl-NL" sz="2400" b="1" dirty="0">
                <a:solidFill>
                  <a:srgbClr val="008000"/>
                </a:solidFill>
              </a:rPr>
              <a:t>)</a:t>
            </a:r>
          </a:p>
          <a:p>
            <a:pPr marL="457200" indent="-457200">
              <a:buFont typeface="Arial"/>
              <a:buChar char="•"/>
            </a:pPr>
            <a:r>
              <a:rPr lang="nl-NL" sz="2400" dirty="0" err="1">
                <a:solidFill>
                  <a:srgbClr val="008000"/>
                </a:solidFill>
              </a:rPr>
              <a:t>Oxalates</a:t>
            </a:r>
            <a:r>
              <a:rPr lang="nl-NL" sz="2400" dirty="0">
                <a:solidFill>
                  <a:srgbClr val="008000"/>
                </a:solidFill>
              </a:rPr>
              <a:t> </a:t>
            </a:r>
            <a:r>
              <a:rPr lang="nl-NL" sz="2400" b="1" dirty="0">
                <a:solidFill>
                  <a:srgbClr val="008000"/>
                </a:solidFill>
              </a:rPr>
              <a:t>(</a:t>
            </a:r>
            <a:r>
              <a:rPr lang="nl-NL" sz="2400" b="1" dirty="0" err="1">
                <a:solidFill>
                  <a:srgbClr val="008000"/>
                </a:solidFill>
              </a:rPr>
              <a:t>rhubarb</a:t>
            </a:r>
            <a:r>
              <a:rPr lang="nl-NL" sz="2400" b="1" dirty="0">
                <a:solidFill>
                  <a:srgbClr val="008000"/>
                </a:solidFill>
              </a:rPr>
              <a:t>, </a:t>
            </a:r>
            <a:r>
              <a:rPr lang="nl-NL" sz="2400" b="1" dirty="0" err="1">
                <a:solidFill>
                  <a:srgbClr val="008000"/>
                </a:solidFill>
              </a:rPr>
              <a:t>spinach</a:t>
            </a:r>
            <a:r>
              <a:rPr lang="nl-NL" sz="2400" b="1" dirty="0">
                <a:solidFill>
                  <a:srgbClr val="008000"/>
                </a:solidFill>
              </a:rPr>
              <a:t>, </a:t>
            </a:r>
            <a:r>
              <a:rPr lang="nl-NL" sz="2400" b="1" dirty="0" err="1">
                <a:solidFill>
                  <a:srgbClr val="008000"/>
                </a:solidFill>
              </a:rPr>
              <a:t>parsley</a:t>
            </a:r>
            <a:r>
              <a:rPr lang="nl-NL" sz="2400" b="1" dirty="0">
                <a:solidFill>
                  <a:srgbClr val="008000"/>
                </a:solidFill>
              </a:rPr>
              <a:t>, </a:t>
            </a:r>
            <a:r>
              <a:rPr lang="nl-NL" sz="2400" b="1" dirty="0" err="1">
                <a:solidFill>
                  <a:srgbClr val="008000"/>
                </a:solidFill>
              </a:rPr>
              <a:t>chives</a:t>
            </a:r>
            <a:r>
              <a:rPr lang="nl-NL" sz="2400" b="1" dirty="0">
                <a:solidFill>
                  <a:srgbClr val="008000"/>
                </a:solidFill>
              </a:rPr>
              <a:t>, </a:t>
            </a:r>
            <a:r>
              <a:rPr lang="nl-NL" sz="2400" b="1" dirty="0" err="1">
                <a:solidFill>
                  <a:srgbClr val="008000"/>
                </a:solidFill>
              </a:rPr>
              <a:t>purslane</a:t>
            </a:r>
            <a:r>
              <a:rPr lang="nl-NL" sz="2400" b="1" dirty="0">
                <a:solidFill>
                  <a:srgbClr val="008000"/>
                </a:solidFill>
              </a:rPr>
              <a:t>, </a:t>
            </a:r>
            <a:r>
              <a:rPr lang="nl-NL" sz="2400" b="1" dirty="0" err="1">
                <a:solidFill>
                  <a:srgbClr val="008000"/>
                </a:solidFill>
              </a:rPr>
              <a:t>cassava</a:t>
            </a:r>
            <a:r>
              <a:rPr lang="nl-NL" sz="2400" b="1" dirty="0">
                <a:solidFill>
                  <a:srgbClr val="008000"/>
                </a:solidFill>
              </a:rPr>
              <a:t>, </a:t>
            </a:r>
            <a:r>
              <a:rPr lang="nl-NL" sz="2400" b="1" dirty="0" err="1">
                <a:solidFill>
                  <a:srgbClr val="008000"/>
                </a:solidFill>
              </a:rPr>
              <a:t>amaranth</a:t>
            </a:r>
            <a:r>
              <a:rPr lang="nl-NL" sz="2400" b="1" dirty="0">
                <a:solidFill>
                  <a:srgbClr val="008000"/>
                </a:solidFill>
              </a:rPr>
              <a:t>, </a:t>
            </a:r>
            <a:r>
              <a:rPr lang="nl-NL" sz="2400" b="1" dirty="0" err="1">
                <a:solidFill>
                  <a:srgbClr val="008000"/>
                </a:solidFill>
              </a:rPr>
              <a:t>chard</a:t>
            </a:r>
            <a:r>
              <a:rPr lang="nl-NL" sz="2400" b="1" dirty="0">
                <a:solidFill>
                  <a:srgbClr val="008000"/>
                </a:solidFill>
              </a:rPr>
              <a:t>, </a:t>
            </a:r>
            <a:r>
              <a:rPr lang="nl-NL" sz="2400" b="1" dirty="0" err="1">
                <a:solidFill>
                  <a:srgbClr val="008000"/>
                </a:solidFill>
              </a:rPr>
              <a:t>taro</a:t>
            </a:r>
            <a:r>
              <a:rPr lang="nl-NL" sz="2400" b="1" dirty="0">
                <a:solidFill>
                  <a:srgbClr val="008000"/>
                </a:solidFill>
              </a:rPr>
              <a:t> </a:t>
            </a:r>
            <a:r>
              <a:rPr lang="nl-NL" sz="2400" b="1" dirty="0" err="1">
                <a:solidFill>
                  <a:srgbClr val="008000"/>
                </a:solidFill>
              </a:rPr>
              <a:t>leaves</a:t>
            </a:r>
            <a:r>
              <a:rPr lang="nl-NL" sz="2400" b="1" dirty="0">
                <a:solidFill>
                  <a:srgbClr val="008000"/>
                </a:solidFill>
              </a:rPr>
              <a:t>, </a:t>
            </a:r>
            <a:r>
              <a:rPr lang="nl-NL" sz="2400" b="1" dirty="0" err="1">
                <a:solidFill>
                  <a:srgbClr val="008000"/>
                </a:solidFill>
              </a:rPr>
              <a:t>radish</a:t>
            </a:r>
            <a:r>
              <a:rPr lang="nl-NL" sz="2400" b="1" dirty="0">
                <a:solidFill>
                  <a:srgbClr val="008000"/>
                </a:solidFill>
              </a:rPr>
              <a:t>, kale, </a:t>
            </a:r>
            <a:r>
              <a:rPr lang="nl-NL" sz="2400" b="1" dirty="0" err="1">
                <a:solidFill>
                  <a:srgbClr val="008000"/>
                </a:solidFill>
              </a:rPr>
              <a:t>monstera</a:t>
            </a:r>
            <a:r>
              <a:rPr lang="nl-NL" sz="2400" b="1" dirty="0">
                <a:solidFill>
                  <a:srgbClr val="008000"/>
                </a:solidFill>
              </a:rPr>
              <a:t> fruit)</a:t>
            </a:r>
          </a:p>
          <a:p>
            <a:pPr marL="457200" indent="-457200">
              <a:buFont typeface="Arial"/>
              <a:buChar char="•"/>
            </a:pPr>
            <a:r>
              <a:rPr lang="nl-NL" sz="2400" dirty="0" err="1">
                <a:solidFill>
                  <a:srgbClr val="008000"/>
                </a:solidFill>
              </a:rPr>
              <a:t>Coumarin</a:t>
            </a:r>
            <a:r>
              <a:rPr lang="nl-NL" sz="2400" b="1" dirty="0">
                <a:solidFill>
                  <a:srgbClr val="008000"/>
                </a:solidFill>
              </a:rPr>
              <a:t> (</a:t>
            </a:r>
            <a:r>
              <a:rPr lang="nl-NL" sz="2400" b="1" dirty="0" err="1">
                <a:solidFill>
                  <a:srgbClr val="008000"/>
                </a:solidFill>
              </a:rPr>
              <a:t>cinnamon</a:t>
            </a:r>
            <a:r>
              <a:rPr lang="nl-NL" sz="2400" b="1" dirty="0">
                <a:solidFill>
                  <a:srgbClr val="008000"/>
                </a:solidFill>
              </a:rPr>
              <a:t>, </a:t>
            </a:r>
            <a:r>
              <a:rPr lang="nl-NL" sz="2400" b="1" dirty="0" err="1">
                <a:solidFill>
                  <a:srgbClr val="008000"/>
                </a:solidFill>
              </a:rPr>
              <a:t>peppermint</a:t>
            </a:r>
            <a:r>
              <a:rPr lang="nl-NL" sz="2400" b="1" dirty="0">
                <a:solidFill>
                  <a:srgbClr val="008000"/>
                </a:solidFill>
              </a:rPr>
              <a:t>, green tea, </a:t>
            </a:r>
            <a:r>
              <a:rPr lang="nl-NL" sz="2400" b="1" dirty="0" err="1">
                <a:solidFill>
                  <a:srgbClr val="008000"/>
                </a:solidFill>
              </a:rPr>
              <a:t>chicory</a:t>
            </a:r>
            <a:r>
              <a:rPr lang="nl-NL" sz="2400" b="1" dirty="0">
                <a:solidFill>
                  <a:srgbClr val="008000"/>
                </a:solidFill>
              </a:rPr>
              <a:t>, </a:t>
            </a:r>
            <a:r>
              <a:rPr lang="nl-NL" sz="2400" b="1" dirty="0" err="1">
                <a:solidFill>
                  <a:srgbClr val="008000"/>
                </a:solidFill>
              </a:rPr>
              <a:t>blueberries</a:t>
            </a:r>
            <a:r>
              <a:rPr lang="nl-NL" sz="2400" b="1" dirty="0">
                <a:solidFill>
                  <a:srgbClr val="008000"/>
                </a:solidFill>
              </a:rPr>
              <a:t>)</a:t>
            </a:r>
          </a:p>
          <a:p>
            <a:pPr marL="457200" indent="-457200">
              <a:buFont typeface="Arial"/>
              <a:buChar char="•"/>
            </a:pPr>
            <a:r>
              <a:rPr lang="nl-NL" sz="2400" dirty="0" err="1">
                <a:solidFill>
                  <a:srgbClr val="008000"/>
                </a:solidFill>
              </a:rPr>
              <a:t>Glucosinolates</a:t>
            </a:r>
            <a:r>
              <a:rPr lang="nl-NL" sz="2400" dirty="0">
                <a:solidFill>
                  <a:srgbClr val="008000"/>
                </a:solidFill>
              </a:rPr>
              <a:t> </a:t>
            </a:r>
            <a:r>
              <a:rPr lang="nl-NL" sz="2400" dirty="0" err="1">
                <a:solidFill>
                  <a:srgbClr val="008000"/>
                </a:solidFill>
              </a:rPr>
              <a:t>such</a:t>
            </a:r>
            <a:r>
              <a:rPr lang="nl-NL" sz="2400" dirty="0">
                <a:solidFill>
                  <a:srgbClr val="008000"/>
                </a:solidFill>
              </a:rPr>
              <a:t> as sinigrin, </a:t>
            </a:r>
            <a:r>
              <a:rPr lang="nl-NL" sz="2400" dirty="0" err="1">
                <a:solidFill>
                  <a:srgbClr val="008000"/>
                </a:solidFill>
              </a:rPr>
              <a:t>progoitrin</a:t>
            </a:r>
            <a:r>
              <a:rPr lang="nl-NL" sz="2400" b="1" dirty="0">
                <a:solidFill>
                  <a:srgbClr val="008000"/>
                </a:solidFill>
              </a:rPr>
              <a:t> (</a:t>
            </a:r>
            <a:r>
              <a:rPr lang="nl-NL" sz="2400" b="1" dirty="0" err="1">
                <a:solidFill>
                  <a:srgbClr val="008000"/>
                </a:solidFill>
              </a:rPr>
              <a:t>cabbage</a:t>
            </a:r>
            <a:r>
              <a:rPr lang="nl-NL" sz="2400" b="1" dirty="0">
                <a:solidFill>
                  <a:srgbClr val="008000"/>
                </a:solidFill>
              </a:rPr>
              <a:t>, broccoli, brussels </a:t>
            </a:r>
            <a:r>
              <a:rPr lang="nl-NL" sz="2400" b="1" dirty="0" err="1">
                <a:solidFill>
                  <a:srgbClr val="008000"/>
                </a:solidFill>
              </a:rPr>
              <a:t>sprouts</a:t>
            </a:r>
            <a:r>
              <a:rPr lang="nl-NL" sz="2400" b="1" dirty="0">
                <a:solidFill>
                  <a:srgbClr val="008000"/>
                </a:solidFill>
              </a:rPr>
              <a:t>, </a:t>
            </a:r>
            <a:r>
              <a:rPr lang="nl-NL" sz="2400" b="1" dirty="0" err="1">
                <a:solidFill>
                  <a:srgbClr val="008000"/>
                </a:solidFill>
              </a:rPr>
              <a:t>cauliflower</a:t>
            </a:r>
            <a:r>
              <a:rPr lang="nl-NL" sz="2400" b="1" dirty="0">
                <a:solidFill>
                  <a:srgbClr val="008000"/>
                </a:solidFill>
              </a:rPr>
              <a:t>, </a:t>
            </a:r>
            <a:r>
              <a:rPr lang="nl-NL" sz="2400" b="1" dirty="0" err="1">
                <a:solidFill>
                  <a:srgbClr val="008000"/>
                </a:solidFill>
              </a:rPr>
              <a:t>turnip</a:t>
            </a:r>
            <a:r>
              <a:rPr lang="nl-NL" sz="2400" b="1" dirty="0">
                <a:solidFill>
                  <a:srgbClr val="008000"/>
                </a:solidFill>
              </a:rPr>
              <a:t>, </a:t>
            </a:r>
            <a:r>
              <a:rPr lang="nl-NL" sz="2400" b="1" dirty="0" err="1">
                <a:solidFill>
                  <a:srgbClr val="008000"/>
                </a:solidFill>
              </a:rPr>
              <a:t>radish</a:t>
            </a:r>
            <a:r>
              <a:rPr lang="nl-NL" sz="2400" b="1" dirty="0">
                <a:solidFill>
                  <a:srgbClr val="008000"/>
                </a:solidFill>
              </a:rPr>
              <a:t>, </a:t>
            </a:r>
            <a:r>
              <a:rPr lang="nl-NL" sz="2400" b="1" dirty="0" err="1">
                <a:solidFill>
                  <a:srgbClr val="008000"/>
                </a:solidFill>
              </a:rPr>
              <a:t>horseradish</a:t>
            </a:r>
            <a:r>
              <a:rPr lang="nl-NL" sz="2400" b="1" dirty="0">
                <a:solidFill>
                  <a:srgbClr val="008000"/>
                </a:solidFill>
              </a:rPr>
              <a:t>, </a:t>
            </a:r>
            <a:r>
              <a:rPr lang="nl-NL" sz="2400" b="1" dirty="0" err="1">
                <a:solidFill>
                  <a:srgbClr val="008000"/>
                </a:solidFill>
              </a:rPr>
              <a:t>mustard</a:t>
            </a:r>
            <a:r>
              <a:rPr lang="nl-NL" sz="2400" b="1" dirty="0">
                <a:solidFill>
                  <a:srgbClr val="008000"/>
                </a:solidFill>
              </a:rPr>
              <a:t>, </a:t>
            </a:r>
            <a:r>
              <a:rPr lang="nl-NL" sz="2400" b="1" dirty="0" err="1">
                <a:solidFill>
                  <a:srgbClr val="008000"/>
                </a:solidFill>
              </a:rPr>
              <a:t>rapeseed</a:t>
            </a:r>
            <a:r>
              <a:rPr lang="nl-NL" sz="2400" b="1" dirty="0">
                <a:solidFill>
                  <a:srgbClr val="008000"/>
                </a:solidFill>
              </a:rPr>
              <a:t>)</a:t>
            </a:r>
          </a:p>
          <a:p>
            <a:pPr marL="457200" indent="-457200">
              <a:buFont typeface="Arial"/>
              <a:buChar char="•"/>
            </a:pPr>
            <a:r>
              <a:rPr lang="nl-NL" sz="2400" dirty="0" err="1">
                <a:solidFill>
                  <a:srgbClr val="008000"/>
                </a:solidFill>
              </a:rPr>
              <a:t>Cyanogenic</a:t>
            </a:r>
            <a:r>
              <a:rPr lang="nl-NL" sz="2400" dirty="0">
                <a:solidFill>
                  <a:srgbClr val="008000"/>
                </a:solidFill>
              </a:rPr>
              <a:t> </a:t>
            </a:r>
            <a:r>
              <a:rPr lang="nl-NL" sz="2400" dirty="0" err="1">
                <a:solidFill>
                  <a:srgbClr val="008000"/>
                </a:solidFill>
              </a:rPr>
              <a:t>glycosides</a:t>
            </a:r>
            <a:r>
              <a:rPr lang="nl-NL" sz="2400" dirty="0">
                <a:solidFill>
                  <a:srgbClr val="008000"/>
                </a:solidFill>
              </a:rPr>
              <a:t>, </a:t>
            </a:r>
            <a:r>
              <a:rPr lang="nl-NL" sz="2400" dirty="0" err="1">
                <a:solidFill>
                  <a:srgbClr val="008000"/>
                </a:solidFill>
              </a:rPr>
              <a:t>such</a:t>
            </a:r>
            <a:r>
              <a:rPr lang="nl-NL" sz="2400" dirty="0">
                <a:solidFill>
                  <a:srgbClr val="008000"/>
                </a:solidFill>
              </a:rPr>
              <a:t> as </a:t>
            </a:r>
            <a:r>
              <a:rPr lang="nl-NL" sz="2400" dirty="0" err="1">
                <a:solidFill>
                  <a:srgbClr val="008000"/>
                </a:solidFill>
              </a:rPr>
              <a:t>amygdalin</a:t>
            </a:r>
            <a:r>
              <a:rPr lang="nl-NL" sz="2400" b="1" dirty="0">
                <a:solidFill>
                  <a:srgbClr val="008000"/>
                </a:solidFill>
              </a:rPr>
              <a:t> (</a:t>
            </a:r>
            <a:r>
              <a:rPr lang="nl-NL" sz="2400" b="1" dirty="0" err="1">
                <a:solidFill>
                  <a:srgbClr val="008000"/>
                </a:solidFill>
              </a:rPr>
              <a:t>almond</a:t>
            </a:r>
            <a:r>
              <a:rPr lang="nl-NL" sz="2400" b="1" dirty="0">
                <a:solidFill>
                  <a:srgbClr val="008000"/>
                </a:solidFill>
              </a:rPr>
              <a:t>, </a:t>
            </a:r>
            <a:r>
              <a:rPr lang="nl-NL" sz="2400" b="1" dirty="0" err="1">
                <a:solidFill>
                  <a:srgbClr val="008000"/>
                </a:solidFill>
              </a:rPr>
              <a:t>laurel</a:t>
            </a:r>
            <a:r>
              <a:rPr lang="nl-NL" sz="2400" b="1" dirty="0">
                <a:solidFill>
                  <a:srgbClr val="008000"/>
                </a:solidFill>
              </a:rPr>
              <a:t>)</a:t>
            </a:r>
            <a:r>
              <a:rPr lang="nl-NL" sz="2400" dirty="0">
                <a:solidFill>
                  <a:srgbClr val="008000"/>
                </a:solidFill>
              </a:rPr>
              <a:t> </a:t>
            </a:r>
            <a:r>
              <a:rPr lang="nl-NL" sz="2400" dirty="0" err="1">
                <a:solidFill>
                  <a:srgbClr val="008000"/>
                </a:solidFill>
              </a:rPr>
              <a:t>and</a:t>
            </a:r>
            <a:r>
              <a:rPr lang="nl-NL" sz="2400" dirty="0">
                <a:solidFill>
                  <a:srgbClr val="008000"/>
                </a:solidFill>
              </a:rPr>
              <a:t> linamarin</a:t>
            </a:r>
            <a:r>
              <a:rPr lang="nl-NL" sz="2400" b="1" dirty="0">
                <a:solidFill>
                  <a:srgbClr val="008000"/>
                </a:solidFill>
              </a:rPr>
              <a:t> (cassave</a:t>
            </a:r>
            <a:r>
              <a:rPr lang="nl-NL" sz="2400" dirty="0">
                <a:solidFill>
                  <a:srgbClr val="008000"/>
                </a:solidFill>
              </a:rPr>
              <a:t>)</a:t>
            </a:r>
          </a:p>
          <a:p>
            <a:pPr marL="457200" lvl="0" indent="-457200">
              <a:buFont typeface="Arial"/>
              <a:buChar char="•"/>
            </a:pPr>
            <a:r>
              <a:rPr lang="nl-NL" sz="2400" dirty="0" err="1">
                <a:solidFill>
                  <a:srgbClr val="008000"/>
                </a:solidFill>
              </a:rPr>
              <a:t>Saponins</a:t>
            </a:r>
            <a:r>
              <a:rPr lang="nl-NL" sz="2400" b="1" dirty="0">
                <a:solidFill>
                  <a:srgbClr val="008000"/>
                </a:solidFill>
              </a:rPr>
              <a:t> (</a:t>
            </a:r>
            <a:r>
              <a:rPr lang="nl-NL" sz="2400" b="1" dirty="0" err="1">
                <a:solidFill>
                  <a:srgbClr val="008000"/>
                </a:solidFill>
              </a:rPr>
              <a:t>peanut</a:t>
            </a:r>
            <a:r>
              <a:rPr lang="nl-NL" sz="2400" b="1" dirty="0">
                <a:solidFill>
                  <a:srgbClr val="008000"/>
                </a:solidFill>
              </a:rPr>
              <a:t>, </a:t>
            </a:r>
            <a:r>
              <a:rPr lang="nl-NL" sz="2400" b="1" dirty="0" err="1">
                <a:solidFill>
                  <a:srgbClr val="008000"/>
                </a:solidFill>
              </a:rPr>
              <a:t>soy</a:t>
            </a:r>
            <a:r>
              <a:rPr lang="nl-NL" sz="2400" b="1" dirty="0">
                <a:solidFill>
                  <a:srgbClr val="008000"/>
                </a:solidFill>
              </a:rPr>
              <a:t>, </a:t>
            </a:r>
            <a:r>
              <a:rPr lang="nl-NL" sz="2400" b="1" dirty="0" err="1">
                <a:solidFill>
                  <a:srgbClr val="008000"/>
                </a:solidFill>
              </a:rPr>
              <a:t>spinach</a:t>
            </a:r>
            <a:r>
              <a:rPr lang="nl-NL" sz="2400" b="1" dirty="0">
                <a:solidFill>
                  <a:srgbClr val="008000"/>
                </a:solidFill>
              </a:rPr>
              <a:t>, broccoli, </a:t>
            </a:r>
            <a:r>
              <a:rPr lang="nl-NL" sz="2400" b="1" dirty="0" err="1">
                <a:solidFill>
                  <a:srgbClr val="008000"/>
                </a:solidFill>
              </a:rPr>
              <a:t>potato</a:t>
            </a:r>
            <a:r>
              <a:rPr lang="nl-NL" sz="2400" b="1" dirty="0">
                <a:solidFill>
                  <a:srgbClr val="008000"/>
                </a:solidFill>
              </a:rPr>
              <a:t>, </a:t>
            </a:r>
            <a:r>
              <a:rPr lang="nl-NL" sz="2400" b="1" dirty="0" err="1">
                <a:solidFill>
                  <a:srgbClr val="008000"/>
                </a:solidFill>
              </a:rPr>
              <a:t>apple</a:t>
            </a:r>
            <a:r>
              <a:rPr lang="nl-NL" sz="2400" b="1" dirty="0">
                <a:solidFill>
                  <a:srgbClr val="008000"/>
                </a:solidFill>
              </a:rPr>
              <a:t>)</a:t>
            </a:r>
          </a:p>
        </p:txBody>
      </p:sp>
    </p:spTree>
    <p:extLst>
      <p:ext uri="{BB962C8B-B14F-4D97-AF65-F5344CB8AC3E}">
        <p14:creationId xmlns:p14="http://schemas.microsoft.com/office/powerpoint/2010/main" val="3069312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eperen 5"/>
          <p:cNvGrpSpPr/>
          <p:nvPr/>
        </p:nvGrpSpPr>
        <p:grpSpPr>
          <a:xfrm>
            <a:off x="1280327" y="378374"/>
            <a:ext cx="6583347" cy="6101252"/>
            <a:chOff x="1280327" y="51181"/>
            <a:chExt cx="6583347" cy="6101252"/>
          </a:xfrm>
        </p:grpSpPr>
        <p:grpSp>
          <p:nvGrpSpPr>
            <p:cNvPr id="4" name="Groeperen 3"/>
            <p:cNvGrpSpPr/>
            <p:nvPr/>
          </p:nvGrpSpPr>
          <p:grpSpPr>
            <a:xfrm>
              <a:off x="1280327" y="1905116"/>
              <a:ext cx="6583347" cy="4247317"/>
              <a:chOff x="517979" y="1370347"/>
              <a:chExt cx="6583347" cy="4247317"/>
            </a:xfrm>
          </p:grpSpPr>
          <p:sp>
            <p:nvSpPr>
              <p:cNvPr id="2" name="Tekstvak 1"/>
              <p:cNvSpPr txBox="1"/>
              <p:nvPr/>
            </p:nvSpPr>
            <p:spPr>
              <a:xfrm>
                <a:off x="4561558" y="1370347"/>
                <a:ext cx="2539768" cy="3970318"/>
              </a:xfrm>
              <a:prstGeom prst="rect">
                <a:avLst/>
              </a:prstGeom>
              <a:noFill/>
            </p:spPr>
            <p:txBody>
              <a:bodyPr wrap="square" rtlCol="0">
                <a:spAutoFit/>
              </a:bodyPr>
              <a:lstStyle/>
              <a:p>
                <a:r>
                  <a:rPr lang="nl-NL" sz="2800" b="1" dirty="0" err="1">
                    <a:solidFill>
                      <a:srgbClr val="C0504D">
                        <a:lumMod val="50000"/>
                      </a:srgbClr>
                    </a:solidFill>
                  </a:rPr>
                  <a:t>Furan</a:t>
                </a:r>
                <a:endParaRPr lang="nl-NL" sz="2800" b="1" dirty="0">
                  <a:solidFill>
                    <a:srgbClr val="C0504D">
                      <a:lumMod val="50000"/>
                    </a:srgbClr>
                  </a:solidFill>
                </a:endParaRPr>
              </a:p>
              <a:p>
                <a:pPr lvl="0"/>
                <a:r>
                  <a:rPr lang="nl-NL" sz="2800" b="1" dirty="0" err="1">
                    <a:solidFill>
                      <a:srgbClr val="C0504D">
                        <a:lumMod val="50000"/>
                      </a:srgbClr>
                    </a:solidFill>
                  </a:rPr>
                  <a:t>Furfural</a:t>
                </a:r>
                <a:endParaRPr lang="nl-NL" sz="2800" b="1" dirty="0">
                  <a:solidFill>
                    <a:srgbClr val="C0504D">
                      <a:lumMod val="50000"/>
                    </a:srgbClr>
                  </a:solidFill>
                </a:endParaRPr>
              </a:p>
              <a:p>
                <a:pPr lvl="0"/>
                <a:r>
                  <a:rPr lang="nl-NL" sz="2800" b="1" dirty="0" err="1">
                    <a:solidFill>
                      <a:srgbClr val="C0504D">
                        <a:lumMod val="50000"/>
                      </a:srgbClr>
                    </a:solidFill>
                  </a:rPr>
                  <a:t>Hydroquinone</a:t>
                </a:r>
                <a:endParaRPr lang="nl-NL" sz="2800" b="1" dirty="0">
                  <a:solidFill>
                    <a:srgbClr val="C0504D">
                      <a:lumMod val="50000"/>
                    </a:srgbClr>
                  </a:solidFill>
                </a:endParaRPr>
              </a:p>
              <a:p>
                <a:pPr lvl="0"/>
                <a:r>
                  <a:rPr lang="nl-NL" sz="2800" b="1" dirty="0" err="1">
                    <a:solidFill>
                      <a:srgbClr val="C0504D">
                        <a:lumMod val="50000"/>
                      </a:srgbClr>
                    </a:solidFill>
                  </a:rPr>
                  <a:t>Isoprene</a:t>
                </a:r>
                <a:endParaRPr lang="nl-NL" sz="2800" b="1" dirty="0">
                  <a:solidFill>
                    <a:srgbClr val="C0504D">
                      <a:lumMod val="50000"/>
                    </a:srgbClr>
                  </a:solidFill>
                </a:endParaRPr>
              </a:p>
              <a:p>
                <a:pPr lvl="0"/>
                <a:r>
                  <a:rPr lang="nl-NL" sz="2800" b="1" dirty="0" err="1">
                    <a:solidFill>
                      <a:srgbClr val="C0504D">
                        <a:lumMod val="50000"/>
                      </a:srgbClr>
                    </a:solidFill>
                  </a:rPr>
                  <a:t>Limonene</a:t>
                </a:r>
                <a:endParaRPr lang="nl-NL" sz="2800" b="1" dirty="0">
                  <a:solidFill>
                    <a:srgbClr val="C0504D">
                      <a:lumMod val="50000"/>
                    </a:srgbClr>
                  </a:solidFill>
                </a:endParaRPr>
              </a:p>
              <a:p>
                <a:pPr lvl="0"/>
                <a:r>
                  <a:rPr lang="nl-NL" sz="2800" b="1" dirty="0" err="1">
                    <a:solidFill>
                      <a:srgbClr val="C0504D">
                        <a:lumMod val="50000"/>
                      </a:srgbClr>
                    </a:solidFill>
                  </a:rPr>
                  <a:t>Styrene</a:t>
                </a:r>
                <a:endParaRPr lang="nl-NL" sz="2800" b="1" dirty="0">
                  <a:solidFill>
                    <a:srgbClr val="C0504D">
                      <a:lumMod val="50000"/>
                    </a:srgbClr>
                  </a:solidFill>
                </a:endParaRPr>
              </a:p>
              <a:p>
                <a:pPr lvl="0"/>
                <a:r>
                  <a:rPr lang="nl-NL" sz="2800" b="1" dirty="0" err="1">
                    <a:solidFill>
                      <a:srgbClr val="C0504D">
                        <a:lumMod val="50000"/>
                      </a:srgbClr>
                    </a:solidFill>
                  </a:rPr>
                  <a:t>Toluene</a:t>
                </a:r>
                <a:endParaRPr lang="nl-NL" sz="2800" b="1" dirty="0">
                  <a:solidFill>
                    <a:srgbClr val="C0504D">
                      <a:lumMod val="50000"/>
                    </a:srgbClr>
                  </a:solidFill>
                </a:endParaRPr>
              </a:p>
              <a:p>
                <a:pPr lvl="0"/>
                <a:r>
                  <a:rPr lang="nl-NL" sz="2800" b="1" dirty="0" err="1">
                    <a:solidFill>
                      <a:srgbClr val="C0504D">
                        <a:lumMod val="50000"/>
                      </a:srgbClr>
                    </a:solidFill>
                  </a:rPr>
                  <a:t>Xylene</a:t>
                </a:r>
              </a:p>
              <a:p>
                <a:pPr lvl="0" algn="r"/>
                <a:r>
                  <a:rPr lang="nl-NL" sz="2800" b="1" dirty="0" err="1">
                    <a:solidFill>
                      <a:srgbClr val="C0504D">
                        <a:lumMod val="50000"/>
                      </a:srgbClr>
                    </a:solidFill>
                  </a:rPr>
                  <a:t>Etc.</a:t>
                </a:r>
                <a:endParaRPr lang="nl-NL" dirty="0"/>
              </a:p>
            </p:txBody>
          </p:sp>
          <p:sp>
            <p:nvSpPr>
              <p:cNvPr id="3" name="Tekstvak 2"/>
              <p:cNvSpPr txBox="1"/>
              <p:nvPr/>
            </p:nvSpPr>
            <p:spPr>
              <a:xfrm>
                <a:off x="517979" y="1370347"/>
                <a:ext cx="4043578" cy="4247317"/>
              </a:xfrm>
              <a:prstGeom prst="rect">
                <a:avLst/>
              </a:prstGeom>
              <a:noFill/>
            </p:spPr>
            <p:txBody>
              <a:bodyPr wrap="square" rtlCol="0">
                <a:spAutoFit/>
              </a:bodyPr>
              <a:lstStyle/>
              <a:p>
                <a:pPr lvl="0"/>
                <a:r>
                  <a:rPr lang="nl-NL" sz="2800" b="1" dirty="0">
                    <a:solidFill>
                      <a:srgbClr val="C0504D">
                        <a:lumMod val="50000"/>
                      </a:srgbClr>
                    </a:solidFill>
                  </a:rPr>
                  <a:t>Acetaldehyde</a:t>
                </a:r>
              </a:p>
              <a:p>
                <a:pPr lvl="0"/>
                <a:r>
                  <a:rPr lang="nl-NL" sz="2800" b="1" dirty="0">
                    <a:solidFill>
                      <a:srgbClr val="C0504D">
                        <a:lumMod val="50000"/>
                      </a:srgbClr>
                    </a:solidFill>
                  </a:rPr>
                  <a:t>Benzaldehyde</a:t>
                </a:r>
              </a:p>
              <a:p>
                <a:pPr lvl="0"/>
                <a:r>
                  <a:rPr lang="nl-NL" sz="2800" b="1" dirty="0" err="1">
                    <a:solidFill>
                      <a:srgbClr val="C0504D">
                        <a:lumMod val="50000"/>
                      </a:srgbClr>
                    </a:solidFill>
                  </a:rPr>
                  <a:t>Benzene</a:t>
                </a:r>
                <a:endParaRPr lang="nl-NL" sz="2800" b="1" dirty="0">
                  <a:solidFill>
                    <a:srgbClr val="C0504D">
                      <a:lumMod val="50000"/>
                    </a:srgbClr>
                  </a:solidFill>
                </a:endParaRPr>
              </a:p>
              <a:p>
                <a:pPr lvl="0"/>
                <a:r>
                  <a:rPr lang="nl-NL" sz="2800" b="1" dirty="0" err="1">
                    <a:solidFill>
                      <a:srgbClr val="C0504D">
                        <a:lumMod val="50000"/>
                      </a:srgbClr>
                    </a:solidFill>
                  </a:rPr>
                  <a:t>Benzofuran</a:t>
                </a:r>
                <a:endParaRPr lang="nl-NL" sz="2800" b="1" dirty="0">
                  <a:solidFill>
                    <a:srgbClr val="C0504D">
                      <a:lumMod val="50000"/>
                    </a:srgbClr>
                  </a:solidFill>
                </a:endParaRPr>
              </a:p>
              <a:p>
                <a:pPr lvl="0"/>
                <a:r>
                  <a:rPr lang="nl-NL" sz="2800" b="1" dirty="0" err="1">
                    <a:solidFill>
                      <a:srgbClr val="C0504D">
                        <a:lumMod val="50000"/>
                      </a:srgbClr>
                    </a:solidFill>
                  </a:rPr>
                  <a:t>Benzo</a:t>
                </a:r>
                <a:r>
                  <a:rPr lang="nl-NL" sz="2800" b="1" dirty="0">
                    <a:solidFill>
                      <a:srgbClr val="C0504D">
                        <a:lumMod val="50000"/>
                      </a:srgbClr>
                    </a:solidFill>
                  </a:rPr>
                  <a:t>(a)</a:t>
                </a:r>
                <a:r>
                  <a:rPr lang="nl-NL" sz="2800" b="1" dirty="0" err="1">
                    <a:solidFill>
                      <a:srgbClr val="C0504D">
                        <a:lumMod val="50000"/>
                      </a:srgbClr>
                    </a:solidFill>
                  </a:rPr>
                  <a:t>pyrene</a:t>
                </a:r>
                <a:endParaRPr lang="nl-NL" sz="2800" b="1" dirty="0">
                  <a:solidFill>
                    <a:srgbClr val="C0504D">
                      <a:lumMod val="50000"/>
                    </a:srgbClr>
                  </a:solidFill>
                </a:endParaRPr>
              </a:p>
              <a:p>
                <a:pPr lvl="0"/>
                <a:r>
                  <a:rPr lang="nl-NL" sz="2800" b="1" dirty="0" err="1">
                    <a:solidFill>
                      <a:srgbClr val="C0504D">
                        <a:lumMod val="50000"/>
                      </a:srgbClr>
                    </a:solidFill>
                  </a:rPr>
                  <a:t>Caffeic</a:t>
                </a:r>
                <a:r>
                  <a:rPr lang="nl-NL" sz="2800" b="1" dirty="0">
                    <a:solidFill>
                      <a:srgbClr val="C0504D">
                        <a:lumMod val="50000"/>
                      </a:srgbClr>
                    </a:solidFill>
                  </a:rPr>
                  <a:t> Acid</a:t>
                </a:r>
              </a:p>
              <a:p>
                <a:pPr lvl="0"/>
                <a:r>
                  <a:rPr lang="nl-NL" sz="2800" b="1" dirty="0" err="1">
                    <a:solidFill>
                      <a:srgbClr val="C0504D">
                        <a:lumMod val="50000"/>
                      </a:srgbClr>
                    </a:solidFill>
                  </a:rPr>
                  <a:t>Catechol</a:t>
                </a:r>
                <a:endParaRPr lang="nl-NL" sz="2800" b="1" dirty="0">
                  <a:solidFill>
                    <a:srgbClr val="C0504D">
                      <a:lumMod val="50000"/>
                    </a:srgbClr>
                  </a:solidFill>
                </a:endParaRPr>
              </a:p>
              <a:p>
                <a:pPr lvl="0"/>
                <a:r>
                  <a:rPr lang="nl-NL" sz="2800" b="1" dirty="0">
                    <a:solidFill>
                      <a:srgbClr val="C0504D">
                        <a:lumMod val="50000"/>
                      </a:srgbClr>
                    </a:solidFill>
                  </a:rPr>
                  <a:t>1,2,5,6-dibenzanthracene</a:t>
                </a:r>
              </a:p>
              <a:p>
                <a:pPr lvl="0"/>
                <a:r>
                  <a:rPr lang="nl-NL" sz="2800" b="1" dirty="0">
                    <a:solidFill>
                      <a:srgbClr val="C0504D">
                        <a:lumMod val="50000"/>
                      </a:srgbClr>
                    </a:solidFill>
                  </a:rPr>
                  <a:t>Formaldehyde</a:t>
                </a:r>
              </a:p>
              <a:p>
                <a:endParaRPr lang="nl-NL" dirty="0"/>
              </a:p>
            </p:txBody>
          </p:sp>
        </p:grpSp>
        <p:pic>
          <p:nvPicPr>
            <p:cNvPr id="5" name="Afbeelding 4"/>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10653" y="51181"/>
              <a:ext cx="2333482" cy="2311795"/>
            </a:xfrm>
            <a:prstGeom prst="rect">
              <a:avLst/>
            </a:prstGeom>
          </p:spPr>
        </p:pic>
      </p:grpSp>
    </p:spTree>
    <p:extLst>
      <p:ext uri="{BB962C8B-B14F-4D97-AF65-F5344CB8AC3E}">
        <p14:creationId xmlns:p14="http://schemas.microsoft.com/office/powerpoint/2010/main" val="3113438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85750" y="4353342"/>
            <a:ext cx="8524875" cy="2123658"/>
          </a:xfrm>
          <a:prstGeom prst="rect">
            <a:avLst/>
          </a:prstGeom>
        </p:spPr>
        <p:txBody>
          <a:bodyPr wrap="square">
            <a:spAutoFit/>
          </a:bodyPr>
          <a:lstStyle/>
          <a:p>
            <a:r>
              <a:rPr lang="en-GB" sz="3600" b="1">
                <a:solidFill>
                  <a:srgbClr val="EF3424"/>
                </a:solidFill>
                <a:latin typeface=""/>
              </a:rPr>
              <a:t>Conclusions</a:t>
            </a:r>
          </a:p>
          <a:p>
            <a:r>
              <a:rPr lang="en-GB" sz="2400">
                <a:solidFill>
                  <a:srgbClr val="984807"/>
                </a:solidFill>
                <a:latin typeface=""/>
              </a:rPr>
              <a:t>Overall, results of this comprehensive review show that the health benefits (or null effects) clearly outweigh the risks of moderate coffee consumption in adult consumers for the majority of health outcomes considered........</a:t>
            </a:r>
            <a:endParaRPr lang="en-GB" sz="2400">
              <a:solidFill>
                <a:srgbClr val="984807"/>
              </a:solidFill>
            </a:endParaRPr>
          </a:p>
        </p:txBody>
      </p:sp>
      <p:sp>
        <p:nvSpPr>
          <p:cNvPr id="4" name="Tekstvak 3"/>
          <p:cNvSpPr txBox="1"/>
          <p:nvPr/>
        </p:nvSpPr>
        <p:spPr>
          <a:xfrm>
            <a:off x="285750" y="2524125"/>
            <a:ext cx="8524875" cy="1723549"/>
          </a:xfrm>
          <a:prstGeom prst="rect">
            <a:avLst/>
          </a:prstGeom>
          <a:noFill/>
        </p:spPr>
        <p:txBody>
          <a:bodyPr wrap="square" rtlCol="0">
            <a:spAutoFit/>
          </a:bodyPr>
          <a:lstStyle/>
          <a:p>
            <a:r>
              <a:rPr lang="en-GB" sz="2400" b="1">
                <a:solidFill>
                  <a:schemeClr val="accent6">
                    <a:lumMod val="50000"/>
                  </a:schemeClr>
                </a:solidFill>
              </a:rPr>
              <a:t>A Comprehensive Overview of the Risks and Benefits of Coffee Consumption </a:t>
            </a:r>
            <a:r>
              <a:rPr lang="en-GB" sz="2400" i="1">
                <a:solidFill>
                  <a:schemeClr val="accent6">
                    <a:lumMod val="50000"/>
                  </a:schemeClr>
                </a:solidFill>
              </a:rPr>
              <a:t>by L. Kirsty Pourshahidi, Luciano Navarini, Marino Petracco, and J.J. Strain</a:t>
            </a:r>
            <a:endParaRPr lang="en-GB" sz="2400">
              <a:solidFill>
                <a:schemeClr val="accent6">
                  <a:lumMod val="50000"/>
                </a:schemeClr>
              </a:solidFill>
            </a:endParaRPr>
          </a:p>
          <a:p>
            <a:endParaRPr lang="en-GB" sz="1000" i="1">
              <a:solidFill>
                <a:schemeClr val="accent6">
                  <a:lumMod val="50000"/>
                </a:schemeClr>
              </a:solidFill>
            </a:endParaRPr>
          </a:p>
          <a:p>
            <a:r>
              <a:rPr lang="en-GB" sz="2400" b="1">
                <a:solidFill>
                  <a:schemeClr val="accent6">
                    <a:lumMod val="50000"/>
                  </a:schemeClr>
                </a:solidFill>
              </a:rPr>
              <a:t>Investigation of </a:t>
            </a:r>
            <a:r>
              <a:rPr lang="is-IS" sz="2400" b="1">
                <a:solidFill>
                  <a:schemeClr val="accent6">
                    <a:lumMod val="50000"/>
                  </a:schemeClr>
                </a:solidFill>
              </a:rPr>
              <a:t> 1277 studies (1970-2015)</a:t>
            </a:r>
            <a:endParaRPr lang="en-GB" i="1">
              <a:solidFill>
                <a:schemeClr val="accent6">
                  <a:lumMod val="50000"/>
                </a:schemeClr>
              </a:solidFill>
            </a:endParaRPr>
          </a:p>
        </p:txBody>
      </p:sp>
      <p:pic>
        <p:nvPicPr>
          <p:cNvPr id="5" name="Afbeelding 4"/>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10653" y="378374"/>
            <a:ext cx="2333482" cy="2311795"/>
          </a:xfrm>
          <a:prstGeom prst="rect">
            <a:avLst/>
          </a:prstGeom>
        </p:spPr>
      </p:pic>
    </p:spTree>
    <p:extLst>
      <p:ext uri="{BB962C8B-B14F-4D97-AF65-F5344CB8AC3E}">
        <p14:creationId xmlns:p14="http://schemas.microsoft.com/office/powerpoint/2010/main" val="1978533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stretch>
            <a:fillRect/>
          </a:stretch>
        </p:blipFill>
        <p:spPr>
          <a:xfrm>
            <a:off x="412466" y="674489"/>
            <a:ext cx="2889534" cy="2897386"/>
          </a:xfrm>
          <a:prstGeom prst="rect">
            <a:avLst/>
          </a:prstGeom>
        </p:spPr>
      </p:pic>
      <p:pic>
        <p:nvPicPr>
          <p:cNvPr id="4" name="Afbeelding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86375" y="619124"/>
            <a:ext cx="3159125" cy="2286058"/>
          </a:xfrm>
          <a:prstGeom prst="rect">
            <a:avLst/>
          </a:prstGeom>
        </p:spPr>
      </p:pic>
      <p:sp>
        <p:nvSpPr>
          <p:cNvPr id="6" name="Tekstvak 5"/>
          <p:cNvSpPr txBox="1"/>
          <p:nvPr/>
        </p:nvSpPr>
        <p:spPr>
          <a:xfrm>
            <a:off x="2762250" y="4292600"/>
            <a:ext cx="3714750" cy="1384995"/>
          </a:xfrm>
          <a:prstGeom prst="rect">
            <a:avLst/>
          </a:prstGeom>
          <a:noFill/>
          <a:ln w="76200" cmpd="thickThin">
            <a:solidFill>
              <a:srgbClr val="008000"/>
            </a:solidFill>
          </a:ln>
        </p:spPr>
        <p:txBody>
          <a:bodyPr wrap="square" rtlCol="0">
            <a:spAutoFit/>
          </a:bodyPr>
          <a:lstStyle/>
          <a:p>
            <a:pPr algn="ctr"/>
            <a:r>
              <a:rPr lang="nl-NL" sz="2800" b="1" dirty="0">
                <a:solidFill>
                  <a:srgbClr val="008000"/>
                </a:solidFill>
              </a:rPr>
              <a:t>Most pesticides</a:t>
            </a:r>
          </a:p>
          <a:p>
            <a:pPr algn="ctr"/>
            <a:r>
              <a:rPr lang="nl-NL" sz="2800" b="1" dirty="0">
                <a:solidFill>
                  <a:srgbClr val="008000"/>
                </a:solidFill>
              </a:rPr>
              <a:t>are</a:t>
            </a:r>
          </a:p>
          <a:p>
            <a:pPr algn="ctr"/>
            <a:r>
              <a:rPr lang="nl-NL" sz="2800" b="1" dirty="0">
                <a:solidFill>
                  <a:srgbClr val="008000"/>
                </a:solidFill>
              </a:rPr>
              <a:t>organic</a:t>
            </a:r>
          </a:p>
        </p:txBody>
      </p:sp>
    </p:spTree>
    <p:extLst>
      <p:ext uri="{BB962C8B-B14F-4D97-AF65-F5344CB8AC3E}">
        <p14:creationId xmlns:p14="http://schemas.microsoft.com/office/powerpoint/2010/main" val="3519588263"/>
      </p:ext>
    </p:extLst>
  </p:cSld>
  <p:clrMapOvr>
    <a:masterClrMapping/>
  </p:clrMapOvr>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4640</TotalTime>
  <Words>1356</Words>
  <Application>Microsoft Macintosh PowerPoint</Application>
  <PresentationFormat>On-screen Show (4:3)</PresentationFormat>
  <Paragraphs>163</Paragraphs>
  <Slides>24</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Wingdings</vt:lpstr>
      <vt:lpstr>Office-thema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Huub Lelieveld</dc:creator>
  <cp:lastModifiedBy>Reviewer</cp:lastModifiedBy>
  <cp:revision>416</cp:revision>
  <dcterms:created xsi:type="dcterms:W3CDTF">2013-11-02T13:52:03Z</dcterms:created>
  <dcterms:modified xsi:type="dcterms:W3CDTF">2018-10-07T19:20:17Z</dcterms:modified>
</cp:coreProperties>
</file>