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313" r:id="rId2"/>
    <p:sldId id="421" r:id="rId3"/>
    <p:sldId id="422" r:id="rId4"/>
    <p:sldId id="349" r:id="rId5"/>
    <p:sldId id="428" r:id="rId6"/>
    <p:sldId id="447" r:id="rId7"/>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1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6" autoAdjust="0"/>
    <p:restoredTop sz="88118" autoAdjust="0"/>
  </p:normalViewPr>
  <p:slideViewPr>
    <p:cSldViewPr snapToGrid="0" snapToObjects="1">
      <p:cViewPr varScale="1">
        <p:scale>
          <a:sx n="111" d="100"/>
          <a:sy n="111" d="100"/>
        </p:scale>
        <p:origin x="1696" y="192"/>
      </p:cViewPr>
      <p:guideLst>
        <p:guide orient="horz" pos="2160"/>
        <p:guide pos="2880"/>
      </p:guideLst>
    </p:cSldViewPr>
  </p:slideViewPr>
  <p:outlineViewPr>
    <p:cViewPr>
      <p:scale>
        <a:sx n="33" d="100"/>
        <a:sy n="33" d="100"/>
      </p:scale>
      <p:origin x="0" y="3648"/>
    </p:cViewPr>
  </p:outlineViewPr>
  <p:notesTextViewPr>
    <p:cViewPr>
      <p:scale>
        <a:sx n="100" d="100"/>
        <a:sy n="100" d="100"/>
      </p:scale>
      <p:origin x="0" y="0"/>
    </p:cViewPr>
  </p:notesTextViewPr>
  <p:sorterViewPr>
    <p:cViewPr>
      <p:scale>
        <a:sx n="155" d="100"/>
        <a:sy n="155" d="100"/>
      </p:scale>
      <p:origin x="0" y="111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37B996-F1F8-5D41-9202-A5B540A0F31B}" type="datetimeFigureOut">
              <a:rPr lang="nl-NL" smtClean="0"/>
              <a:t>07-08-18</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D2123C-9D82-1A46-BDB0-BEB2CA0AAF11}" type="slidenum">
              <a:rPr lang="nl-NL" smtClean="0"/>
              <a:t>‹#›</a:t>
            </a:fld>
            <a:endParaRPr lang="nl-NL" dirty="0"/>
          </a:p>
        </p:txBody>
      </p:sp>
    </p:spTree>
    <p:extLst>
      <p:ext uri="{BB962C8B-B14F-4D97-AF65-F5344CB8AC3E}">
        <p14:creationId xmlns:p14="http://schemas.microsoft.com/office/powerpoint/2010/main" val="34893776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noProof="0" dirty="0"/>
              <a:t>Politicians have a strong tendency to promise to do what makes</a:t>
            </a:r>
            <a:r>
              <a:rPr lang="en-GB" baseline="0" noProof="0" dirty="0"/>
              <a:t> them look good so that they will be re-elected. They do not use time to look at facts and most of them find scientists just troublemakers who they do not trust.</a:t>
            </a:r>
          </a:p>
          <a:p>
            <a:r>
              <a:rPr lang="en-GB" baseline="0" noProof="0" dirty="0"/>
              <a:t>The general public has the information from newspapers. Most journalist prefer to publish negative messages, because that is what the publisher wants, it sales better. Writing in a newspaper that all is fine and right does not sell.</a:t>
            </a:r>
          </a:p>
          <a:p>
            <a:r>
              <a:rPr lang="en-GB" baseline="0" noProof="0" dirty="0"/>
              <a:t>Many activists are just against. The topic often does not matter. In the case of food. Everything is wrong, because governments want to control people and industries want to make money, all at the expense of the people. So they try to make “the people” believe this and be against e-numbers, preservatives, processed food, etc. etc.</a:t>
            </a:r>
          </a:p>
          <a:p>
            <a:r>
              <a:rPr lang="en-GB" baseline="0" noProof="0" dirty="0"/>
              <a:t>With - in most countries - just a few exceptions, the press cares about how many copies they can sell, not about correctness of the information. Checking the information takes too much time.</a:t>
            </a:r>
            <a:endParaRPr lang="en-GB" noProof="0" dirty="0"/>
          </a:p>
          <a:p>
            <a:endParaRPr lang="nl-NL" dirty="0"/>
          </a:p>
        </p:txBody>
      </p:sp>
      <p:sp>
        <p:nvSpPr>
          <p:cNvPr id="4" name="Tijdelijke aanduiding voor dianummer 3"/>
          <p:cNvSpPr>
            <a:spLocks noGrp="1"/>
          </p:cNvSpPr>
          <p:nvPr>
            <p:ph type="sldNum" sz="quarter" idx="10"/>
          </p:nvPr>
        </p:nvSpPr>
        <p:spPr/>
        <p:txBody>
          <a:bodyPr/>
          <a:lstStyle/>
          <a:p>
            <a:fld id="{F2D2123C-9D82-1A46-BDB0-BEB2CA0AAF11}" type="slidenum">
              <a:rPr lang="nl-NL" smtClean="0"/>
              <a:t>2</a:t>
            </a:fld>
            <a:endParaRPr lang="nl-NL" dirty="0"/>
          </a:p>
        </p:txBody>
      </p:sp>
    </p:spTree>
    <p:extLst>
      <p:ext uri="{BB962C8B-B14F-4D97-AF65-F5344CB8AC3E}">
        <p14:creationId xmlns:p14="http://schemas.microsoft.com/office/powerpoint/2010/main" val="3597383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noProof="0" dirty="0"/>
              <a:t>This is from the webpage https://www.opensecrets.org/lobby/indus.php?id=A </a:t>
            </a:r>
          </a:p>
          <a:p>
            <a:r>
              <a:rPr lang="en-GB" sz="1200" kern="1200" noProof="0" dirty="0">
                <a:solidFill>
                  <a:schemeClr val="tx1"/>
                </a:solidFill>
                <a:latin typeface="+mn-lt"/>
                <a:ea typeface="+mn-ea"/>
                <a:cs typeface="+mn-cs"/>
              </a:rPr>
              <a:t>All lobbying expenditures on this page come from the Senate Office of Public Records. Data for the most recent year were downloaded on April 28, 2014.</a:t>
            </a:r>
          </a:p>
          <a:p>
            <a:r>
              <a:rPr lang="en-GB" sz="1200" kern="1200" noProof="0" dirty="0">
                <a:solidFill>
                  <a:schemeClr val="tx1"/>
                </a:solidFill>
                <a:latin typeface="+mn-lt"/>
                <a:ea typeface="+mn-ea"/>
                <a:cs typeface="+mn-cs"/>
              </a:rPr>
              <a:t>The amount of money</a:t>
            </a:r>
            <a:r>
              <a:rPr lang="en-GB" sz="1200" kern="1200" baseline="0" noProof="0" dirty="0">
                <a:solidFill>
                  <a:schemeClr val="tx1"/>
                </a:solidFill>
                <a:latin typeface="+mn-lt"/>
                <a:ea typeface="+mn-ea"/>
                <a:cs typeface="+mn-cs"/>
              </a:rPr>
              <a:t> spent on trying to influence the politicians, to get them doing what is good for the industry is huge, more that 150 million US$ (or far more than € 100 million).</a:t>
            </a:r>
            <a:endParaRPr lang="en-GB" noProof="0" dirty="0"/>
          </a:p>
          <a:p>
            <a:endParaRPr lang="nl-NL" dirty="0"/>
          </a:p>
        </p:txBody>
      </p:sp>
      <p:sp>
        <p:nvSpPr>
          <p:cNvPr id="4" name="Tijdelijke aanduiding voor dianummer 3"/>
          <p:cNvSpPr>
            <a:spLocks noGrp="1"/>
          </p:cNvSpPr>
          <p:nvPr>
            <p:ph type="sldNum" sz="quarter" idx="10"/>
          </p:nvPr>
        </p:nvSpPr>
        <p:spPr/>
        <p:txBody>
          <a:bodyPr/>
          <a:lstStyle/>
          <a:p>
            <a:fld id="{F2D2123C-9D82-1A46-BDB0-BEB2CA0AAF11}" type="slidenum">
              <a:rPr lang="nl-NL" smtClean="0"/>
              <a:t>3</a:t>
            </a:fld>
            <a:endParaRPr lang="nl-NL" dirty="0"/>
          </a:p>
        </p:txBody>
      </p:sp>
    </p:spTree>
    <p:extLst>
      <p:ext uri="{BB962C8B-B14F-4D97-AF65-F5344CB8AC3E}">
        <p14:creationId xmlns:p14="http://schemas.microsoft.com/office/powerpoint/2010/main" val="920013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a:t>Cover BrusselsTimesMagazine-Oct-Nov 2015</a:t>
            </a:r>
          </a:p>
          <a:p>
            <a:r>
              <a:rPr lang="en-GB"/>
              <a:t>MEP = Member of Parliament</a:t>
            </a:r>
          </a:p>
        </p:txBody>
      </p:sp>
      <p:sp>
        <p:nvSpPr>
          <p:cNvPr id="4" name="Tijdelijke aanduiding voor dianummer 3"/>
          <p:cNvSpPr>
            <a:spLocks noGrp="1"/>
          </p:cNvSpPr>
          <p:nvPr>
            <p:ph type="sldNum" sz="quarter" idx="10"/>
          </p:nvPr>
        </p:nvSpPr>
        <p:spPr/>
        <p:txBody>
          <a:bodyPr/>
          <a:lstStyle/>
          <a:p>
            <a:fld id="{96878E31-1216-304A-9259-B581FEEA713E}" type="slidenum">
              <a:rPr lang="tr-TR"/>
              <a:t>4</a:t>
            </a:fld>
            <a:endParaRPr lang="tr-TR"/>
          </a:p>
        </p:txBody>
      </p:sp>
    </p:spTree>
    <p:extLst>
      <p:ext uri="{BB962C8B-B14F-4D97-AF65-F5344CB8AC3E}">
        <p14:creationId xmlns:p14="http://schemas.microsoft.com/office/powerpoint/2010/main" val="4161508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200" kern="1200" noProof="0" dirty="0">
                <a:solidFill>
                  <a:schemeClr val="tx1"/>
                </a:solidFill>
                <a:effectLst/>
                <a:latin typeface="+mn-lt"/>
                <a:ea typeface="+mn-ea"/>
                <a:cs typeface="+mn-cs"/>
              </a:rPr>
              <a:t>Politicians get most of the signals on which they base their decisions from Activists and lobbyists. The activists receive their donations from that part of the public that is easily influence by activists. The regulations are paid to do that the politicians have decided. Scientists communicate with each other but hardly with those who could make a difference.</a:t>
            </a:r>
          </a:p>
        </p:txBody>
      </p:sp>
      <p:sp>
        <p:nvSpPr>
          <p:cNvPr id="4" name="Tijdelijke aanduiding voor dianummer 3"/>
          <p:cNvSpPr>
            <a:spLocks noGrp="1"/>
          </p:cNvSpPr>
          <p:nvPr>
            <p:ph type="sldNum" sz="quarter" idx="10"/>
          </p:nvPr>
        </p:nvSpPr>
        <p:spPr/>
        <p:txBody>
          <a:bodyPr/>
          <a:lstStyle/>
          <a:p>
            <a:fld id="{F2D2123C-9D82-1A46-BDB0-BEB2CA0AAF11}" type="slidenum">
              <a:rPr lang="nl-NL" smtClean="0"/>
              <a:t>5</a:t>
            </a:fld>
            <a:endParaRPr lang="nl-NL" dirty="0"/>
          </a:p>
        </p:txBody>
      </p:sp>
    </p:spTree>
    <p:extLst>
      <p:ext uri="{BB962C8B-B14F-4D97-AF65-F5344CB8AC3E}">
        <p14:creationId xmlns:p14="http://schemas.microsoft.com/office/powerpoint/2010/main" val="3419019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F2D2123C-9D82-1A46-BDB0-BEB2CA0AAF11}" type="slidenum">
              <a:rPr lang="nl-NL" smtClean="0"/>
              <a:t>6</a:t>
            </a:fld>
            <a:endParaRPr lang="nl-NL" dirty="0"/>
          </a:p>
        </p:txBody>
      </p:sp>
    </p:spTree>
    <p:extLst>
      <p:ext uri="{BB962C8B-B14F-4D97-AF65-F5344CB8AC3E}">
        <p14:creationId xmlns:p14="http://schemas.microsoft.com/office/powerpoint/2010/main" val="212967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x-none"/>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Klik om de titelstijl van het model te bewerken</a:t>
            </a:r>
            <a:endParaRPr lang="nl-NL"/>
          </a:p>
        </p:txBody>
      </p:sp>
      <p:sp>
        <p:nvSpPr>
          <p:cNvPr id="4" name="Tijdelijke aanduiding voor datum 3"/>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11886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x-none"/>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4" name="Tijdelijke aanduiding voor datum 3"/>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55118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x-none"/>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4" name="Tijdelijke aanduiding voor datum 3"/>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988198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x-none"/>
              <a:t>Titelstijl van model bewerken</a:t>
            </a:r>
            <a:endParaRPr lang="nl-NL"/>
          </a:p>
        </p:txBody>
      </p:sp>
      <p:sp>
        <p:nvSpPr>
          <p:cNvPr id="3" name="Tijdelijke aanduiding voor inhoud 2"/>
          <p:cNvSpPr>
            <a:spLocks noGrp="1"/>
          </p:cNvSpPr>
          <p:nvPr>
            <p:ph idx="1"/>
          </p:nvPr>
        </p:nvSpPr>
        <p:spPr/>
        <p:txBody>
          <a:bodyPr/>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4" name="Tijdelijke aanduiding voor datum 3"/>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415160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x-none"/>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Klik om de tekststijl van het model te bewerken</a:t>
            </a:r>
          </a:p>
        </p:txBody>
      </p:sp>
      <p:sp>
        <p:nvSpPr>
          <p:cNvPr id="4" name="Tijdelijke aanduiding voor datum 3"/>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247999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x-none"/>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5" name="Tijdelijke aanduiding voor datum 4"/>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68859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x-none"/>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7" name="Tijdelijke aanduiding voor datum 6"/>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217870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x-none"/>
              <a:t>Titelstijl van model bewerken</a:t>
            </a:r>
            <a:endParaRPr lang="nl-NL"/>
          </a:p>
        </p:txBody>
      </p:sp>
      <p:sp>
        <p:nvSpPr>
          <p:cNvPr id="3" name="Tijdelijke aanduiding voor datum 2"/>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2823531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266465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x-none"/>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Klik om de tekststijl van het model te bewerken</a:t>
            </a:r>
          </a:p>
        </p:txBody>
      </p:sp>
      <p:sp>
        <p:nvSpPr>
          <p:cNvPr id="5" name="Tijdelijke aanduiding voor datum 4"/>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1029873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x-none"/>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Klik om de tekststijl van het model te bewerken</a:t>
            </a:r>
          </a:p>
        </p:txBody>
      </p:sp>
      <p:sp>
        <p:nvSpPr>
          <p:cNvPr id="5" name="Tijdelijke aanduiding voor datum 4"/>
          <p:cNvSpPr>
            <a:spLocks noGrp="1"/>
          </p:cNvSpPr>
          <p:nvPr>
            <p:ph type="dt" sz="half" idx="10"/>
          </p:nvPr>
        </p:nvSpPr>
        <p:spPr/>
        <p:txBody>
          <a:bodyPr/>
          <a:lstStyle/>
          <a:p>
            <a:fld id="{096DA19E-2B6C-1A46-9F06-F162EA3B3B53}" type="datetimeFigureOut">
              <a:rPr lang="nl-NL" smtClean="0"/>
              <a:t>07-08-18</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97AAB3AD-6426-4942-9EA4-5EDE586E7458}" type="slidenum">
              <a:rPr lang="nl-NL" smtClean="0"/>
              <a:t>‹#›</a:t>
            </a:fld>
            <a:endParaRPr lang="nl-NL" dirty="0"/>
          </a:p>
        </p:txBody>
      </p:sp>
    </p:spTree>
    <p:extLst>
      <p:ext uri="{BB962C8B-B14F-4D97-AF65-F5344CB8AC3E}">
        <p14:creationId xmlns:p14="http://schemas.microsoft.com/office/powerpoint/2010/main" val="23671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a:t>Klik om de tekststijl van het model te bewerken</a:t>
            </a:r>
          </a:p>
          <a:p>
            <a:pPr lvl="1"/>
            <a:r>
              <a:rPr lang="x-none"/>
              <a:t>Tweede niveau</a:t>
            </a:r>
          </a:p>
          <a:p>
            <a:pPr lvl="2"/>
            <a:r>
              <a:rPr lang="x-none"/>
              <a:t>Derde niveau</a:t>
            </a:r>
          </a:p>
          <a:p>
            <a:pPr lvl="3"/>
            <a:r>
              <a:rPr lang="x-none"/>
              <a:t>Vierde niveau</a:t>
            </a:r>
          </a:p>
          <a:p>
            <a:pPr lvl="4"/>
            <a:r>
              <a:rPr lang="x-none"/>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DA19E-2B6C-1A46-9F06-F162EA3B3B53}" type="datetimeFigureOut">
              <a:rPr lang="nl-NL" smtClean="0"/>
              <a:t>07-08-18</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AB3AD-6426-4942-9EA4-5EDE586E7458}" type="slidenum">
              <a:rPr lang="nl-NL" smtClean="0"/>
              <a:t>‹#›</a:t>
            </a:fld>
            <a:endParaRPr lang="nl-NL" dirty="0"/>
          </a:p>
        </p:txBody>
      </p:sp>
    </p:spTree>
    <p:extLst>
      <p:ext uri="{BB962C8B-B14F-4D97-AF65-F5344CB8AC3E}">
        <p14:creationId xmlns:p14="http://schemas.microsoft.com/office/powerpoint/2010/main" val="2690517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eperen 5"/>
          <p:cNvGrpSpPr/>
          <p:nvPr/>
        </p:nvGrpSpPr>
        <p:grpSpPr>
          <a:xfrm>
            <a:off x="645675" y="1151943"/>
            <a:ext cx="7852650" cy="4687381"/>
            <a:chOff x="645675" y="1476035"/>
            <a:chExt cx="7852650" cy="4687381"/>
          </a:xfrm>
        </p:grpSpPr>
        <p:sp>
          <p:nvSpPr>
            <p:cNvPr id="2" name="Tekstvak 1"/>
            <p:cNvSpPr txBox="1"/>
            <p:nvPr/>
          </p:nvSpPr>
          <p:spPr>
            <a:xfrm>
              <a:off x="645675" y="1476035"/>
              <a:ext cx="7852650" cy="707886"/>
            </a:xfrm>
            <a:prstGeom prst="rect">
              <a:avLst/>
            </a:prstGeom>
            <a:noFill/>
          </p:spPr>
          <p:txBody>
            <a:bodyPr wrap="square" rtlCol="0">
              <a:spAutoFit/>
            </a:bodyPr>
            <a:lstStyle/>
            <a:p>
              <a:pPr algn="ctr"/>
              <a:r>
                <a:rPr lang="nl-NL" sz="4000" dirty="0">
                  <a:solidFill>
                    <a:srgbClr val="008000"/>
                  </a:solidFill>
                  <a:ea typeface="+mj-ea"/>
                  <a:cs typeface="+mj-cs"/>
                </a:rPr>
                <a:t>Food Safety and Lobbying</a:t>
              </a:r>
              <a:endParaRPr lang="nl-NL" sz="4000" dirty="0"/>
            </a:p>
          </p:txBody>
        </p:sp>
        <p:sp>
          <p:nvSpPr>
            <p:cNvPr id="3" name="Tekstvak 2"/>
            <p:cNvSpPr txBox="1"/>
            <p:nvPr/>
          </p:nvSpPr>
          <p:spPr>
            <a:xfrm>
              <a:off x="839281" y="3088648"/>
              <a:ext cx="7465438" cy="966418"/>
            </a:xfrm>
            <a:prstGeom prst="rect">
              <a:avLst/>
            </a:prstGeom>
            <a:noFill/>
          </p:spPr>
          <p:txBody>
            <a:bodyPr wrap="square" rtlCol="0">
              <a:spAutoFit/>
            </a:bodyPr>
            <a:lstStyle/>
            <a:p>
              <a:pPr lvl="0" algn="ctr">
                <a:spcBef>
                  <a:spcPct val="20000"/>
                </a:spcBef>
              </a:pPr>
              <a:r>
                <a:rPr lang="nl-NL" sz="2800" i="1" dirty="0">
                  <a:solidFill>
                    <a:srgbClr val="008000"/>
                  </a:solidFill>
                </a:rPr>
                <a:t>Huub Lelieveld</a:t>
              </a:r>
            </a:p>
            <a:p>
              <a:pPr lvl="0" algn="ctr">
                <a:spcBef>
                  <a:spcPct val="20000"/>
                </a:spcBef>
              </a:pPr>
              <a:r>
                <a:rPr lang="nl-NL" sz="2400" i="1" dirty="0">
                  <a:solidFill>
                    <a:srgbClr val="008000"/>
                  </a:solidFill>
                </a:rPr>
                <a:t>Global Harmonization Initiative (GHI)</a:t>
              </a:r>
              <a:endParaRPr lang="nl-NL" dirty="0"/>
            </a:p>
          </p:txBody>
        </p:sp>
        <p:pic>
          <p:nvPicPr>
            <p:cNvPr id="4" name="Afbeelding 3"/>
            <p:cNvPicPr>
              <a:picLocks noChangeAspect="1"/>
            </p:cNvPicPr>
            <p:nvPr/>
          </p:nvPicPr>
          <p:blipFill>
            <a:blip r:embed="rId2"/>
            <a:stretch>
              <a:fillRect/>
            </a:stretch>
          </p:blipFill>
          <p:spPr>
            <a:xfrm>
              <a:off x="2660650" y="4550516"/>
              <a:ext cx="3822700" cy="1612900"/>
            </a:xfrm>
            <a:prstGeom prst="rect">
              <a:avLst/>
            </a:prstGeom>
          </p:spPr>
        </p:pic>
      </p:grpSp>
    </p:spTree>
    <p:extLst>
      <p:ext uri="{BB962C8B-B14F-4D97-AF65-F5344CB8AC3E}">
        <p14:creationId xmlns:p14="http://schemas.microsoft.com/office/powerpoint/2010/main" val="148700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816048" y="1105287"/>
            <a:ext cx="7511904" cy="4647427"/>
          </a:xfrm>
          <a:prstGeom prst="rect">
            <a:avLst/>
          </a:prstGeom>
          <a:noFill/>
        </p:spPr>
        <p:txBody>
          <a:bodyPr wrap="square" rtlCol="0">
            <a:spAutoFit/>
          </a:bodyPr>
          <a:lstStyle/>
          <a:p>
            <a:r>
              <a:rPr lang="nl-NL" sz="3600" b="1" dirty="0">
                <a:solidFill>
                  <a:srgbClr val="660066"/>
                </a:solidFill>
              </a:rPr>
              <a:t>The making of food safety </a:t>
            </a:r>
            <a:r>
              <a:rPr lang="nl-NL" sz="3600" b="1" dirty="0" err="1">
                <a:solidFill>
                  <a:srgbClr val="660066"/>
                </a:solidFill>
              </a:rPr>
              <a:t>regulations</a:t>
            </a:r>
            <a:endParaRPr lang="nl-NL" sz="3600" b="1" dirty="0">
              <a:solidFill>
                <a:srgbClr val="660066"/>
              </a:solidFill>
            </a:endParaRPr>
          </a:p>
          <a:p>
            <a:endParaRPr lang="nl-NL" sz="3600" b="1" dirty="0">
              <a:solidFill>
                <a:srgbClr val="660066"/>
              </a:solidFill>
            </a:endParaRPr>
          </a:p>
          <a:p>
            <a:r>
              <a:rPr lang="nl-NL" sz="2800" dirty="0">
                <a:solidFill>
                  <a:srgbClr val="008000"/>
                </a:solidFill>
              </a:rPr>
              <a:t>The </a:t>
            </a:r>
            <a:r>
              <a:rPr lang="nl-NL" sz="2800" dirty="0" err="1">
                <a:solidFill>
                  <a:srgbClr val="008000"/>
                </a:solidFill>
              </a:rPr>
              <a:t>main</a:t>
            </a:r>
            <a:r>
              <a:rPr lang="nl-NL" sz="2800" dirty="0">
                <a:solidFill>
                  <a:srgbClr val="008000"/>
                </a:solidFill>
              </a:rPr>
              <a:t> </a:t>
            </a:r>
            <a:r>
              <a:rPr lang="nl-NL" sz="2800" dirty="0" err="1">
                <a:solidFill>
                  <a:srgbClr val="008000"/>
                </a:solidFill>
              </a:rPr>
              <a:t>problem</a:t>
            </a:r>
            <a:r>
              <a:rPr lang="nl-NL" sz="2800" dirty="0">
                <a:solidFill>
                  <a:srgbClr val="008000"/>
                </a:solidFill>
              </a:rPr>
              <a:t> is the </a:t>
            </a:r>
            <a:r>
              <a:rPr lang="nl-NL" sz="2800" dirty="0" err="1">
                <a:solidFill>
                  <a:srgbClr val="008000"/>
                </a:solidFill>
              </a:rPr>
              <a:t>lack</a:t>
            </a:r>
            <a:r>
              <a:rPr lang="nl-NL" sz="2800" dirty="0">
                <a:solidFill>
                  <a:srgbClr val="008000"/>
                </a:solidFill>
              </a:rPr>
              <a:t> of </a:t>
            </a:r>
            <a:r>
              <a:rPr lang="nl-NL" sz="2800" dirty="0" err="1">
                <a:solidFill>
                  <a:srgbClr val="008000"/>
                </a:solidFill>
              </a:rPr>
              <a:t>understanding</a:t>
            </a:r>
            <a:r>
              <a:rPr lang="nl-NL" sz="2800" dirty="0">
                <a:solidFill>
                  <a:srgbClr val="008000"/>
                </a:solidFill>
              </a:rPr>
              <a:t> of </a:t>
            </a:r>
            <a:r>
              <a:rPr lang="nl-NL" sz="2800" dirty="0" err="1">
                <a:solidFill>
                  <a:srgbClr val="008000"/>
                </a:solidFill>
              </a:rPr>
              <a:t>toxicity by</a:t>
            </a:r>
            <a:endParaRPr lang="nl-NL" sz="2800" dirty="0">
              <a:solidFill>
                <a:srgbClr val="008000"/>
              </a:solidFill>
            </a:endParaRPr>
          </a:p>
          <a:p>
            <a:pPr marL="2400300" lvl="4" indent="-571500">
              <a:buFont typeface="Arial"/>
              <a:buChar char="•"/>
            </a:pPr>
            <a:r>
              <a:rPr lang="nl-NL" sz="2800" dirty="0" err="1">
                <a:solidFill>
                  <a:srgbClr val="008000"/>
                </a:solidFill>
              </a:rPr>
              <a:t>politicians</a:t>
            </a:r>
            <a:endParaRPr lang="nl-NL" sz="2800" dirty="0">
              <a:solidFill>
                <a:srgbClr val="008000"/>
              </a:solidFill>
            </a:endParaRPr>
          </a:p>
          <a:p>
            <a:pPr marL="2400300" lvl="4" indent="-571500">
              <a:buFont typeface="Arial"/>
              <a:buChar char="•"/>
            </a:pPr>
            <a:r>
              <a:rPr lang="nl-NL" sz="2800" dirty="0" err="1">
                <a:solidFill>
                  <a:srgbClr val="008000"/>
                </a:solidFill>
              </a:rPr>
              <a:t>general</a:t>
            </a:r>
            <a:r>
              <a:rPr lang="nl-NL" sz="2800" dirty="0">
                <a:solidFill>
                  <a:srgbClr val="008000"/>
                </a:solidFill>
              </a:rPr>
              <a:t> public</a:t>
            </a:r>
          </a:p>
          <a:p>
            <a:pPr marL="2400300" lvl="4" indent="-571500">
              <a:buFont typeface="Arial"/>
              <a:buChar char="•"/>
            </a:pPr>
            <a:r>
              <a:rPr lang="nl-NL" sz="2800" dirty="0" err="1">
                <a:solidFill>
                  <a:srgbClr val="008000"/>
                </a:solidFill>
              </a:rPr>
              <a:t>activists</a:t>
            </a:r>
            <a:r>
              <a:rPr lang="nl-NL" sz="2800" dirty="0">
                <a:solidFill>
                  <a:srgbClr val="008000"/>
                </a:solidFill>
              </a:rPr>
              <a:t> (</a:t>
            </a:r>
            <a:r>
              <a:rPr lang="nl-NL" sz="2800" dirty="0" err="1">
                <a:solidFill>
                  <a:srgbClr val="008000"/>
                </a:solidFill>
              </a:rPr>
              <a:t>antis</a:t>
            </a:r>
            <a:r>
              <a:rPr lang="nl-NL" sz="2800" dirty="0">
                <a:solidFill>
                  <a:srgbClr val="008000"/>
                </a:solidFill>
              </a:rPr>
              <a:t>)</a:t>
            </a:r>
          </a:p>
          <a:p>
            <a:pPr marL="2400300" lvl="4" indent="-571500">
              <a:buFont typeface="Arial"/>
              <a:buChar char="•"/>
            </a:pPr>
            <a:r>
              <a:rPr lang="nl-NL" sz="2800" dirty="0">
                <a:solidFill>
                  <a:srgbClr val="008000"/>
                </a:solidFill>
              </a:rPr>
              <a:t>press</a:t>
            </a:r>
          </a:p>
          <a:p>
            <a:pPr marL="1485900" lvl="2" indent="-571500">
              <a:buFont typeface="Arial"/>
              <a:buChar char="•"/>
            </a:pPr>
            <a:endParaRPr lang="nl-NL" sz="2800" dirty="0">
              <a:solidFill>
                <a:srgbClr val="008000"/>
              </a:solidFill>
            </a:endParaRPr>
          </a:p>
          <a:p>
            <a:r>
              <a:rPr lang="nl-NL" sz="2800" dirty="0">
                <a:solidFill>
                  <a:srgbClr val="008000"/>
                </a:solidFill>
              </a:rPr>
              <a:t>and the strong influence of professional lobbyists</a:t>
            </a:r>
          </a:p>
        </p:txBody>
      </p:sp>
    </p:spTree>
    <p:extLst>
      <p:ext uri="{BB962C8B-B14F-4D97-AF65-F5344CB8AC3E}">
        <p14:creationId xmlns:p14="http://schemas.microsoft.com/office/powerpoint/2010/main" val="183216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848150" y="154896"/>
            <a:ext cx="6125476" cy="1569660"/>
          </a:xfrm>
          <a:prstGeom prst="rect">
            <a:avLst/>
          </a:prstGeom>
          <a:noFill/>
        </p:spPr>
        <p:txBody>
          <a:bodyPr wrap="square" rtlCol="0">
            <a:spAutoFit/>
          </a:bodyPr>
          <a:lstStyle/>
          <a:p>
            <a:r>
              <a:rPr lang="nl-NL" sz="2400" b="1" u="sng" dirty="0"/>
              <a:t>2013</a:t>
            </a:r>
          </a:p>
          <a:p>
            <a:r>
              <a:rPr lang="nl-NL" sz="2400" dirty="0"/>
              <a:t>Total </a:t>
            </a:r>
            <a:r>
              <a:rPr lang="nl-NL" sz="2400" dirty="0" err="1"/>
              <a:t>for</a:t>
            </a:r>
            <a:r>
              <a:rPr lang="nl-NL" sz="2400"/>
              <a:t> Agribusiness: $151,730,315</a:t>
            </a:r>
          </a:p>
          <a:p>
            <a:r>
              <a:rPr lang="nl-NL" sz="2400"/>
              <a:t>Total Number of Clients Reported: 453	</a:t>
            </a:r>
          </a:p>
          <a:p>
            <a:r>
              <a:rPr lang="nl-NL" sz="2400"/>
              <a:t>Total Number of Lobbyists Reported: 1,154</a:t>
            </a:r>
            <a:endParaRPr lang="nl-NL" sz="2400" b="1" dirty="0"/>
          </a:p>
        </p:txBody>
      </p:sp>
      <p:sp>
        <p:nvSpPr>
          <p:cNvPr id="4" name="Tekstvak 3"/>
          <p:cNvSpPr txBox="1"/>
          <p:nvPr/>
        </p:nvSpPr>
        <p:spPr>
          <a:xfrm>
            <a:off x="209493" y="154896"/>
            <a:ext cx="2137801" cy="1077218"/>
          </a:xfrm>
          <a:prstGeom prst="rect">
            <a:avLst/>
          </a:prstGeom>
          <a:noFill/>
        </p:spPr>
        <p:txBody>
          <a:bodyPr wrap="square" rtlCol="0">
            <a:spAutoFit/>
          </a:bodyPr>
          <a:lstStyle/>
          <a:p>
            <a:r>
              <a:rPr lang="nl-NL" sz="3200" b="1" dirty="0" err="1"/>
              <a:t>Lobbying</a:t>
            </a:r>
            <a:endParaRPr lang="nl-NL" sz="3200" b="1" dirty="0"/>
          </a:p>
          <a:p>
            <a:r>
              <a:rPr lang="nl-NL" sz="3200" b="1" dirty="0">
                <a:solidFill>
                  <a:srgbClr val="FF0000"/>
                </a:solidFill>
              </a:rPr>
              <a:t>U</a:t>
            </a:r>
            <a:r>
              <a:rPr lang="nl-NL" sz="3200" b="1" dirty="0"/>
              <a:t>S</a:t>
            </a:r>
            <a:r>
              <a:rPr lang="nl-NL" sz="3200" b="1" dirty="0">
                <a:solidFill>
                  <a:srgbClr val="0000FF"/>
                </a:solidFill>
              </a:rPr>
              <a:t>A</a:t>
            </a:r>
          </a:p>
        </p:txBody>
      </p:sp>
      <p:pic>
        <p:nvPicPr>
          <p:cNvPr id="5" name="Afbeelding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6456" y="1347455"/>
            <a:ext cx="1562121" cy="1042296"/>
          </a:xfrm>
          <a:prstGeom prst="rect">
            <a:avLst/>
          </a:prstGeom>
        </p:spPr>
      </p:pic>
      <p:pic>
        <p:nvPicPr>
          <p:cNvPr id="6" name="Afbeelding 5"/>
          <p:cNvPicPr>
            <a:picLocks noChangeAspect="1"/>
          </p:cNvPicPr>
          <p:nvPr/>
        </p:nvPicPr>
        <p:blipFill>
          <a:blip r:embed="rId4"/>
          <a:stretch>
            <a:fillRect/>
          </a:stretch>
        </p:blipFill>
        <p:spPr>
          <a:xfrm>
            <a:off x="-1" y="2356774"/>
            <a:ext cx="9143999" cy="4354285"/>
          </a:xfrm>
          <a:prstGeom prst="rect">
            <a:avLst/>
          </a:prstGeom>
        </p:spPr>
      </p:pic>
    </p:spTree>
    <p:extLst>
      <p:ext uri="{BB962C8B-B14F-4D97-AF65-F5344CB8AC3E}">
        <p14:creationId xmlns:p14="http://schemas.microsoft.com/office/powerpoint/2010/main" val="446495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a:stretch>
            <a:fillRect/>
          </a:stretch>
        </p:blipFill>
        <p:spPr>
          <a:xfrm>
            <a:off x="966357" y="-7744"/>
            <a:ext cx="7193393" cy="6865744"/>
          </a:xfrm>
          <a:prstGeom prst="rect">
            <a:avLst/>
          </a:prstGeom>
        </p:spPr>
      </p:pic>
    </p:spTree>
    <p:extLst>
      <p:ext uri="{BB962C8B-B14F-4D97-AF65-F5344CB8AC3E}">
        <p14:creationId xmlns:p14="http://schemas.microsoft.com/office/powerpoint/2010/main" val="336027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eperen 48"/>
          <p:cNvGrpSpPr/>
          <p:nvPr/>
        </p:nvGrpSpPr>
        <p:grpSpPr>
          <a:xfrm>
            <a:off x="375106" y="827006"/>
            <a:ext cx="8393788" cy="5203989"/>
            <a:chOff x="375106" y="827006"/>
            <a:chExt cx="8393788" cy="5203989"/>
          </a:xfrm>
        </p:grpSpPr>
        <p:sp>
          <p:nvSpPr>
            <p:cNvPr id="2" name="Tekstvak 1"/>
            <p:cNvSpPr txBox="1"/>
            <p:nvPr/>
          </p:nvSpPr>
          <p:spPr>
            <a:xfrm>
              <a:off x="375106" y="5507775"/>
              <a:ext cx="5890898" cy="523220"/>
            </a:xfrm>
            <a:prstGeom prst="rect">
              <a:avLst/>
            </a:prstGeom>
            <a:noFill/>
            <a:ln w="41275" cap="rnd">
              <a:solidFill>
                <a:srgbClr val="0000FF"/>
              </a:solidFill>
              <a:round/>
            </a:ln>
          </p:spPr>
          <p:txBody>
            <a:bodyPr wrap="square" rtlCol="0">
              <a:spAutoFit/>
            </a:bodyPr>
            <a:lstStyle/>
            <a:p>
              <a:pPr algn="ctr"/>
              <a:r>
                <a:rPr lang="nl-NL" sz="2800" b="1">
                  <a:solidFill>
                    <a:srgbClr val="0000FF"/>
                  </a:solidFill>
                </a:rPr>
                <a:t>Regulators</a:t>
              </a:r>
            </a:p>
          </p:txBody>
        </p:sp>
        <p:sp>
          <p:nvSpPr>
            <p:cNvPr id="3" name="Tekstvak 2"/>
            <p:cNvSpPr txBox="1"/>
            <p:nvPr/>
          </p:nvSpPr>
          <p:spPr>
            <a:xfrm>
              <a:off x="6845840" y="4103880"/>
              <a:ext cx="1923054" cy="523220"/>
            </a:xfrm>
            <a:prstGeom prst="rect">
              <a:avLst/>
            </a:prstGeom>
            <a:noFill/>
            <a:ln w="41275" cap="rnd">
              <a:solidFill>
                <a:srgbClr val="0000FF"/>
              </a:solidFill>
              <a:round/>
            </a:ln>
          </p:spPr>
          <p:txBody>
            <a:bodyPr wrap="square" rtlCol="0">
              <a:spAutoFit/>
            </a:bodyPr>
            <a:lstStyle/>
            <a:p>
              <a:pPr algn="ctr"/>
              <a:r>
                <a:rPr lang="nl-NL" sz="2800" b="1">
                  <a:solidFill>
                    <a:srgbClr val="0000FF"/>
                  </a:solidFill>
                </a:rPr>
                <a:t>Scientists</a:t>
              </a:r>
            </a:p>
          </p:txBody>
        </p:sp>
        <p:sp>
          <p:nvSpPr>
            <p:cNvPr id="4" name="Tekstvak 3"/>
            <p:cNvSpPr txBox="1"/>
            <p:nvPr/>
          </p:nvSpPr>
          <p:spPr>
            <a:xfrm>
              <a:off x="375106" y="4102167"/>
              <a:ext cx="5890898" cy="523220"/>
            </a:xfrm>
            <a:prstGeom prst="rect">
              <a:avLst/>
            </a:prstGeom>
            <a:noFill/>
            <a:ln w="41275" cap="rnd">
              <a:solidFill>
                <a:srgbClr val="0000FF"/>
              </a:solidFill>
              <a:round/>
            </a:ln>
          </p:spPr>
          <p:txBody>
            <a:bodyPr wrap="square" rtlCol="0">
              <a:spAutoFit/>
            </a:bodyPr>
            <a:lstStyle/>
            <a:p>
              <a:pPr algn="ctr"/>
              <a:r>
                <a:rPr lang="nl-NL" sz="2800" b="1">
                  <a:solidFill>
                    <a:srgbClr val="0000FF"/>
                  </a:solidFill>
                </a:rPr>
                <a:t>Politicians</a:t>
              </a:r>
            </a:p>
          </p:txBody>
        </p:sp>
        <p:sp>
          <p:nvSpPr>
            <p:cNvPr id="5" name="Tekstvak 4"/>
            <p:cNvSpPr txBox="1"/>
            <p:nvPr/>
          </p:nvSpPr>
          <p:spPr>
            <a:xfrm>
              <a:off x="2132345" y="2386992"/>
              <a:ext cx="2391197" cy="523220"/>
            </a:xfrm>
            <a:prstGeom prst="rect">
              <a:avLst/>
            </a:prstGeom>
            <a:noFill/>
            <a:ln w="41275" cap="rnd">
              <a:solidFill>
                <a:srgbClr val="0000FF"/>
              </a:solidFill>
              <a:round/>
            </a:ln>
          </p:spPr>
          <p:txBody>
            <a:bodyPr wrap="square" rtlCol="0">
              <a:spAutoFit/>
            </a:bodyPr>
            <a:lstStyle/>
            <a:p>
              <a:pPr algn="ctr"/>
              <a:r>
                <a:rPr lang="nl-NL" sz="2800" b="1">
                  <a:solidFill>
                    <a:srgbClr val="0000FF"/>
                  </a:solidFill>
                </a:rPr>
                <a:t>LOBBYISTS</a:t>
              </a:r>
            </a:p>
          </p:txBody>
        </p:sp>
        <p:sp>
          <p:nvSpPr>
            <p:cNvPr id="7" name="Tekstvak 6"/>
            <p:cNvSpPr txBox="1"/>
            <p:nvPr/>
          </p:nvSpPr>
          <p:spPr>
            <a:xfrm>
              <a:off x="375106" y="827006"/>
              <a:ext cx="2398227" cy="523220"/>
            </a:xfrm>
            <a:prstGeom prst="rect">
              <a:avLst/>
            </a:prstGeom>
            <a:noFill/>
            <a:ln w="41275" cap="rnd">
              <a:solidFill>
                <a:srgbClr val="0000FF"/>
              </a:solidFill>
              <a:round/>
            </a:ln>
          </p:spPr>
          <p:txBody>
            <a:bodyPr wrap="square" rtlCol="0">
              <a:spAutoFit/>
            </a:bodyPr>
            <a:lstStyle/>
            <a:p>
              <a:pPr algn="ctr"/>
              <a:r>
                <a:rPr lang="nl-NL" sz="2800" b="1">
                  <a:solidFill>
                    <a:srgbClr val="0000FF"/>
                  </a:solidFill>
                </a:rPr>
                <a:t>ACTIVISTS</a:t>
              </a:r>
            </a:p>
          </p:txBody>
        </p:sp>
        <p:sp>
          <p:nvSpPr>
            <p:cNvPr id="16" name="Pijl links en rechts 15"/>
            <p:cNvSpPr/>
            <p:nvPr/>
          </p:nvSpPr>
          <p:spPr>
            <a:xfrm>
              <a:off x="2773333" y="827006"/>
              <a:ext cx="1533887" cy="484632"/>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7" name="Pijl omlaag 16"/>
            <p:cNvSpPr/>
            <p:nvPr/>
          </p:nvSpPr>
          <p:spPr>
            <a:xfrm>
              <a:off x="2588537" y="2910211"/>
              <a:ext cx="1464037" cy="119195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9" name="Pijl omlaag 18"/>
            <p:cNvSpPr/>
            <p:nvPr/>
          </p:nvSpPr>
          <p:spPr>
            <a:xfrm>
              <a:off x="909970" y="1350226"/>
              <a:ext cx="1111250" cy="275194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 name="Tekstvak 5"/>
            <p:cNvSpPr txBox="1"/>
            <p:nvPr/>
          </p:nvSpPr>
          <p:spPr>
            <a:xfrm>
              <a:off x="4307220" y="827006"/>
              <a:ext cx="2594027" cy="523220"/>
            </a:xfrm>
            <a:prstGeom prst="rect">
              <a:avLst/>
            </a:prstGeom>
            <a:noFill/>
            <a:ln w="41275" cap="rnd">
              <a:solidFill>
                <a:srgbClr val="0000FF"/>
              </a:solidFill>
              <a:round/>
            </a:ln>
          </p:spPr>
          <p:txBody>
            <a:bodyPr wrap="square" rtlCol="0">
              <a:spAutoFit/>
            </a:bodyPr>
            <a:lstStyle/>
            <a:p>
              <a:pPr algn="ctr"/>
              <a:r>
                <a:rPr lang="nl-NL" sz="2800">
                  <a:solidFill>
                    <a:srgbClr val="0000FF"/>
                  </a:solidFill>
                </a:rPr>
                <a:t>General public</a:t>
              </a:r>
            </a:p>
          </p:txBody>
        </p:sp>
        <p:sp>
          <p:nvSpPr>
            <p:cNvPr id="15" name="Tekstvak 14"/>
            <p:cNvSpPr txBox="1"/>
            <p:nvPr/>
          </p:nvSpPr>
          <p:spPr>
            <a:xfrm>
              <a:off x="4782082" y="2386992"/>
              <a:ext cx="1644303" cy="523220"/>
            </a:xfrm>
            <a:prstGeom prst="rect">
              <a:avLst/>
            </a:prstGeom>
            <a:noFill/>
            <a:ln w="41275" cap="rnd">
              <a:solidFill>
                <a:srgbClr val="0000FF"/>
              </a:solidFill>
              <a:round/>
            </a:ln>
          </p:spPr>
          <p:txBody>
            <a:bodyPr wrap="square" rtlCol="0">
              <a:spAutoFit/>
            </a:bodyPr>
            <a:lstStyle/>
            <a:p>
              <a:pPr algn="ctr"/>
              <a:r>
                <a:rPr lang="nl-NL" sz="2800" b="1">
                  <a:solidFill>
                    <a:srgbClr val="0000FF"/>
                  </a:solidFill>
                </a:rPr>
                <a:t>PRESS</a:t>
              </a:r>
            </a:p>
          </p:txBody>
        </p:sp>
        <p:sp>
          <p:nvSpPr>
            <p:cNvPr id="18" name="Pijl omhoog en omlaag 17"/>
            <p:cNvSpPr/>
            <p:nvPr/>
          </p:nvSpPr>
          <p:spPr>
            <a:xfrm flipH="1">
              <a:off x="5358171" y="1350226"/>
              <a:ext cx="492125" cy="1036766"/>
            </a:xfrm>
            <a:prstGeom prst="up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1" name="Pijl omlaag 20"/>
            <p:cNvSpPr/>
            <p:nvPr/>
          </p:nvSpPr>
          <p:spPr>
            <a:xfrm>
              <a:off x="5361917" y="2910210"/>
              <a:ext cx="540000" cy="119195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3" name="Pijl omlaag 22"/>
            <p:cNvSpPr/>
            <p:nvPr/>
          </p:nvSpPr>
          <p:spPr>
            <a:xfrm>
              <a:off x="2773333" y="4625387"/>
              <a:ext cx="914761" cy="88238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cxnSp>
          <p:nvCxnSpPr>
            <p:cNvPr id="33" name="Gebogen verbindingslijn 32"/>
            <p:cNvCxnSpPr>
              <a:endCxn id="2" idx="3"/>
            </p:cNvCxnSpPr>
            <p:nvPr/>
          </p:nvCxnSpPr>
          <p:spPr>
            <a:xfrm rot="10800000" flipV="1">
              <a:off x="6266005" y="4625387"/>
              <a:ext cx="1461393" cy="1143997"/>
            </a:xfrm>
            <a:prstGeom prst="bentConnector3">
              <a:avLst>
                <a:gd name="adj1" fmla="val 1117"/>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40" name="Rechte verbindingslijn met pijl 39"/>
            <p:cNvCxnSpPr>
              <a:stCxn id="3" idx="1"/>
              <a:endCxn id="4" idx="3"/>
            </p:cNvCxnSpPr>
            <p:nvPr/>
          </p:nvCxnSpPr>
          <p:spPr>
            <a:xfrm flipH="1" flipV="1">
              <a:off x="6266004" y="4363777"/>
              <a:ext cx="579836" cy="1713"/>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cxnSp>
          <p:nvCxnSpPr>
            <p:cNvPr id="44" name="Gebogen verbindingslijn 43"/>
            <p:cNvCxnSpPr>
              <a:endCxn id="6" idx="3"/>
            </p:cNvCxnSpPr>
            <p:nvPr/>
          </p:nvCxnSpPr>
          <p:spPr>
            <a:xfrm rot="16200000" flipV="1">
              <a:off x="5807549" y="2182315"/>
              <a:ext cx="3013549" cy="826151"/>
            </a:xfrm>
            <a:prstGeom prst="bentConnector2">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Rechte verbindingslijn met pijl 47"/>
            <p:cNvCxnSpPr/>
            <p:nvPr/>
          </p:nvCxnSpPr>
          <p:spPr>
            <a:xfrm flipH="1">
              <a:off x="6426385" y="2633224"/>
              <a:ext cx="1301013" cy="15378"/>
            </a:xfrm>
            <a:prstGeom prst="straightConnector1">
              <a:avLst/>
            </a:prstGeom>
            <a:ln w="25400">
              <a:solidFill>
                <a:srgbClr val="3366FF"/>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34695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706438" y="3013502"/>
            <a:ext cx="7731125" cy="830997"/>
          </a:xfrm>
          <a:prstGeom prst="rect">
            <a:avLst/>
          </a:prstGeom>
          <a:noFill/>
        </p:spPr>
        <p:txBody>
          <a:bodyPr wrap="square" rtlCol="0">
            <a:spAutoFit/>
          </a:bodyPr>
          <a:lstStyle/>
          <a:p>
            <a:pPr algn="ctr"/>
            <a:r>
              <a:rPr lang="en-GB" sz="4800" dirty="0">
                <a:solidFill>
                  <a:srgbClr val="008000"/>
                </a:solidFill>
              </a:rPr>
              <a:t>Thank</a:t>
            </a:r>
            <a:r>
              <a:rPr lang="nl-NL" sz="4800" dirty="0">
                <a:solidFill>
                  <a:srgbClr val="008000"/>
                </a:solidFill>
              </a:rPr>
              <a:t> </a:t>
            </a:r>
            <a:r>
              <a:rPr lang="nl-NL" sz="4800" dirty="0" err="1">
                <a:solidFill>
                  <a:srgbClr val="008000"/>
                </a:solidFill>
              </a:rPr>
              <a:t>you</a:t>
            </a:r>
            <a:r>
              <a:rPr lang="nl-NL" sz="4800" dirty="0">
                <a:solidFill>
                  <a:srgbClr val="008000"/>
                </a:solidFill>
              </a:rPr>
              <a:t> </a:t>
            </a:r>
            <a:r>
              <a:rPr lang="nl-NL" sz="4800" dirty="0" err="1">
                <a:solidFill>
                  <a:srgbClr val="008000"/>
                </a:solidFill>
              </a:rPr>
              <a:t>for</a:t>
            </a:r>
            <a:r>
              <a:rPr lang="nl-NL" sz="4800" dirty="0">
                <a:solidFill>
                  <a:srgbClr val="008000"/>
                </a:solidFill>
              </a:rPr>
              <a:t> </a:t>
            </a:r>
            <a:r>
              <a:rPr lang="nl-NL" sz="4800" dirty="0" err="1">
                <a:solidFill>
                  <a:srgbClr val="008000"/>
                </a:solidFill>
              </a:rPr>
              <a:t>your</a:t>
            </a:r>
            <a:r>
              <a:rPr lang="nl-NL" sz="4800" dirty="0">
                <a:solidFill>
                  <a:srgbClr val="008000"/>
                </a:solidFill>
              </a:rPr>
              <a:t> interest</a:t>
            </a:r>
            <a:endParaRPr lang="nl-NL" sz="4000" dirty="0">
              <a:solidFill>
                <a:srgbClr val="008000"/>
              </a:solidFill>
            </a:endParaRPr>
          </a:p>
        </p:txBody>
      </p:sp>
    </p:spTree>
    <p:extLst>
      <p:ext uri="{BB962C8B-B14F-4D97-AF65-F5344CB8AC3E}">
        <p14:creationId xmlns:p14="http://schemas.microsoft.com/office/powerpoint/2010/main" val="2627789332"/>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3822</TotalTime>
  <Words>432</Words>
  <Application>Microsoft Macintosh PowerPoint</Application>
  <PresentationFormat>On-screen Show (4:3)</PresentationFormat>
  <Paragraphs>41</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Office-thema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Huub Lelieveld</dc:creator>
  <cp:lastModifiedBy>Huub Lelieveld</cp:lastModifiedBy>
  <cp:revision>368</cp:revision>
  <dcterms:created xsi:type="dcterms:W3CDTF">2013-11-02T13:52:03Z</dcterms:created>
  <dcterms:modified xsi:type="dcterms:W3CDTF">2018-08-07T09:54:58Z</dcterms:modified>
</cp:coreProperties>
</file>