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257" r:id="rId2"/>
    <p:sldId id="260" r:id="rId3"/>
    <p:sldId id="303" r:id="rId4"/>
    <p:sldId id="309" r:id="rId5"/>
    <p:sldId id="302" r:id="rId6"/>
    <p:sldId id="316" r:id="rId7"/>
    <p:sldId id="300" r:id="rId8"/>
    <p:sldId id="292" r:id="rId9"/>
    <p:sldId id="258" r:id="rId10"/>
    <p:sldId id="259" r:id="rId11"/>
    <p:sldId id="291" r:id="rId12"/>
    <p:sldId id="264" r:id="rId13"/>
    <p:sldId id="265" r:id="rId14"/>
    <p:sldId id="268" r:id="rId15"/>
    <p:sldId id="266" r:id="rId16"/>
    <p:sldId id="284" r:id="rId17"/>
    <p:sldId id="286" r:id="rId18"/>
    <p:sldId id="261" r:id="rId19"/>
    <p:sldId id="287" r:id="rId20"/>
    <p:sldId id="288" r:id="rId21"/>
    <p:sldId id="289" r:id="rId22"/>
    <p:sldId id="271" r:id="rId23"/>
    <p:sldId id="294" r:id="rId24"/>
    <p:sldId id="349" r:id="rId25"/>
    <p:sldId id="263" r:id="rId26"/>
    <p:sldId id="274" r:id="rId27"/>
    <p:sldId id="275" r:id="rId28"/>
    <p:sldId id="304" r:id="rId29"/>
    <p:sldId id="269" r:id="rId30"/>
    <p:sldId id="270" r:id="rId31"/>
    <p:sldId id="305" r:id="rId32"/>
    <p:sldId id="276" r:id="rId33"/>
    <p:sldId id="311" r:id="rId34"/>
    <p:sldId id="296" r:id="rId35"/>
    <p:sldId id="347" r:id="rId36"/>
    <p:sldId id="353" r:id="rId37"/>
    <p:sldId id="348" r:id="rId38"/>
    <p:sldId id="352" r:id="rId39"/>
    <p:sldId id="354" r:id="rId40"/>
    <p:sldId id="355" r:id="rId41"/>
    <p:sldId id="357" r:id="rId42"/>
    <p:sldId id="351" r:id="rId43"/>
    <p:sldId id="350" r:id="rId44"/>
    <p:sldId id="299" r:id="rId45"/>
    <p:sldId id="313" r:id="rId46"/>
    <p:sldId id="336" r:id="rId47"/>
    <p:sldId id="337" r:id="rId48"/>
    <p:sldId id="310" r:id="rId49"/>
    <p:sldId id="280" r:id="rId50"/>
    <p:sldId id="314" r:id="rId51"/>
    <p:sldId id="315" r:id="rId52"/>
    <p:sldId id="283" r:id="rId53"/>
    <p:sldId id="338" r:id="rId54"/>
    <p:sldId id="335" r:id="rId55"/>
    <p:sldId id="312" r:id="rId56"/>
    <p:sldId id="358" r:id="rId57"/>
    <p:sldId id="339" r:id="rId58"/>
    <p:sldId id="340" r:id="rId59"/>
    <p:sldId id="341" r:id="rId60"/>
    <p:sldId id="342" r:id="rId61"/>
    <p:sldId id="343" r:id="rId62"/>
    <p:sldId id="344" r:id="rId63"/>
    <p:sldId id="345" r:id="rId64"/>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0000D2"/>
    <a:srgbClr val="B3B206"/>
    <a:srgbClr val="3A0800"/>
    <a:srgbClr val="6F0901"/>
    <a:srgbClr val="8F0802"/>
    <a:srgbClr val="9A0802"/>
    <a:srgbClr val="C1060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4" autoAdjust="0"/>
    <p:restoredTop sz="64766" autoAdjust="0"/>
  </p:normalViewPr>
  <p:slideViewPr>
    <p:cSldViewPr snapToGrid="0" snapToObjects="1">
      <p:cViewPr varScale="1">
        <p:scale>
          <a:sx n="79" d="100"/>
          <a:sy n="79" d="100"/>
        </p:scale>
        <p:origin x="2592" y="200"/>
      </p:cViewPr>
      <p:guideLst>
        <p:guide orient="horz" pos="2160"/>
        <p:guide pos="2880"/>
      </p:guideLst>
    </p:cSldViewPr>
  </p:slideViewPr>
  <p:notesTextViewPr>
    <p:cViewPr>
      <p:scale>
        <a:sx n="100" d="100"/>
        <a:sy n="100" d="100"/>
      </p:scale>
      <p:origin x="0" y="0"/>
    </p:cViewPr>
  </p:notesTextViewPr>
  <p:sorterViewPr>
    <p:cViewPr>
      <p:scale>
        <a:sx n="110" d="100"/>
        <a:sy n="110" d="100"/>
      </p:scale>
      <p:origin x="0" y="1047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C32080-64DA-7E42-82CD-053F76293483}" type="datetimeFigureOut">
              <a:t>8/14/18</a:t>
            </a:fld>
            <a:endParaRPr lang="en-GB"/>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en-GB"/>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878E31-1216-304A-9259-B581FEEA713E}" type="slidenum">
              <a:t>‹#›</a:t>
            </a:fld>
            <a:endParaRPr lang="en-GB"/>
          </a:p>
        </p:txBody>
      </p:sp>
    </p:spTree>
    <p:extLst>
      <p:ext uri="{BB962C8B-B14F-4D97-AF65-F5344CB8AC3E}">
        <p14:creationId xmlns:p14="http://schemas.microsoft.com/office/powerpoint/2010/main" val="35695886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Ambassadors, if</a:t>
            </a:r>
            <a:r>
              <a:rPr lang="en-GB" baseline="0"/>
              <a:t> agreeing with the contents, may replace "Huub Lelieveld" by their own name of or add their name.</a:t>
            </a:r>
          </a:p>
          <a:p>
            <a:endParaRPr lang="en-GB" baseline="0"/>
          </a:p>
          <a:p>
            <a:r>
              <a:rPr lang="en-GB" baseline="0"/>
              <a:t>Slides may be changed to adapt to the audience and the language may be translated too.</a:t>
            </a:r>
            <a:endParaRPr lang="en-GB"/>
          </a:p>
        </p:txBody>
      </p:sp>
      <p:sp>
        <p:nvSpPr>
          <p:cNvPr id="4" name="Tijdelijke aanduiding voor dianummer 3"/>
          <p:cNvSpPr>
            <a:spLocks noGrp="1"/>
          </p:cNvSpPr>
          <p:nvPr>
            <p:ph type="sldNum" sz="quarter" idx="10"/>
          </p:nvPr>
        </p:nvSpPr>
        <p:spPr/>
        <p:txBody>
          <a:bodyPr/>
          <a:lstStyle/>
          <a:p>
            <a:fld id="{96878E31-1216-304A-9259-B581FEEA713E}" type="slidenum">
              <a:rPr lang="tr-TR"/>
              <a:t>1</a:t>
            </a:fld>
            <a:endParaRPr lang="tr-TR"/>
          </a:p>
        </p:txBody>
      </p:sp>
    </p:spTree>
    <p:extLst>
      <p:ext uri="{BB962C8B-B14F-4D97-AF65-F5344CB8AC3E}">
        <p14:creationId xmlns:p14="http://schemas.microsoft.com/office/powerpoint/2010/main" val="3807376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Differences between Europe (inlcuding UK) and the USA: billion and trillion and consequently parts per billion or trillion </a:t>
            </a:r>
            <a:r>
              <a:rPr lang="en-GB" baseline="0"/>
              <a:t>differ by a factor 10</a:t>
            </a:r>
            <a:r>
              <a:rPr lang="en-GB" baseline="30000"/>
              <a:t>3</a:t>
            </a:r>
            <a:r>
              <a:rPr lang="en-GB" baseline="0"/>
              <a:t> and 10</a:t>
            </a:r>
            <a:r>
              <a:rPr lang="en-GB" baseline="30000"/>
              <a:t>6</a:t>
            </a:r>
            <a:r>
              <a:rPr lang="en-GB" baseline="0"/>
              <a:t>.</a:t>
            </a:r>
            <a:endParaRPr lang="en-GB"/>
          </a:p>
        </p:txBody>
      </p:sp>
      <p:sp>
        <p:nvSpPr>
          <p:cNvPr id="4" name="Tijdelijke aanduiding voor dianummer 3"/>
          <p:cNvSpPr>
            <a:spLocks noGrp="1"/>
          </p:cNvSpPr>
          <p:nvPr>
            <p:ph type="sldNum" sz="quarter" idx="10"/>
          </p:nvPr>
        </p:nvSpPr>
        <p:spPr/>
        <p:txBody>
          <a:bodyPr/>
          <a:lstStyle/>
          <a:p>
            <a:fld id="{96878E31-1216-304A-9259-B581FEEA713E}" type="slidenum">
              <a:rPr lang="tr-TR"/>
              <a:t>14</a:t>
            </a:fld>
            <a:endParaRPr lang="tr-TR"/>
          </a:p>
        </p:txBody>
      </p:sp>
    </p:spTree>
    <p:extLst>
      <p:ext uri="{BB962C8B-B14F-4D97-AF65-F5344CB8AC3E}">
        <p14:creationId xmlns:p14="http://schemas.microsoft.com/office/powerpoint/2010/main" val="3347529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96878E31-1216-304A-9259-B581FEEA713E}" type="slidenum">
              <a:rPr lang="tr-TR"/>
              <a:t>20</a:t>
            </a:fld>
            <a:endParaRPr lang="tr-TR"/>
          </a:p>
        </p:txBody>
      </p:sp>
    </p:spTree>
    <p:extLst>
      <p:ext uri="{BB962C8B-B14F-4D97-AF65-F5344CB8AC3E}">
        <p14:creationId xmlns:p14="http://schemas.microsoft.com/office/powerpoint/2010/main" val="3079266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96878E31-1216-304A-9259-B581FEEA713E}" type="slidenum">
              <a:rPr lang="tr-TR"/>
              <a:t>21</a:t>
            </a:fld>
            <a:endParaRPr lang="tr-TR"/>
          </a:p>
        </p:txBody>
      </p:sp>
    </p:spTree>
    <p:extLst>
      <p:ext uri="{BB962C8B-B14F-4D97-AF65-F5344CB8AC3E}">
        <p14:creationId xmlns:p14="http://schemas.microsoft.com/office/powerpoint/2010/main" val="3967029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GHI started</a:t>
            </a:r>
            <a:r>
              <a:rPr lang="en-GB" baseline="0"/>
              <a:t> a Working Group Science Communication in 2018.</a:t>
            </a:r>
            <a:endParaRPr lang="en-GB"/>
          </a:p>
        </p:txBody>
      </p:sp>
      <p:sp>
        <p:nvSpPr>
          <p:cNvPr id="4" name="Tijdelijke aanduiding voor dianummer 3"/>
          <p:cNvSpPr>
            <a:spLocks noGrp="1"/>
          </p:cNvSpPr>
          <p:nvPr>
            <p:ph type="sldNum" sz="quarter" idx="10"/>
          </p:nvPr>
        </p:nvSpPr>
        <p:spPr/>
        <p:txBody>
          <a:bodyPr/>
          <a:lstStyle/>
          <a:p>
            <a:fld id="{96878E31-1216-304A-9259-B581FEEA713E}" type="slidenum">
              <a:rPr lang="tr-TR"/>
              <a:t>22</a:t>
            </a:fld>
            <a:endParaRPr lang="tr-TR"/>
          </a:p>
        </p:txBody>
      </p:sp>
    </p:spTree>
    <p:extLst>
      <p:ext uri="{BB962C8B-B14F-4D97-AF65-F5344CB8AC3E}">
        <p14:creationId xmlns:p14="http://schemas.microsoft.com/office/powerpoint/2010/main" val="1900794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noProof="0" dirty="0"/>
              <a:t>Politicians have a strong tendency to promise to do what makes</a:t>
            </a:r>
            <a:r>
              <a:rPr lang="en-GB" baseline="0" noProof="0" dirty="0"/>
              <a:t> them look good so that they will be re-elected. They do not use time to look at facts and most of them find scientists just troublemakers who they do not trust.</a:t>
            </a:r>
          </a:p>
          <a:p>
            <a:r>
              <a:rPr lang="en-GB" baseline="0" noProof="0" dirty="0"/>
              <a:t>The general public has the information from newspapers. Most journalist prefer to publish negative messages, because that is what the publisher wants, it sales better. Writing in a newspaper that all is fine and right does not sell.</a:t>
            </a:r>
          </a:p>
          <a:p>
            <a:r>
              <a:rPr lang="en-GB" baseline="0" noProof="0" dirty="0"/>
              <a:t>Many activists are just against. The topic often does not matter. In the case of food: Everything is wrong, because governments want to control people and industries want to make money, all at the expense of the people. So they try to make “the people” believe this and be against e-numbers, preservatives, processed food, etc.</a:t>
            </a:r>
          </a:p>
          <a:p>
            <a:r>
              <a:rPr lang="en-GB" baseline="0" noProof="0" dirty="0"/>
              <a:t>With - in most countries - just a few exceptions, the press cares about how many copies they can sell, not about correctness of the information. Checking the information takes too much time.</a:t>
            </a:r>
            <a:endParaRPr lang="en-GB" noProof="0" dirty="0"/>
          </a:p>
          <a:p>
            <a:endParaRPr lang="nl-NL" dirty="0"/>
          </a:p>
        </p:txBody>
      </p:sp>
      <p:sp>
        <p:nvSpPr>
          <p:cNvPr id="4" name="Tijdelijke aanduiding voor dianummer 3"/>
          <p:cNvSpPr>
            <a:spLocks noGrp="1"/>
          </p:cNvSpPr>
          <p:nvPr>
            <p:ph type="sldNum" sz="quarter" idx="10"/>
          </p:nvPr>
        </p:nvSpPr>
        <p:spPr/>
        <p:txBody>
          <a:bodyPr/>
          <a:lstStyle/>
          <a:p>
            <a:fld id="{F2D2123C-9D82-1A46-BDB0-BEB2CA0AAF11}" type="slidenum">
              <a:rPr lang="nl-NL" smtClean="0"/>
              <a:t>23</a:t>
            </a:fld>
            <a:endParaRPr lang="nl-NL" dirty="0"/>
          </a:p>
        </p:txBody>
      </p:sp>
    </p:spTree>
    <p:extLst>
      <p:ext uri="{BB962C8B-B14F-4D97-AF65-F5344CB8AC3E}">
        <p14:creationId xmlns:p14="http://schemas.microsoft.com/office/powerpoint/2010/main" val="3597383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Cover BrusselsTimesMagazine-Oct-Nov 2015</a:t>
            </a:r>
          </a:p>
          <a:p>
            <a:r>
              <a:rPr lang="en-GB"/>
              <a:t>MEP = Member of Parliament</a:t>
            </a:r>
          </a:p>
        </p:txBody>
      </p:sp>
      <p:sp>
        <p:nvSpPr>
          <p:cNvPr id="4" name="Tijdelijke aanduiding voor dianummer 3"/>
          <p:cNvSpPr>
            <a:spLocks noGrp="1"/>
          </p:cNvSpPr>
          <p:nvPr>
            <p:ph type="sldNum" sz="quarter" idx="10"/>
          </p:nvPr>
        </p:nvSpPr>
        <p:spPr/>
        <p:txBody>
          <a:bodyPr/>
          <a:lstStyle/>
          <a:p>
            <a:fld id="{96878E31-1216-304A-9259-B581FEEA713E}" type="slidenum">
              <a:rPr lang="tr-TR"/>
              <a:t>24</a:t>
            </a:fld>
            <a:endParaRPr lang="tr-TR"/>
          </a:p>
        </p:txBody>
      </p:sp>
    </p:spTree>
    <p:extLst>
      <p:ext uri="{BB962C8B-B14F-4D97-AF65-F5344CB8AC3E}">
        <p14:creationId xmlns:p14="http://schemas.microsoft.com/office/powerpoint/2010/main" val="4207657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GHI</a:t>
            </a:r>
            <a:r>
              <a:rPr lang="en-GB" baseline="0"/>
              <a:t> will publish important information into many languages. The first "multilingual" document, about the principles of toxicity, is ShareSheet 1. </a:t>
            </a:r>
          </a:p>
          <a:p>
            <a:r>
              <a:rPr lang="en-GB" baseline="0"/>
              <a:t>See https://www.globalharmonization.net/share-sheets-and-whitepapers. More languages will follow.</a:t>
            </a:r>
          </a:p>
          <a:p>
            <a:endParaRPr lang="en-GB" baseline="0"/>
          </a:p>
          <a:p>
            <a:r>
              <a:rPr lang="en-GB" baseline="0"/>
              <a:t>The next document probably will be on food irradiation and thereafter one about microorganisms.</a:t>
            </a:r>
          </a:p>
          <a:p>
            <a:endParaRPr lang="en-GB"/>
          </a:p>
        </p:txBody>
      </p:sp>
      <p:sp>
        <p:nvSpPr>
          <p:cNvPr id="4" name="Tijdelijke aanduiding voor dianummer 3"/>
          <p:cNvSpPr>
            <a:spLocks noGrp="1"/>
          </p:cNvSpPr>
          <p:nvPr>
            <p:ph type="sldNum" sz="quarter" idx="10"/>
          </p:nvPr>
        </p:nvSpPr>
        <p:spPr/>
        <p:txBody>
          <a:bodyPr/>
          <a:lstStyle/>
          <a:p>
            <a:fld id="{96878E31-1216-304A-9259-B581FEEA713E}" type="slidenum">
              <a:rPr lang="tr-TR"/>
              <a:t>25</a:t>
            </a:fld>
            <a:endParaRPr lang="tr-TR"/>
          </a:p>
        </p:txBody>
      </p:sp>
    </p:spTree>
    <p:extLst>
      <p:ext uri="{BB962C8B-B14F-4D97-AF65-F5344CB8AC3E}">
        <p14:creationId xmlns:p14="http://schemas.microsoft.com/office/powerpoint/2010/main" val="259051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Ethics picture: http://www.rabla.info/images/server1.png</a:t>
            </a:r>
          </a:p>
          <a:p>
            <a:r>
              <a:rPr lang="en-GB"/>
              <a:t>Regulations</a:t>
            </a:r>
            <a:r>
              <a:rPr lang="en-GB" baseline="0"/>
              <a:t> picture: http://www.heritage.org/~/media/images/reports/2009/econhitshome6/binders.ashx?w=381&amp;h=331&amp;as=1</a:t>
            </a:r>
          </a:p>
          <a:p>
            <a:r>
              <a:rPr lang="en-GB" baseline="0"/>
              <a:t>Multiplying microbes: http://www.desktopclass.com/wp-content/uploads/2011/01/Fig.-20.1-the-introduction-of-human-gene-into-a-bacterium-abd-production-of-insulin.jpg</a:t>
            </a:r>
          </a:p>
          <a:p>
            <a:r>
              <a:rPr lang="en-GB" baseline="0"/>
              <a:t>Valve: http://www.alfalaval.com/globalassets/images/products/fluid-handling/valves/seat-valves/single-seat-valves/unique_ssv_valve_right_side_640x360.png</a:t>
            </a:r>
          </a:p>
          <a:p>
            <a:r>
              <a:rPr lang="en-GB" baseline="0"/>
              <a:t>Biofilm:http://www.asph.sc.edu/enhs/decho/images/fig1.jpg</a:t>
            </a:r>
          </a:p>
          <a:p>
            <a:r>
              <a:rPr lang="en-GB" baseline="0"/>
              <a:t>Gloves: http://www.premierhh.co.uk/media/catalog/product/cache/1/small_image/210x/9df78eab33525d08d6e5fb8d27136e95/6/7/6750_ppe_vinyl_gloves_web.jpg</a:t>
            </a:r>
            <a:endParaRPr lang="en-GB"/>
          </a:p>
        </p:txBody>
      </p:sp>
      <p:sp>
        <p:nvSpPr>
          <p:cNvPr id="4" name="Tijdelijke aanduiding voor dianummer 3"/>
          <p:cNvSpPr>
            <a:spLocks noGrp="1"/>
          </p:cNvSpPr>
          <p:nvPr>
            <p:ph type="sldNum" sz="quarter" idx="10"/>
          </p:nvPr>
        </p:nvSpPr>
        <p:spPr/>
        <p:txBody>
          <a:bodyPr/>
          <a:lstStyle/>
          <a:p>
            <a:fld id="{0F98B0E5-0933-2944-BD04-7EAEC43076FB}" type="slidenum">
              <a:t>26</a:t>
            </a:fld>
            <a:endParaRPr lang="en-GB" dirty="0"/>
          </a:p>
        </p:txBody>
      </p:sp>
    </p:spTree>
    <p:extLst>
      <p:ext uri="{BB962C8B-B14F-4D97-AF65-F5344CB8AC3E}">
        <p14:creationId xmlns:p14="http://schemas.microsoft.com/office/powerpoint/2010/main" val="330253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GHI Working Group</a:t>
            </a:r>
            <a:r>
              <a:rPr lang="en-GB" baseline="0"/>
              <a:t> Education</a:t>
            </a:r>
            <a:endParaRPr lang="en-GB"/>
          </a:p>
        </p:txBody>
      </p:sp>
      <p:sp>
        <p:nvSpPr>
          <p:cNvPr id="4" name="Tijdelijke aanduiding voor dianummer 3"/>
          <p:cNvSpPr>
            <a:spLocks noGrp="1"/>
          </p:cNvSpPr>
          <p:nvPr>
            <p:ph type="sldNum" sz="quarter" idx="10"/>
          </p:nvPr>
        </p:nvSpPr>
        <p:spPr/>
        <p:txBody>
          <a:bodyPr/>
          <a:lstStyle/>
          <a:p>
            <a:fld id="{96878E31-1216-304A-9259-B581FEEA713E}" type="slidenum">
              <a:rPr lang="tr-TR"/>
              <a:t>27</a:t>
            </a:fld>
            <a:endParaRPr lang="tr-TR"/>
          </a:p>
        </p:txBody>
      </p:sp>
    </p:spTree>
    <p:extLst>
      <p:ext uri="{BB962C8B-B14F-4D97-AF65-F5344CB8AC3E}">
        <p14:creationId xmlns:p14="http://schemas.microsoft.com/office/powerpoint/2010/main" val="2224407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err="1"/>
              <a:t>Already</a:t>
            </a:r>
            <a:r>
              <a:rPr lang="nl-NL"/>
              <a:t> about</a:t>
            </a:r>
            <a:r>
              <a:rPr lang="nl-NL" baseline="0"/>
              <a:t> 500 years ago, Paracelsus had concluded that toxicity depends on amounts.</a:t>
            </a:r>
            <a:endParaRPr lang="nl-NL"/>
          </a:p>
          <a:p>
            <a:endParaRPr lang="nl-NL"/>
          </a:p>
        </p:txBody>
      </p:sp>
      <p:sp>
        <p:nvSpPr>
          <p:cNvPr id="4" name="Tijdelijke aanduiding voor dianummer 3"/>
          <p:cNvSpPr>
            <a:spLocks noGrp="1"/>
          </p:cNvSpPr>
          <p:nvPr>
            <p:ph type="sldNum" sz="quarter" idx="10"/>
          </p:nvPr>
        </p:nvSpPr>
        <p:spPr/>
        <p:txBody>
          <a:bodyPr/>
          <a:lstStyle/>
          <a:p>
            <a:fld id="{F2D2123C-9D82-1A46-BDB0-BEB2CA0AAF11}" type="slidenum">
              <a:rPr lang="nl-NL" smtClean="0"/>
              <a:t>29</a:t>
            </a:fld>
            <a:endParaRPr lang="nl-NL" dirty="0"/>
          </a:p>
        </p:txBody>
      </p:sp>
    </p:spTree>
    <p:extLst>
      <p:ext uri="{BB962C8B-B14F-4D97-AF65-F5344CB8AC3E}">
        <p14:creationId xmlns:p14="http://schemas.microsoft.com/office/powerpoint/2010/main" val="1375870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Food fraud: </a:t>
            </a:r>
            <a:r>
              <a:rPr lang="en-GB" sz="1200"/>
              <a:t>what is a part ppb?</a:t>
            </a:r>
            <a:r>
              <a:rPr lang="en-GB" sz="1200" baseline="0"/>
              <a:t> See later: there can be a million times difference between these words in English and English (American). </a:t>
            </a:r>
          </a:p>
          <a:p>
            <a:r>
              <a:rPr lang="en-GB" sz="1200"/>
              <a:t>What</a:t>
            </a:r>
            <a:r>
              <a:rPr lang="en-GB" sz="1200" baseline="0"/>
              <a:t> does a name of a product or an additive mean? When is a substance and additive?</a:t>
            </a:r>
          </a:p>
          <a:p>
            <a:r>
              <a:rPr lang="en-GB" sz="1200" baseline="0"/>
              <a:t>What is absence? Judge will say that absence = absence, i.e. 1 molecule in a shipload is NOT absence. Absence is 0 (zero) molecules.</a:t>
            </a:r>
          </a:p>
          <a:p>
            <a:r>
              <a:rPr lang="en-GB" sz="1200" baseline="0"/>
              <a:t>What is the relation between animals and humans? In many cases laws require proof of safety obtained by animal testing. There is overwhelming evidence that in many cases, e.g. when determining mutagenicity, there is NO relation between humans and animals. There are tube-tests that are 100% relevant </a:t>
            </a:r>
            <a:r>
              <a:rPr lang="mr-IN" sz="1200" baseline="0"/>
              <a:t>–</a:t>
            </a:r>
            <a:r>
              <a:rPr lang="en-GB" sz="1200" baseline="0"/>
              <a:t> not accepted by law.</a:t>
            </a:r>
            <a:endParaRPr lang="en-GB"/>
          </a:p>
        </p:txBody>
      </p:sp>
      <p:sp>
        <p:nvSpPr>
          <p:cNvPr id="4" name="Tijdelijke aanduiding voor dianummer 3"/>
          <p:cNvSpPr>
            <a:spLocks noGrp="1"/>
          </p:cNvSpPr>
          <p:nvPr>
            <p:ph type="sldNum" sz="quarter" idx="10"/>
          </p:nvPr>
        </p:nvSpPr>
        <p:spPr/>
        <p:txBody>
          <a:bodyPr/>
          <a:lstStyle/>
          <a:p>
            <a:fld id="{96878E31-1216-304A-9259-B581FEEA713E}" type="slidenum">
              <a:t>2</a:t>
            </a:fld>
            <a:endParaRPr lang="en-GB"/>
          </a:p>
        </p:txBody>
      </p:sp>
    </p:spTree>
    <p:extLst>
      <p:ext uri="{BB962C8B-B14F-4D97-AF65-F5344CB8AC3E}">
        <p14:creationId xmlns:p14="http://schemas.microsoft.com/office/powerpoint/2010/main" val="3817064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noProof="0" dirty="0">
                <a:solidFill>
                  <a:schemeClr val="tx1"/>
                </a:solidFill>
                <a:effectLst/>
                <a:latin typeface="+mn-lt"/>
                <a:ea typeface="+mn-ea"/>
                <a:cs typeface="+mn-cs"/>
              </a:rPr>
              <a:t>For many substances the situation is as Paracelsus discovered: if the dose is too high, damage is done. However sometimes a too low dose of the substance is also a health risk, as it is the case with vitamins and minerals. Without them we get ill and may die, but too high a dose has the same results</a:t>
            </a:r>
            <a:r>
              <a:rPr lang="en-GB" sz="1200" kern="1200" dirty="0">
                <a:solidFill>
                  <a:schemeClr val="tx1"/>
                </a:solidFill>
                <a:effectLst/>
                <a:latin typeface="+mn-lt"/>
                <a:ea typeface="+mn-ea"/>
                <a:cs typeface="+mn-cs"/>
              </a:rPr>
              <a:t>.</a:t>
            </a:r>
            <a:r>
              <a:rPr lang="en-GB" dirty="0">
                <a:effectLst/>
              </a:rPr>
              <a:t> </a:t>
            </a:r>
            <a:endParaRPr lang="nl-NL" dirty="0"/>
          </a:p>
          <a:p>
            <a:r>
              <a:rPr lang="nl-NL" dirty="0"/>
              <a:t>See picture:</a:t>
            </a:r>
            <a:r>
              <a:rPr lang="nl-NL" baseline="0" dirty="0"/>
              <a:t> http://www.endocrineweb.com/sites/default/files/imagecache/gallery-large/wysiwyg_imageupload/14572/2015/09/14/selenium-16703895_M_1.jpg</a:t>
            </a:r>
            <a:endParaRPr lang="nl-NL" dirty="0"/>
          </a:p>
        </p:txBody>
      </p:sp>
      <p:sp>
        <p:nvSpPr>
          <p:cNvPr id="4" name="Tijdelijke aanduiding voor dianummer 3"/>
          <p:cNvSpPr>
            <a:spLocks noGrp="1"/>
          </p:cNvSpPr>
          <p:nvPr>
            <p:ph type="sldNum" sz="quarter" idx="10"/>
          </p:nvPr>
        </p:nvSpPr>
        <p:spPr/>
        <p:txBody>
          <a:bodyPr/>
          <a:lstStyle/>
          <a:p>
            <a:fld id="{F2D2123C-9D82-1A46-BDB0-BEB2CA0AAF11}" type="slidenum">
              <a:rPr lang="nl-NL" smtClean="0"/>
              <a:t>30</a:t>
            </a:fld>
            <a:endParaRPr lang="nl-NL" dirty="0"/>
          </a:p>
        </p:txBody>
      </p:sp>
    </p:spTree>
    <p:extLst>
      <p:ext uri="{BB962C8B-B14F-4D97-AF65-F5344CB8AC3E}">
        <p14:creationId xmlns:p14="http://schemas.microsoft.com/office/powerpoint/2010/main" val="3296508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Handwash</a:t>
            </a:r>
            <a:r>
              <a:rPr lang="en-GB" baseline="0"/>
              <a:t> p</a:t>
            </a:r>
            <a:r>
              <a:rPr lang="en-GB"/>
              <a:t>ictures: http://www.webquestcreator2.com/majwq/ver/vert/12383</a:t>
            </a:r>
          </a:p>
          <a:p>
            <a:r>
              <a:rPr lang="en-GB"/>
              <a:t>Magnifying glass: https://cdn2.iconfinder.com/data/icons/bacteria/512/bacteria_4-512.png</a:t>
            </a:r>
          </a:p>
          <a:p>
            <a:r>
              <a:rPr lang="en-GB"/>
              <a:t>Man in bed: http://vectortoons.com/wp-content/uploads/2014/09/medical-patients-collection-2-002.jpg</a:t>
            </a:r>
          </a:p>
          <a:p>
            <a:r>
              <a:rPr lang="en-GB"/>
              <a:t>Sick man:</a:t>
            </a:r>
            <a:r>
              <a:rPr lang="en-GB" baseline="0"/>
              <a:t> http://previews.123rf.com/images/tawesit/tawesit1408/tawesit140800027/30342634-Anciano-enfermo-con-fiebre-de-dibujos-animados-Foto-de-archivo.jpg </a:t>
            </a:r>
            <a:endParaRPr lang="en-GB"/>
          </a:p>
          <a:p>
            <a:r>
              <a:rPr lang="en-GB"/>
              <a:t>Raw cooked: http://www.cfs.gov.hk/english/multimedia/multimedia_pub/images/fse_200801/SafeGuide_raw_cook_e.jpg</a:t>
            </a:r>
          </a:p>
        </p:txBody>
      </p:sp>
      <p:sp>
        <p:nvSpPr>
          <p:cNvPr id="4" name="Tijdelijke aanduiding voor dianummer 3"/>
          <p:cNvSpPr>
            <a:spLocks noGrp="1"/>
          </p:cNvSpPr>
          <p:nvPr>
            <p:ph type="sldNum" sz="quarter" idx="10"/>
          </p:nvPr>
        </p:nvSpPr>
        <p:spPr/>
        <p:txBody>
          <a:bodyPr/>
          <a:lstStyle/>
          <a:p>
            <a:fld id="{96878E31-1216-304A-9259-B581FEEA713E}" type="slidenum">
              <a:rPr lang="tr-TR"/>
              <a:t>31</a:t>
            </a:fld>
            <a:endParaRPr lang="tr-TR"/>
          </a:p>
        </p:txBody>
      </p:sp>
    </p:spTree>
    <p:extLst>
      <p:ext uri="{BB962C8B-B14F-4D97-AF65-F5344CB8AC3E}">
        <p14:creationId xmlns:p14="http://schemas.microsoft.com/office/powerpoint/2010/main" val="2253001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Many constituents</a:t>
            </a:r>
            <a:r>
              <a:rPr lang="en-GB" baseline="0"/>
              <a:t> of ALL foods become toxic if eaten in too high amounts.</a:t>
            </a:r>
            <a:endParaRPr lang="en-GB"/>
          </a:p>
        </p:txBody>
      </p:sp>
      <p:sp>
        <p:nvSpPr>
          <p:cNvPr id="4" name="Tijdelijke aanduiding voor dianummer 3"/>
          <p:cNvSpPr>
            <a:spLocks noGrp="1"/>
          </p:cNvSpPr>
          <p:nvPr>
            <p:ph type="sldNum" sz="quarter" idx="10"/>
          </p:nvPr>
        </p:nvSpPr>
        <p:spPr/>
        <p:txBody>
          <a:bodyPr/>
          <a:lstStyle/>
          <a:p>
            <a:fld id="{96878E31-1216-304A-9259-B581FEEA713E}" type="slidenum">
              <a:rPr lang="tr-TR"/>
              <a:t>33</a:t>
            </a:fld>
            <a:endParaRPr lang="tr-TR"/>
          </a:p>
        </p:txBody>
      </p:sp>
    </p:spTree>
    <p:extLst>
      <p:ext uri="{BB962C8B-B14F-4D97-AF65-F5344CB8AC3E}">
        <p14:creationId xmlns:p14="http://schemas.microsoft.com/office/powerpoint/2010/main" val="3502616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noProof="0" dirty="0"/>
              <a:t>All foods contain substances (chemicals) that are toxic if consumed in too high amounts. This and the next two slides give examples. There are no exceptions. People who do</a:t>
            </a:r>
            <a:r>
              <a:rPr lang="en-GB" baseline="0" noProof="0" dirty="0"/>
              <a:t> not eat food with (potentially toxic) chemicals will starve to death.</a:t>
            </a:r>
            <a:endParaRPr lang="en-GB" noProof="0" dirty="0"/>
          </a:p>
          <a:p>
            <a:endParaRPr lang="nl-NL" dirty="0"/>
          </a:p>
        </p:txBody>
      </p:sp>
      <p:sp>
        <p:nvSpPr>
          <p:cNvPr id="4" name="Tijdelijke aanduiding voor dianummer 3"/>
          <p:cNvSpPr>
            <a:spLocks noGrp="1"/>
          </p:cNvSpPr>
          <p:nvPr>
            <p:ph type="sldNum" sz="quarter" idx="10"/>
          </p:nvPr>
        </p:nvSpPr>
        <p:spPr/>
        <p:txBody>
          <a:bodyPr/>
          <a:lstStyle/>
          <a:p>
            <a:fld id="{F2D2123C-9D82-1A46-BDB0-BEB2CA0AAF11}" type="slidenum">
              <a:rPr lang="nl-NL" smtClean="0"/>
              <a:t>34</a:t>
            </a:fld>
            <a:endParaRPr lang="nl-NL" dirty="0"/>
          </a:p>
        </p:txBody>
      </p:sp>
    </p:spTree>
    <p:extLst>
      <p:ext uri="{BB962C8B-B14F-4D97-AF65-F5344CB8AC3E}">
        <p14:creationId xmlns:p14="http://schemas.microsoft.com/office/powerpoint/2010/main" val="1436306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a:t>James Kennedy, </a:t>
            </a:r>
            <a:r>
              <a:rPr lang="en-GB" sz="1200" kern="1200">
                <a:solidFill>
                  <a:schemeClr val="tx1"/>
                </a:solidFill>
                <a:effectLst/>
                <a:latin typeface="+mn-lt"/>
                <a:ea typeface="+mn-ea"/>
                <a:cs typeface="+mn-cs"/>
              </a:rPr>
              <a:t>VCE Chemistry Teacher at Haileyburt, Australia</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https://jameskennedymonash.wordpress.com/order-prints/</a:t>
            </a:r>
            <a:endParaRPr lang="en-US" sz="1200" kern="1200">
              <a:solidFill>
                <a:schemeClr val="tx1"/>
              </a:solidFill>
              <a:effectLst/>
              <a:latin typeface="+mn-lt"/>
              <a:ea typeface="+mn-ea"/>
              <a:cs typeface="+mn-cs"/>
            </a:endParaRPr>
          </a:p>
          <a:p>
            <a:endParaRPr lang="en-GB"/>
          </a:p>
        </p:txBody>
      </p:sp>
      <p:sp>
        <p:nvSpPr>
          <p:cNvPr id="4" name="Tijdelijke aanduiding voor dianummer 3"/>
          <p:cNvSpPr>
            <a:spLocks noGrp="1"/>
          </p:cNvSpPr>
          <p:nvPr>
            <p:ph type="sldNum" sz="quarter" idx="10"/>
          </p:nvPr>
        </p:nvSpPr>
        <p:spPr/>
        <p:txBody>
          <a:bodyPr/>
          <a:lstStyle/>
          <a:p>
            <a:fld id="{96878E31-1216-304A-9259-B581FEEA713E}" type="slidenum">
              <a:rPr lang="tr-TR"/>
              <a:t>35</a:t>
            </a:fld>
            <a:endParaRPr lang="tr-TR"/>
          </a:p>
        </p:txBody>
      </p:sp>
    </p:spTree>
    <p:extLst>
      <p:ext uri="{BB962C8B-B14F-4D97-AF65-F5344CB8AC3E}">
        <p14:creationId xmlns:p14="http://schemas.microsoft.com/office/powerpoint/2010/main" val="2024538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a:t>James Kennedy, </a:t>
            </a:r>
            <a:r>
              <a:rPr lang="en-GB" sz="1200" kern="1200">
                <a:solidFill>
                  <a:schemeClr val="tx1"/>
                </a:solidFill>
                <a:effectLst/>
                <a:latin typeface="+mn-lt"/>
                <a:ea typeface="+mn-ea"/>
                <a:cs typeface="+mn-cs"/>
              </a:rPr>
              <a:t>VCE Chemistry Teacher at Haileyburt, Australia</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https://jameskennedymonash.wordpress.com/order-prints/</a:t>
            </a:r>
            <a:endParaRPr lang="en-US" sz="1200" kern="1200">
              <a:solidFill>
                <a:schemeClr val="tx1"/>
              </a:solidFill>
              <a:effectLst/>
              <a:latin typeface="+mn-lt"/>
              <a:ea typeface="+mn-ea"/>
              <a:cs typeface="+mn-cs"/>
            </a:endParaRPr>
          </a:p>
          <a:p>
            <a:endParaRPr lang="en-GB"/>
          </a:p>
        </p:txBody>
      </p:sp>
      <p:sp>
        <p:nvSpPr>
          <p:cNvPr id="4" name="Tijdelijke aanduiding voor dianummer 3"/>
          <p:cNvSpPr>
            <a:spLocks noGrp="1"/>
          </p:cNvSpPr>
          <p:nvPr>
            <p:ph type="sldNum" sz="quarter" idx="10"/>
          </p:nvPr>
        </p:nvSpPr>
        <p:spPr/>
        <p:txBody>
          <a:bodyPr/>
          <a:lstStyle/>
          <a:p>
            <a:fld id="{96878E31-1216-304A-9259-B581FEEA713E}" type="slidenum">
              <a:rPr lang="tr-TR"/>
              <a:t>37</a:t>
            </a:fld>
            <a:endParaRPr lang="tr-TR"/>
          </a:p>
        </p:txBody>
      </p:sp>
    </p:spTree>
    <p:extLst>
      <p:ext uri="{BB962C8B-B14F-4D97-AF65-F5344CB8AC3E}">
        <p14:creationId xmlns:p14="http://schemas.microsoft.com/office/powerpoint/2010/main" val="2554409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a:t>James Kennedy, </a:t>
            </a:r>
            <a:r>
              <a:rPr lang="en-GB" sz="1200" kern="1200">
                <a:solidFill>
                  <a:schemeClr val="tx1"/>
                </a:solidFill>
                <a:effectLst/>
                <a:latin typeface="+mn-lt"/>
                <a:ea typeface="+mn-ea"/>
                <a:cs typeface="+mn-cs"/>
              </a:rPr>
              <a:t>VCE Chemistry Teacher at Haileyburt, Australia</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https://jameskennedymonash.wordpress.com/order-prints/</a:t>
            </a:r>
            <a:endParaRPr lang="en-US" sz="1200" kern="120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a:p>
        </p:txBody>
      </p:sp>
      <p:sp>
        <p:nvSpPr>
          <p:cNvPr id="4" name="Tijdelijke aanduiding voor dianummer 3"/>
          <p:cNvSpPr>
            <a:spLocks noGrp="1"/>
          </p:cNvSpPr>
          <p:nvPr>
            <p:ph type="sldNum" sz="quarter" idx="10"/>
          </p:nvPr>
        </p:nvSpPr>
        <p:spPr/>
        <p:txBody>
          <a:bodyPr/>
          <a:lstStyle/>
          <a:p>
            <a:fld id="{96878E31-1216-304A-9259-B581FEEA713E}" type="slidenum">
              <a:rPr lang="tr-TR"/>
              <a:t>39</a:t>
            </a:fld>
            <a:endParaRPr lang="tr-TR"/>
          </a:p>
        </p:txBody>
      </p:sp>
    </p:spTree>
    <p:extLst>
      <p:ext uri="{BB962C8B-B14F-4D97-AF65-F5344CB8AC3E}">
        <p14:creationId xmlns:p14="http://schemas.microsoft.com/office/powerpoint/2010/main" val="2493021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ＭＳ Ｐゴシック" charset="0"/>
                <a:cs typeface="ＭＳ Ｐゴシック" charset="0"/>
              </a:rPr>
              <a:t>During the massive famine in Southern Africa, in 2001, several governments in the region objected to genetically modified (GM) grain, especially Zambia and Zimbabwe, the countries hardest hit by the drought. Citing health and environmental concerns, Zimbabwe blocked the GM food aid from entering the country. In Zambia, where some GM grain had already arrived, the government placed it under lock and key, banned its distribution and then blocked another 40,000 tonnes that were in the pipeline. </a:t>
            </a:r>
            <a:r>
              <a:rPr lang="en-GB" sz="1200" b="1" i="0" u="none" strike="noStrike" kern="1200" baseline="0" dirty="0">
                <a:solidFill>
                  <a:schemeClr val="tx1"/>
                </a:solidFill>
                <a:latin typeface="+mn-lt"/>
                <a:ea typeface="ＭＳ Ｐゴシック" charset="0"/>
                <a:cs typeface="ＭＳ Ｐゴシック" charset="0"/>
              </a:rPr>
              <a:t>Source: </a:t>
            </a:r>
            <a:r>
              <a:rPr lang="en-GB" sz="1200" b="0" i="0" u="none" strike="noStrike" kern="1200" baseline="0" dirty="0">
                <a:solidFill>
                  <a:schemeClr val="tx1"/>
                </a:solidFill>
                <a:latin typeface="+mn-lt"/>
                <a:ea typeface="ＭＳ Ｐゴシック" charset="0"/>
                <a:cs typeface="ＭＳ Ｐゴシック" charset="0"/>
              </a:rPr>
              <a:t>Africa Renewal, Vol.16 #4 (February 2003), page 5. This is the result of overwhelming activities of antis, in particular in Europe, who claim with no evidence that GM food is dangerous. The reality is that hundreds of millions of people consume GM food daily and there is not a single report of a health incident related to GM food. The local governments choose to let their citizens starve to death rather than giving them GM food.</a:t>
            </a:r>
          </a:p>
          <a:p>
            <a:endParaRPr lang="nl-NL" dirty="0"/>
          </a:p>
        </p:txBody>
      </p:sp>
      <p:sp>
        <p:nvSpPr>
          <p:cNvPr id="4" name="Tijdelijke aanduiding voor dianummer 3"/>
          <p:cNvSpPr>
            <a:spLocks noGrp="1"/>
          </p:cNvSpPr>
          <p:nvPr>
            <p:ph type="sldNum" sz="quarter" idx="10"/>
          </p:nvPr>
        </p:nvSpPr>
        <p:spPr/>
        <p:txBody>
          <a:bodyPr/>
          <a:lstStyle/>
          <a:p>
            <a:pPr>
              <a:defRPr/>
            </a:pPr>
            <a:fld id="{1AC1FEB4-FC5D-154F-B882-00C1DEC9F7EF}" type="slidenum">
              <a:rPr lang="nl-NL" smtClean="0"/>
              <a:pPr>
                <a:defRPr/>
              </a:pPr>
              <a:t>40</a:t>
            </a:fld>
            <a:endParaRPr lang="nl-NL" dirty="0"/>
          </a:p>
        </p:txBody>
      </p:sp>
    </p:spTree>
    <p:extLst>
      <p:ext uri="{BB962C8B-B14F-4D97-AF65-F5344CB8AC3E}">
        <p14:creationId xmlns:p14="http://schemas.microsoft.com/office/powerpoint/2010/main" val="1708486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noProof="0" dirty="0"/>
              <a:t>European report and American statement about GMOs. AAAS is the publisher of Science,</a:t>
            </a:r>
            <a:r>
              <a:rPr lang="en-GB" baseline="0" noProof="0" dirty="0"/>
              <a:t> one of the two most recognised scientific publications.</a:t>
            </a:r>
            <a:endParaRPr lang="en-GB" noProof="0" dirty="0"/>
          </a:p>
        </p:txBody>
      </p:sp>
      <p:sp>
        <p:nvSpPr>
          <p:cNvPr id="4" name="Tijdelijke aanduiding voor dianummer 3"/>
          <p:cNvSpPr>
            <a:spLocks noGrp="1"/>
          </p:cNvSpPr>
          <p:nvPr>
            <p:ph type="sldNum" sz="quarter" idx="10"/>
          </p:nvPr>
        </p:nvSpPr>
        <p:spPr/>
        <p:txBody>
          <a:bodyPr/>
          <a:lstStyle/>
          <a:p>
            <a:pPr>
              <a:defRPr/>
            </a:pPr>
            <a:fld id="{1AC1FEB4-FC5D-154F-B882-00C1DEC9F7EF}" type="slidenum">
              <a:rPr lang="nl-NL" smtClean="0"/>
              <a:pPr>
                <a:defRPr/>
              </a:pPr>
              <a:t>41</a:t>
            </a:fld>
            <a:endParaRPr lang="nl-NL" dirty="0"/>
          </a:p>
        </p:txBody>
      </p:sp>
    </p:spTree>
    <p:extLst>
      <p:ext uri="{BB962C8B-B14F-4D97-AF65-F5344CB8AC3E}">
        <p14:creationId xmlns:p14="http://schemas.microsoft.com/office/powerpoint/2010/main" val="2696403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From a newspaper </a:t>
            </a:r>
            <a:r>
              <a:rPr lang="mr-IN"/>
              <a:t>–</a:t>
            </a:r>
            <a:r>
              <a:rPr lang="en-GB"/>
              <a:t> by S. Harris</a:t>
            </a:r>
          </a:p>
        </p:txBody>
      </p:sp>
      <p:sp>
        <p:nvSpPr>
          <p:cNvPr id="4" name="Tijdelijke aanduiding voor dianummer 3"/>
          <p:cNvSpPr>
            <a:spLocks noGrp="1"/>
          </p:cNvSpPr>
          <p:nvPr>
            <p:ph type="sldNum" sz="quarter" idx="10"/>
          </p:nvPr>
        </p:nvSpPr>
        <p:spPr/>
        <p:txBody>
          <a:bodyPr/>
          <a:lstStyle/>
          <a:p>
            <a:fld id="{96878E31-1216-304A-9259-B581FEEA713E}" type="slidenum">
              <a:rPr lang="tr-TR"/>
              <a:t>43</a:t>
            </a:fld>
            <a:endParaRPr lang="tr-TR"/>
          </a:p>
        </p:txBody>
      </p:sp>
    </p:spTree>
    <p:extLst>
      <p:ext uri="{BB962C8B-B14F-4D97-AF65-F5344CB8AC3E}">
        <p14:creationId xmlns:p14="http://schemas.microsoft.com/office/powerpoint/2010/main" val="2599860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Source</a:t>
            </a:r>
            <a:r>
              <a:rPr lang="en-GB" baseline="0" dirty="0"/>
              <a:t> incidents: http://www.who.int/</a:t>
            </a:r>
            <a:r>
              <a:rPr lang="en-GB" baseline="0" dirty="0" err="1"/>
              <a:t>mediacentre</a:t>
            </a:r>
            <a:r>
              <a:rPr lang="en-GB" baseline="0"/>
              <a:t>/factsheets/fs399/en/</a:t>
            </a:r>
          </a:p>
          <a:p>
            <a:r>
              <a:rPr lang="en-GB" baseline="0"/>
              <a:t>Often regulations are in a language that is difficult to understand by those who need to apply them.</a:t>
            </a:r>
          </a:p>
        </p:txBody>
      </p:sp>
      <p:sp>
        <p:nvSpPr>
          <p:cNvPr id="4" name="Tijdelijke aanduiding voor dianummer 3"/>
          <p:cNvSpPr>
            <a:spLocks noGrp="1"/>
          </p:cNvSpPr>
          <p:nvPr>
            <p:ph type="sldNum" sz="quarter" idx="10"/>
          </p:nvPr>
        </p:nvSpPr>
        <p:spPr/>
        <p:txBody>
          <a:bodyPr/>
          <a:lstStyle/>
          <a:p>
            <a:fld id="{0F98B0E5-0933-2944-BD04-7EAEC43076FB}" type="slidenum">
              <a:t>3</a:t>
            </a:fld>
            <a:endParaRPr lang="en-GB"/>
          </a:p>
        </p:txBody>
      </p:sp>
    </p:spTree>
    <p:extLst>
      <p:ext uri="{BB962C8B-B14F-4D97-AF65-F5344CB8AC3E}">
        <p14:creationId xmlns:p14="http://schemas.microsoft.com/office/powerpoint/2010/main" val="7018965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a:t>Some</a:t>
            </a:r>
            <a:r>
              <a:rPr lang="nl-NL" baseline="0"/>
              <a:t> of the chemicals in coffee. All potentially (geno)toxic/carcinogenic, but toxicity is a matter of amounts. See later.</a:t>
            </a:r>
            <a:endParaRPr lang="nl-NL"/>
          </a:p>
          <a:p>
            <a:endParaRPr lang="nl-NL"/>
          </a:p>
        </p:txBody>
      </p:sp>
      <p:sp>
        <p:nvSpPr>
          <p:cNvPr id="4" name="Tijdelijke aanduiding voor dianummer 3"/>
          <p:cNvSpPr>
            <a:spLocks noGrp="1"/>
          </p:cNvSpPr>
          <p:nvPr>
            <p:ph type="sldNum" sz="quarter" idx="10"/>
          </p:nvPr>
        </p:nvSpPr>
        <p:spPr/>
        <p:txBody>
          <a:bodyPr/>
          <a:lstStyle/>
          <a:p>
            <a:fld id="{F2D2123C-9D82-1A46-BDB0-BEB2CA0AAF11}" type="slidenum">
              <a:rPr lang="nl-NL" smtClean="0"/>
              <a:t>44</a:t>
            </a:fld>
            <a:endParaRPr lang="nl-NL" dirty="0"/>
          </a:p>
        </p:txBody>
      </p:sp>
    </p:spTree>
    <p:extLst>
      <p:ext uri="{BB962C8B-B14F-4D97-AF65-F5344CB8AC3E}">
        <p14:creationId xmlns:p14="http://schemas.microsoft.com/office/powerpoint/2010/main" val="30769285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b="0" i="0" u="none" strike="noStrike" kern="1200" baseline="0">
                <a:solidFill>
                  <a:schemeClr val="tx1"/>
                </a:solidFill>
                <a:latin typeface="+mn-lt"/>
                <a:ea typeface="+mn-ea"/>
                <a:cs typeface="+mn-cs"/>
              </a:rPr>
              <a:t>2016 Institute of Food Technologists®</a:t>
            </a:r>
          </a:p>
          <a:p>
            <a:r>
              <a:rPr lang="en-GB" sz="1200" b="0" i="0" u="none" strike="noStrike" kern="1200" baseline="0">
                <a:solidFill>
                  <a:schemeClr val="tx1"/>
                </a:solidFill>
                <a:latin typeface="+mn-lt"/>
                <a:ea typeface="+mn-ea"/>
                <a:cs typeface="+mn-cs"/>
              </a:rPr>
              <a:t>doi: 10.1111/1541-4337.12206 Vol. 00, 2016  </a:t>
            </a:r>
          </a:p>
          <a:p>
            <a:r>
              <a:rPr lang="en-GB" sz="1200" b="0" i="0" u="none" strike="noStrike" kern="1200" baseline="0">
                <a:solidFill>
                  <a:schemeClr val="tx1"/>
                </a:solidFill>
                <a:latin typeface="+mn-lt"/>
                <a:ea typeface="+mn-ea"/>
                <a:cs typeface="+mn-cs"/>
              </a:rPr>
              <a:t>Comprehensive Reviews in Food Science and Food Safety</a:t>
            </a:r>
            <a:endParaRPr lang="en-GB"/>
          </a:p>
        </p:txBody>
      </p:sp>
      <p:sp>
        <p:nvSpPr>
          <p:cNvPr id="4" name="Tijdelijke aanduiding voor dianummer 3"/>
          <p:cNvSpPr>
            <a:spLocks noGrp="1"/>
          </p:cNvSpPr>
          <p:nvPr>
            <p:ph type="sldNum" sz="quarter" idx="10"/>
          </p:nvPr>
        </p:nvSpPr>
        <p:spPr/>
        <p:txBody>
          <a:bodyPr/>
          <a:lstStyle/>
          <a:p>
            <a:fld id="{F2D2123C-9D82-1A46-BDB0-BEB2CA0AAF11}" type="slidenum">
              <a:rPr lang="nl-NL" smtClean="0"/>
              <a:t>45</a:t>
            </a:fld>
            <a:endParaRPr lang="nl-NL" dirty="0"/>
          </a:p>
        </p:txBody>
      </p:sp>
    </p:spTree>
    <p:extLst>
      <p:ext uri="{BB962C8B-B14F-4D97-AF65-F5344CB8AC3E}">
        <p14:creationId xmlns:p14="http://schemas.microsoft.com/office/powerpoint/2010/main" val="3666381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0F98B0E5-0933-2944-BD04-7EAEC43076FB}" type="slidenum">
              <a:t>46</a:t>
            </a:fld>
            <a:endParaRPr lang="en-GB" dirty="0"/>
          </a:p>
        </p:txBody>
      </p:sp>
    </p:spTree>
    <p:extLst>
      <p:ext uri="{BB962C8B-B14F-4D97-AF65-F5344CB8AC3E}">
        <p14:creationId xmlns:p14="http://schemas.microsoft.com/office/powerpoint/2010/main" val="18345915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See https://www.elsevier.com/books/nutritional-and-health-aspects-of-traditional-and-ethnic-foods-of-nordic-countries/andersen/978-0-12-809416-7</a:t>
            </a:r>
          </a:p>
        </p:txBody>
      </p:sp>
      <p:sp>
        <p:nvSpPr>
          <p:cNvPr id="4" name="Tijdelijke aanduiding voor dianummer 3"/>
          <p:cNvSpPr>
            <a:spLocks noGrp="1"/>
          </p:cNvSpPr>
          <p:nvPr>
            <p:ph type="sldNum" sz="quarter" idx="10"/>
          </p:nvPr>
        </p:nvSpPr>
        <p:spPr/>
        <p:txBody>
          <a:bodyPr/>
          <a:lstStyle/>
          <a:p>
            <a:fld id="{96878E31-1216-304A-9259-B581FEEA713E}" type="slidenum">
              <a:rPr lang="tr-TR"/>
              <a:t>52</a:t>
            </a:fld>
            <a:endParaRPr lang="tr-TR"/>
          </a:p>
        </p:txBody>
      </p:sp>
    </p:spTree>
    <p:extLst>
      <p:ext uri="{BB962C8B-B14F-4D97-AF65-F5344CB8AC3E}">
        <p14:creationId xmlns:p14="http://schemas.microsoft.com/office/powerpoint/2010/main" val="2997108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noProof="0" dirty="0"/>
              <a:t>Everybody</a:t>
            </a:r>
            <a:r>
              <a:rPr lang="en-GB" baseline="0" noProof="0" dirty="0"/>
              <a:t> needs nutrients. To preserve food, traditionally heat is used, heat affects the quality of the food.</a:t>
            </a:r>
          </a:p>
          <a:p>
            <a:endParaRPr lang="en-GB" baseline="0" noProof="0" dirty="0">
              <a:solidFill>
                <a:srgbClr val="FF0000"/>
              </a:solidFill>
            </a:endParaRPr>
          </a:p>
          <a:p>
            <a:r>
              <a:rPr lang="en-GB" b="1" baseline="0" noProof="0" dirty="0">
                <a:solidFill>
                  <a:srgbClr val="FF0000"/>
                </a:solidFill>
              </a:rPr>
              <a:t>We need to ask for permission for the use of the pictures taken from the internet, or make other ones.  </a:t>
            </a:r>
            <a:r>
              <a:rPr lang="en-GB" b="0" baseline="0" noProof="0" dirty="0">
                <a:solidFill>
                  <a:srgbClr val="FF0000"/>
                </a:solidFill>
              </a:rPr>
              <a:t>The technical picture is ok to use, as it has been made by Huub Lelieveld.</a:t>
            </a:r>
            <a:endParaRPr lang="en-GB" b="0" noProof="0" dirty="0">
              <a:solidFill>
                <a:srgbClr val="FF0000"/>
              </a:solidFill>
            </a:endParaRPr>
          </a:p>
        </p:txBody>
      </p:sp>
      <p:sp>
        <p:nvSpPr>
          <p:cNvPr id="4" name="Tijdelijke aanduiding voor dianummer 3"/>
          <p:cNvSpPr>
            <a:spLocks noGrp="1"/>
          </p:cNvSpPr>
          <p:nvPr>
            <p:ph type="sldNum" sz="quarter" idx="10"/>
          </p:nvPr>
        </p:nvSpPr>
        <p:spPr/>
        <p:txBody>
          <a:bodyPr/>
          <a:lstStyle/>
          <a:p>
            <a:pPr>
              <a:defRPr/>
            </a:pPr>
            <a:fld id="{1AC1FEB4-FC5D-154F-B882-00C1DEC9F7EF}" type="slidenum">
              <a:rPr lang="nl-NL" smtClean="0"/>
              <a:pPr>
                <a:defRPr/>
              </a:pPr>
              <a:t>58</a:t>
            </a:fld>
            <a:endParaRPr lang="nl-NL" dirty="0"/>
          </a:p>
        </p:txBody>
      </p:sp>
    </p:spTree>
    <p:extLst>
      <p:ext uri="{BB962C8B-B14F-4D97-AF65-F5344CB8AC3E}">
        <p14:creationId xmlns:p14="http://schemas.microsoft.com/office/powerpoint/2010/main" val="26501183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noProof="0" dirty="0"/>
              <a:t>Much</a:t>
            </a:r>
            <a:r>
              <a:rPr lang="en-GB" baseline="0" noProof="0" dirty="0"/>
              <a:t> money has been invested in research for preservation methods that do not or much less affect the quality of food (the EU alone for more than 100 million over the past decade). To be allowed to use new technologies and ingredients, the safety must be demonstrated. Because of the differences in regulations between counties, this has to be done many times and the regulations require evidence based on animal testing. If there would be a harmonised protocols and regulations would be the same everywhere, testing by one accredited laboratory should be sufficient for the entire world. Moreover, animals are not needed, see other slides. This picture is about the used of </a:t>
            </a:r>
            <a:r>
              <a:rPr lang="en-GB" b="1" baseline="0" noProof="0" dirty="0">
                <a:solidFill>
                  <a:srgbClr val="FF0000"/>
                </a:solidFill>
              </a:rPr>
              <a:t>pulsed electric field (PEF) processing</a:t>
            </a:r>
            <a:r>
              <a:rPr lang="en-GB" baseline="0" noProof="0" dirty="0"/>
              <a:t> that electromechanically destroys cell membranes but does not cause chemical changes.</a:t>
            </a:r>
          </a:p>
          <a:p>
            <a:endParaRPr lang="en-GB" baseline="0" noProof="0"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b="1" baseline="0" noProof="0" dirty="0">
                <a:solidFill>
                  <a:srgbClr val="FF0000"/>
                </a:solidFill>
              </a:rPr>
              <a:t>We need to ask for permission for the use of the pictures or make other ones</a:t>
            </a:r>
            <a:r>
              <a:rPr lang="en-GB" b="0" baseline="0" noProof="0" dirty="0">
                <a:solidFill>
                  <a:srgbClr val="FF0000"/>
                </a:solidFill>
              </a:rPr>
              <a:t>. The PEF chamber picture, however, is Huub Lelieveld’s</a:t>
            </a:r>
            <a:r>
              <a:rPr lang="en-GB" b="1" baseline="0" noProof="0" dirty="0">
                <a:solidFill>
                  <a:srgbClr val="FF0000"/>
                </a:solidFill>
              </a:rPr>
              <a:t>.</a:t>
            </a:r>
            <a:endParaRPr lang="en-GB" b="1" noProof="0" dirty="0">
              <a:solidFill>
                <a:srgbClr val="FF0000"/>
              </a:solidFill>
            </a:endParaRPr>
          </a:p>
          <a:p>
            <a:endParaRPr lang="en-GB" noProof="0" dirty="0"/>
          </a:p>
        </p:txBody>
      </p:sp>
      <p:sp>
        <p:nvSpPr>
          <p:cNvPr id="4" name="Tijdelijke aanduiding voor dianummer 3"/>
          <p:cNvSpPr>
            <a:spLocks noGrp="1"/>
          </p:cNvSpPr>
          <p:nvPr>
            <p:ph type="sldNum" sz="quarter" idx="10"/>
          </p:nvPr>
        </p:nvSpPr>
        <p:spPr/>
        <p:txBody>
          <a:bodyPr/>
          <a:lstStyle/>
          <a:p>
            <a:pPr>
              <a:defRPr/>
            </a:pPr>
            <a:fld id="{1AC1FEB4-FC5D-154F-B882-00C1DEC9F7EF}" type="slidenum">
              <a:rPr lang="nl-NL" smtClean="0"/>
              <a:pPr>
                <a:defRPr/>
              </a:pPr>
              <a:t>59</a:t>
            </a:fld>
            <a:endParaRPr lang="nl-NL" dirty="0"/>
          </a:p>
        </p:txBody>
      </p:sp>
    </p:spTree>
    <p:extLst>
      <p:ext uri="{BB962C8B-B14F-4D97-AF65-F5344CB8AC3E}">
        <p14:creationId xmlns:p14="http://schemas.microsoft.com/office/powerpoint/2010/main" val="11118333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Examples of “new” technologies that often are not so new. They are perceived a new.</a:t>
            </a:r>
          </a:p>
          <a:p>
            <a:r>
              <a:rPr lang="en-GB" dirty="0"/>
              <a:t>PEF and high-pressure treatment pictures are Huub Lelieveld’s.</a:t>
            </a:r>
          </a:p>
          <a:p>
            <a:r>
              <a:rPr lang="en-GB" dirty="0"/>
              <a:t>Formvar support</a:t>
            </a:r>
            <a:r>
              <a:rPr lang="en-GB" baseline="0" dirty="0"/>
              <a:t> for viruses, for electron microscopy is also Huub Lelieveld, 1963.</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a:t>Simian viruses: V.N. Reingold, N.M. Shestopalova &amp; M.P. Chumakov, 1964. </a:t>
            </a:r>
          </a:p>
          <a:p>
            <a:pPr marL="0" marR="0" indent="0" algn="l" defTabSz="914400" rtl="0" eaLnBrk="0" fontAlgn="base" latinLnBrk="0" hangingPunct="0">
              <a:lnSpc>
                <a:spcPct val="100000"/>
              </a:lnSpc>
              <a:spcBef>
                <a:spcPct val="30000"/>
              </a:spcBef>
              <a:spcAft>
                <a:spcPct val="0"/>
              </a:spcAft>
              <a:buClrTx/>
              <a:buSzTx/>
              <a:buFontTx/>
              <a:buNone/>
              <a:tabLst/>
              <a:defRPr/>
            </a:pPr>
            <a:r>
              <a:rPr lang="en-GB" b="0" baseline="0" noProof="0" dirty="0">
                <a:solidFill>
                  <a:srgbClr val="FF0000"/>
                </a:solidFill>
              </a:rPr>
              <a:t>The cold plasma picture is from Hennie Mastwijk (Wageningen University)</a:t>
            </a:r>
          </a:p>
          <a:p>
            <a:pPr marL="0" marR="0" indent="0" algn="l" defTabSz="914400" rtl="0" eaLnBrk="0" fontAlgn="base" latinLnBrk="0" hangingPunct="0">
              <a:lnSpc>
                <a:spcPct val="100000"/>
              </a:lnSpc>
              <a:spcBef>
                <a:spcPct val="30000"/>
              </a:spcBef>
              <a:spcAft>
                <a:spcPct val="0"/>
              </a:spcAft>
              <a:buClrTx/>
              <a:buSzTx/>
              <a:buFontTx/>
              <a:buNone/>
              <a:tabLst/>
              <a:defRPr/>
            </a:pPr>
            <a:r>
              <a:rPr lang="en-GB" b="0" baseline="0" noProof="0" dirty="0">
                <a:solidFill>
                  <a:srgbClr val="FF0000"/>
                </a:solidFill>
              </a:rPr>
              <a:t>The photosensitization picture comes from the internet and possibly is from Zivile Luksiene</a:t>
            </a:r>
          </a:p>
          <a:p>
            <a:pPr marL="0" marR="0" indent="0" algn="l" defTabSz="914400" rtl="0" eaLnBrk="0" fontAlgn="base" latinLnBrk="0" hangingPunct="0">
              <a:lnSpc>
                <a:spcPct val="100000"/>
              </a:lnSpc>
              <a:spcBef>
                <a:spcPct val="30000"/>
              </a:spcBef>
              <a:spcAft>
                <a:spcPct val="0"/>
              </a:spcAft>
              <a:buClrTx/>
              <a:buSzTx/>
              <a:buFontTx/>
              <a:buNone/>
              <a:tabLst/>
              <a:defRPr/>
            </a:pPr>
            <a:r>
              <a:rPr lang="en-GB" b="1" baseline="0" noProof="0" dirty="0">
                <a:solidFill>
                  <a:srgbClr val="FF0000"/>
                </a:solidFill>
              </a:rPr>
              <a:t>We need to get the references and check if we can use them without asking for permission (likely) or otherwise we need to ask.</a:t>
            </a:r>
            <a:endParaRPr lang="en-GB" b="1" noProof="0" dirty="0">
              <a:solidFill>
                <a:srgbClr val="FF0000"/>
              </a:solidFill>
            </a:endParaRPr>
          </a:p>
          <a:p>
            <a:endParaRPr lang="en-GB" dirty="0"/>
          </a:p>
        </p:txBody>
      </p:sp>
      <p:sp>
        <p:nvSpPr>
          <p:cNvPr id="4" name="Tijdelijke aanduiding voor dianummer 3"/>
          <p:cNvSpPr>
            <a:spLocks noGrp="1"/>
          </p:cNvSpPr>
          <p:nvPr>
            <p:ph type="sldNum" sz="quarter" idx="10"/>
          </p:nvPr>
        </p:nvSpPr>
        <p:spPr/>
        <p:txBody>
          <a:bodyPr/>
          <a:lstStyle/>
          <a:p>
            <a:pPr>
              <a:defRPr/>
            </a:pPr>
            <a:fld id="{1AC1FEB4-FC5D-154F-B882-00C1DEC9F7EF}" type="slidenum">
              <a:rPr lang="nl-NL" smtClean="0"/>
              <a:pPr>
                <a:defRPr/>
              </a:pPr>
              <a:t>60</a:t>
            </a:fld>
            <a:endParaRPr lang="nl-NL" dirty="0"/>
          </a:p>
        </p:txBody>
      </p:sp>
    </p:spTree>
    <p:extLst>
      <p:ext uri="{BB962C8B-B14F-4D97-AF65-F5344CB8AC3E}">
        <p14:creationId xmlns:p14="http://schemas.microsoft.com/office/powerpoint/2010/main" val="3310904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noProof="0" dirty="0"/>
              <a:t>A conveyor</a:t>
            </a:r>
            <a:r>
              <a:rPr lang="en-GB" baseline="0" noProof="0" dirty="0"/>
              <a:t> belt consists of components made from stainless steel, polymer materials and lubricants. All of these materials consist of other materials that should not make the food unsafe (e.g. by leaching or chemical reactions). The EHEDG Yearbook 2011-2012 (freely downloadable) has two articles about food contact materials explaining the issues in detail.</a:t>
            </a:r>
          </a:p>
        </p:txBody>
      </p:sp>
      <p:sp>
        <p:nvSpPr>
          <p:cNvPr id="4" name="Tijdelijke aanduiding voor dianummer 3"/>
          <p:cNvSpPr>
            <a:spLocks noGrp="1"/>
          </p:cNvSpPr>
          <p:nvPr>
            <p:ph type="sldNum" sz="quarter" idx="10"/>
          </p:nvPr>
        </p:nvSpPr>
        <p:spPr/>
        <p:txBody>
          <a:bodyPr/>
          <a:lstStyle/>
          <a:p>
            <a:pPr>
              <a:defRPr/>
            </a:pPr>
            <a:fld id="{1AC1FEB4-FC5D-154F-B882-00C1DEC9F7EF}" type="slidenum">
              <a:rPr lang="nl-NL" smtClean="0"/>
              <a:pPr>
                <a:defRPr/>
              </a:pPr>
              <a:t>61</a:t>
            </a:fld>
            <a:endParaRPr lang="nl-NL" dirty="0"/>
          </a:p>
        </p:txBody>
      </p:sp>
    </p:spTree>
    <p:extLst>
      <p:ext uri="{BB962C8B-B14F-4D97-AF65-F5344CB8AC3E}">
        <p14:creationId xmlns:p14="http://schemas.microsoft.com/office/powerpoint/2010/main" val="3932734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noProof="0" dirty="0"/>
              <a:t>If</a:t>
            </a:r>
            <a:r>
              <a:rPr lang="en-GB" baseline="0" noProof="0" dirty="0"/>
              <a:t> the concentrations are high enough, these chemicals (and many others) present in food packaging materials may be unsafe for human consumption. The question is what doses are dangerous. Iron can be very toxic in high concentrations but helps to prevent anemia.</a:t>
            </a:r>
          </a:p>
          <a:p>
            <a:r>
              <a:rPr lang="en-GB" baseline="0" noProof="0" dirty="0"/>
              <a:t>Picture of can: http://teenology101.seattlechildrens.org/wp-content/uploads/can.jpg</a:t>
            </a:r>
          </a:p>
          <a:p>
            <a:r>
              <a:rPr lang="en-GB" baseline="0" noProof="0" dirty="0"/>
              <a:t>Picture of plastic bottle: http://assets.babycenter.com/ims/2013/09Sepb/144871875_4x3_soundoff2.jpg</a:t>
            </a:r>
          </a:p>
          <a:p>
            <a:r>
              <a:rPr lang="en-GB" baseline="0" noProof="0" dirty="0"/>
              <a:t>Picture of plastic wrapping material: http://pimg.pack.cn/uploadfiles/ware//img/product/2007/8/31/214058448.jpg</a:t>
            </a:r>
          </a:p>
          <a:p>
            <a:r>
              <a:rPr lang="en-GB" baseline="0" noProof="0" dirty="0"/>
              <a:t>Picture of lid of jar: http://www.meatsandsausages.com/public/images/canning-equipment/equipment-jar-lid-continuous-thread-1.jpg</a:t>
            </a:r>
          </a:p>
          <a:p>
            <a:r>
              <a:rPr lang="en-GB" baseline="0" noProof="0" dirty="0"/>
              <a:t>Picture of aluminium can: http://</a:t>
            </a:r>
            <a:r>
              <a:rPr lang="en-GB" baseline="0" noProof="0" dirty="0" err="1"/>
              <a:t>www.wastenet.org.nz</a:t>
            </a:r>
            <a:r>
              <a:rPr lang="en-GB" baseline="0" noProof="0"/>
              <a:t>/~/media/WasteNet/Images/OrangePages/AluminiumCanshutterstock101028916%20Small.ashx?as=1&amp;w=158</a:t>
            </a:r>
            <a:endParaRPr lang="en-GB" noProof="0"/>
          </a:p>
        </p:txBody>
      </p:sp>
      <p:sp>
        <p:nvSpPr>
          <p:cNvPr id="4" name="Tijdelijke aanduiding voor dianummer 3"/>
          <p:cNvSpPr>
            <a:spLocks noGrp="1"/>
          </p:cNvSpPr>
          <p:nvPr>
            <p:ph type="sldNum" sz="quarter" idx="10"/>
          </p:nvPr>
        </p:nvSpPr>
        <p:spPr/>
        <p:txBody>
          <a:bodyPr/>
          <a:lstStyle/>
          <a:p>
            <a:fld id="{F2D2123C-9D82-1A46-BDB0-BEB2CA0AAF11}" type="slidenum">
              <a:rPr lang="nl-NL" smtClean="0"/>
              <a:t>62</a:t>
            </a:fld>
            <a:endParaRPr lang="nl-NL" dirty="0"/>
          </a:p>
        </p:txBody>
      </p:sp>
    </p:spTree>
    <p:extLst>
      <p:ext uri="{BB962C8B-B14F-4D97-AF65-F5344CB8AC3E}">
        <p14:creationId xmlns:p14="http://schemas.microsoft.com/office/powerpoint/2010/main" val="691857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noProof="0" dirty="0"/>
              <a:t>1. In Hungary, in 1994,</a:t>
            </a:r>
            <a:r>
              <a:rPr lang="en-GB" baseline="0" noProof="0" dirty="0"/>
              <a:t> </a:t>
            </a:r>
            <a:r>
              <a:rPr lang="en-GB" sz="1200" kern="1200" noProof="0" dirty="0">
                <a:solidFill>
                  <a:schemeClr val="tx1"/>
                </a:solidFill>
                <a:effectLst/>
                <a:latin typeface="+mn-lt"/>
                <a:ea typeface="ＭＳ Ｐゴシック" charset="0"/>
                <a:cs typeface="ＭＳ Ｐゴシック" charset="0"/>
              </a:rPr>
              <a:t>lead oxide was added to dried paprika to enhance the colour and that way made low-quality product look better.</a:t>
            </a:r>
            <a:r>
              <a:rPr lang="en-GB" baseline="0" noProof="0" dirty="0"/>
              <a:t> Source: </a:t>
            </a:r>
            <a:r>
              <a:rPr lang="en-GB" sz="1200" kern="1200" noProof="0" dirty="0">
                <a:solidFill>
                  <a:schemeClr val="tx1"/>
                </a:solidFill>
                <a:effectLst/>
                <a:latin typeface="+mn-lt"/>
                <a:ea typeface="ＭＳ Ｐゴシック" charset="0"/>
                <a:cs typeface="ＭＳ Ｐゴシック" charset="0"/>
              </a:rPr>
              <a:t>Williams Carol J. Market Focus : Tainted Paprika Poisons Hungary's Culinary Pride : Fifty-nine people are arrested in the scandal, which sent 46 to the hospital. The health of the industry is also at stake. Los Angeles Times, 11 October 1994.</a:t>
            </a:r>
          </a:p>
          <a:p>
            <a:pPr marL="0" marR="0" indent="0" algn="l" defTabSz="457200" rtl="0" eaLnBrk="1" fontAlgn="auto" latinLnBrk="0" hangingPunct="1">
              <a:lnSpc>
                <a:spcPct val="100000"/>
              </a:lnSpc>
              <a:spcBef>
                <a:spcPts val="0"/>
              </a:spcBef>
              <a:spcAft>
                <a:spcPts val="0"/>
              </a:spcAft>
              <a:buClrTx/>
              <a:buSzTx/>
              <a:buFontTx/>
              <a:buNone/>
              <a:tabLst/>
              <a:defRPr/>
            </a:pPr>
            <a:r>
              <a:rPr lang="en-GB" noProof="0" dirty="0"/>
              <a:t>2. This is a well known,</a:t>
            </a:r>
            <a:r>
              <a:rPr lang="en-GB" baseline="0" noProof="0" dirty="0"/>
              <a:t> similar case. Adding melamine and water to increase the apparent amount of milk, the nitrogen content being adjusted by the melamine. It increased the nitrogen value (Kjeldahl analysis) giving the impression that the protein concentration was correct. </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noProof="0" dirty="0">
                <a:solidFill>
                  <a:schemeClr val="tx1"/>
                </a:solidFill>
                <a:effectLst/>
                <a:latin typeface="+mn-lt"/>
                <a:ea typeface="+mn-ea"/>
                <a:cs typeface="+mn-cs"/>
              </a:rPr>
              <a:t>3. In spring 1999, it was found that some 500 tons of feed contaminated with polychlorinated biphenyls (PCBs) and dioxins were fed to farm animals in Belgium and to a lesser extent in the Netherlands, France and Germany. </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noProof="0" dirty="0">
                <a:solidFill>
                  <a:schemeClr val="tx1"/>
                </a:solidFill>
                <a:effectLst/>
                <a:latin typeface="+mn-lt"/>
                <a:ea typeface="+mn-ea"/>
                <a:cs typeface="+mn-cs"/>
              </a:rPr>
              <a:t>4. </a:t>
            </a:r>
            <a:r>
              <a:rPr lang="en-GB" sz="1200" noProof="0" dirty="0">
                <a:solidFill>
                  <a:srgbClr val="0000FF"/>
                </a:solidFill>
              </a:rPr>
              <a:t>Diethylene Glycol in wine (Austria)</a:t>
            </a:r>
            <a:r>
              <a:rPr lang="en-GB" sz="1200" baseline="0" noProof="0" dirty="0">
                <a:solidFill>
                  <a:srgbClr val="0000FF"/>
                </a:solidFill>
              </a:rPr>
              <a:t> and toothpaste. </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baseline="0" noProof="0" dirty="0">
                <a:solidFill>
                  <a:srgbClr val="0000FF"/>
                </a:solidFill>
              </a:rPr>
              <a:t>5. Lead chromate to enhance the color of curcumin. Curcumin picture: https://upload.wikimedia.org/wikipedia/commons/d/da/Lead_chromate.JPG</a:t>
            </a:r>
            <a:endParaRPr lang="en-GB" noProof="0" dirty="0"/>
          </a:p>
        </p:txBody>
      </p:sp>
      <p:sp>
        <p:nvSpPr>
          <p:cNvPr id="4" name="Tijdelijke aanduiding voor dianummer 3"/>
          <p:cNvSpPr>
            <a:spLocks noGrp="1"/>
          </p:cNvSpPr>
          <p:nvPr>
            <p:ph type="sldNum" sz="quarter" idx="10"/>
          </p:nvPr>
        </p:nvSpPr>
        <p:spPr/>
        <p:txBody>
          <a:bodyPr/>
          <a:lstStyle/>
          <a:p>
            <a:fld id="{F2D2123C-9D82-1A46-BDB0-BEB2CA0AAF11}" type="slidenum">
              <a:rPr lang="nl-NL" smtClean="0"/>
              <a:t>4</a:t>
            </a:fld>
            <a:endParaRPr lang="nl-NL" dirty="0"/>
          </a:p>
        </p:txBody>
      </p:sp>
    </p:spTree>
    <p:extLst>
      <p:ext uri="{BB962C8B-B14F-4D97-AF65-F5344CB8AC3E}">
        <p14:creationId xmlns:p14="http://schemas.microsoft.com/office/powerpoint/2010/main" val="2945884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noProof="0" dirty="0"/>
              <a:t>Requiring absence makes</a:t>
            </a:r>
            <a:r>
              <a:rPr lang="en-GB" baseline="0" noProof="0" dirty="0"/>
              <a:t> that the methods of analysis determine how much is allowed. In the past 50 or so years, the detection limits for many chemicals have gone down by a factor of about a million. That means that absence now is a million times less than 50 years ago. Not because of scientific evidence of toxicity, but only because of the improvement in analysis. </a:t>
            </a:r>
            <a:endParaRPr lang="en-GB" noProof="0" dirty="0"/>
          </a:p>
        </p:txBody>
      </p:sp>
      <p:sp>
        <p:nvSpPr>
          <p:cNvPr id="4" name="Tijdelijke aanduiding voor dianummer 3"/>
          <p:cNvSpPr>
            <a:spLocks noGrp="1"/>
          </p:cNvSpPr>
          <p:nvPr>
            <p:ph type="sldNum" sz="quarter" idx="10"/>
          </p:nvPr>
        </p:nvSpPr>
        <p:spPr/>
        <p:txBody>
          <a:bodyPr/>
          <a:lstStyle/>
          <a:p>
            <a:pPr>
              <a:defRPr/>
            </a:pPr>
            <a:fld id="{1AC1FEB4-FC5D-154F-B882-00C1DEC9F7EF}" type="slidenum">
              <a:rPr lang="nl-NL" smtClean="0"/>
              <a:pPr>
                <a:defRPr/>
              </a:pPr>
              <a:t>5</a:t>
            </a:fld>
            <a:endParaRPr lang="nl-NL" dirty="0"/>
          </a:p>
        </p:txBody>
      </p:sp>
    </p:spTree>
    <p:extLst>
      <p:ext uri="{BB962C8B-B14F-4D97-AF65-F5344CB8AC3E}">
        <p14:creationId xmlns:p14="http://schemas.microsoft.com/office/powerpoint/2010/main" val="3592293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Source: FoodBev April 2017. page 23</a:t>
            </a:r>
          </a:p>
          <a:p>
            <a:r>
              <a:rPr lang="en-GB"/>
              <a:t>Picture of structure of steviol: Ed (Edgar181) - Own work, Public Domain, https://commons.wikimedia.org/w/index.php?curid=16879511</a:t>
            </a:r>
          </a:p>
        </p:txBody>
      </p:sp>
      <p:sp>
        <p:nvSpPr>
          <p:cNvPr id="4" name="Tijdelijke aanduiding voor dianummer 3"/>
          <p:cNvSpPr>
            <a:spLocks noGrp="1"/>
          </p:cNvSpPr>
          <p:nvPr>
            <p:ph type="sldNum" sz="quarter" idx="10"/>
          </p:nvPr>
        </p:nvSpPr>
        <p:spPr/>
        <p:txBody>
          <a:bodyPr/>
          <a:lstStyle/>
          <a:p>
            <a:fld id="{96878E31-1216-304A-9259-B581FEEA713E}" type="slidenum">
              <a:rPr lang="tr-TR"/>
              <a:t>6</a:t>
            </a:fld>
            <a:endParaRPr lang="tr-TR"/>
          </a:p>
        </p:txBody>
      </p:sp>
    </p:spTree>
    <p:extLst>
      <p:ext uri="{BB962C8B-B14F-4D97-AF65-F5344CB8AC3E}">
        <p14:creationId xmlns:p14="http://schemas.microsoft.com/office/powerpoint/2010/main" val="894366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noProof="0" dirty="0"/>
              <a:t>Antibiotics may no be added to food and therefore, if present in food,</a:t>
            </a:r>
            <a:r>
              <a:rPr lang="en-GB" baseline="0" noProof="0" dirty="0"/>
              <a:t> governments seize the food and destroy it. Even entire shiploads. The amount of antibiotics, however, is very far below the level at which it can do harm. The same antibiotics are given to people and even babies in million times higher amounts. For a very small chance of harm, a baby would have to eat 20,000 kilograms of the antibiotic-containing food per day the rest of its life. Adults even more of course. The regulations are in such cases absurd. If an antibiotic is added to food and that is illegal, the perpetrator should be prosecuted, but destroying the food is totally useless – senseless, does not protect anybody.</a:t>
            </a:r>
          </a:p>
          <a:p>
            <a:endParaRPr lang="en-GB" baseline="0" noProof="0" dirty="0"/>
          </a:p>
          <a:p>
            <a:r>
              <a:rPr lang="en-GB" baseline="0" noProof="0" dirty="0"/>
              <a:t>The same applies to many other chemicals present in food (added </a:t>
            </a:r>
            <a:r>
              <a:rPr lang="en-GB" baseline="0" noProof="0" dirty="0" err="1"/>
              <a:t>ot</a:t>
            </a:r>
            <a:r>
              <a:rPr lang="en-GB" baseline="0" noProof="0"/>
              <a:t> naturally present). Sudan Red is an example of absurd measures taken by a govenment. A person (actually assuming he or she is a rat) who drinks 800 liter per day of worchester sauce (just an example) for the rest of his life has a chance to suffer damage from the chemical. Nevertheless, the UK government at the time demanded the recall and destruction of huge amounts of food, worths more than € 15,000,000.</a:t>
            </a:r>
          </a:p>
          <a:p>
            <a:endParaRPr lang="en-GB" sz="1200" kern="1200">
              <a:solidFill>
                <a:schemeClr val="tx1"/>
              </a:solidFill>
              <a:latin typeface="+mn-lt"/>
              <a:ea typeface="+mn-ea"/>
              <a:cs typeface="+mn-cs"/>
            </a:endParaRPr>
          </a:p>
          <a:p>
            <a:r>
              <a:rPr lang="en-GB" sz="1200" kern="1200">
                <a:solidFill>
                  <a:schemeClr val="tx1"/>
                </a:solidFill>
                <a:latin typeface="+mn-lt"/>
                <a:ea typeface="+mn-ea"/>
                <a:cs typeface="+mn-cs"/>
              </a:rPr>
              <a:t>Dr Jon Bell, chief executive of the Food Standards Agency, said yesterday: "Sudan 1 could contribute to an increased risk of cancer. At the levels present the risk is likely to be very small but it is sensible to avoid eating any more. There is no risk of immediate ill health." </a:t>
            </a:r>
            <a:r>
              <a:rPr lang="en-GB" sz="1200" b="1" kern="1200">
                <a:solidFill>
                  <a:schemeClr val="tx1"/>
                </a:solidFill>
                <a:latin typeface="+mn-lt"/>
                <a:ea typeface="+mn-ea"/>
                <a:cs typeface="+mn-cs"/>
              </a:rPr>
              <a:t>Dr Julie Sharp, of Cancer Research UK, said the people who had already eaten foods that had been contaminated had no reason to panic. She said: "The risk of cancer in humans from Sudan I has not been proven and any risk from these foods is likely to be very small indeed." (BBC News, </a:t>
            </a:r>
            <a:r>
              <a:rPr lang="en-US" sz="1200" kern="1200">
                <a:solidFill>
                  <a:schemeClr val="tx1"/>
                </a:solidFill>
                <a:latin typeface="+mn-lt"/>
                <a:ea typeface="+mn-ea"/>
                <a:cs typeface="+mn-cs"/>
              </a:rPr>
              <a:t>Published: 2005/02/18 19:31:02 GMT</a:t>
            </a:r>
            <a:r>
              <a:rPr lang="en-GB" sz="1200" b="1" kern="1200" noProof="0">
                <a:solidFill>
                  <a:schemeClr val="tx1"/>
                </a:solidFill>
                <a:latin typeface="+mn-lt"/>
                <a:ea typeface="+mn-ea"/>
                <a:cs typeface="+mn-cs"/>
              </a:rPr>
              <a:t>;</a:t>
            </a:r>
            <a:r>
              <a:rPr lang="en-GB" sz="1200" b="1" kern="1200" baseline="0" noProof="0">
                <a:solidFill>
                  <a:schemeClr val="tx1"/>
                </a:solidFill>
                <a:latin typeface="+mn-lt"/>
                <a:ea typeface="+mn-ea"/>
                <a:cs typeface="+mn-cs"/>
              </a:rPr>
              <a:t> </a:t>
            </a:r>
            <a:r>
              <a:rPr lang="en-GB" sz="1200" kern="1200">
                <a:solidFill>
                  <a:schemeClr val="tx1"/>
                </a:solidFill>
                <a:latin typeface="+mn-lt"/>
                <a:ea typeface="+mn-ea"/>
                <a:cs typeface="+mn-cs"/>
              </a:rPr>
              <a:t>http://news.bbc.co.uk/go/pr/fr/-/2/hi/health/4277677.stm).</a:t>
            </a:r>
            <a:endParaRPr lang="en-GB" b="1" noProof="0"/>
          </a:p>
          <a:p>
            <a:endParaRPr lang="nl-NL"/>
          </a:p>
        </p:txBody>
      </p:sp>
      <p:sp>
        <p:nvSpPr>
          <p:cNvPr id="4" name="Tijdelijke aanduiding voor dianummer 3"/>
          <p:cNvSpPr>
            <a:spLocks noGrp="1"/>
          </p:cNvSpPr>
          <p:nvPr>
            <p:ph type="sldNum" sz="quarter" idx="10"/>
          </p:nvPr>
        </p:nvSpPr>
        <p:spPr/>
        <p:txBody>
          <a:bodyPr/>
          <a:lstStyle/>
          <a:p>
            <a:fld id="{F2D2123C-9D82-1A46-BDB0-BEB2CA0AAF11}" type="slidenum">
              <a:rPr lang="nl-NL" smtClean="0"/>
              <a:t>7</a:t>
            </a:fld>
            <a:endParaRPr lang="nl-NL" dirty="0"/>
          </a:p>
        </p:txBody>
      </p:sp>
    </p:spTree>
    <p:extLst>
      <p:ext uri="{BB962C8B-B14F-4D97-AF65-F5344CB8AC3E}">
        <p14:creationId xmlns:p14="http://schemas.microsoft.com/office/powerpoint/2010/main" val="4245189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a:t>Strongly influenced by economic and strategic interests </a:t>
            </a:r>
            <a:r>
              <a:rPr lang="mr-IN" sz="1200"/>
              <a:t>–</a:t>
            </a:r>
            <a:r>
              <a:rPr lang="en-GB" sz="1200"/>
              <a:t> but not GHI</a:t>
            </a:r>
            <a:endParaRPr lang="en-GB"/>
          </a:p>
        </p:txBody>
      </p:sp>
      <p:sp>
        <p:nvSpPr>
          <p:cNvPr id="4" name="Tijdelijke aanduiding voor dianummer 3"/>
          <p:cNvSpPr>
            <a:spLocks noGrp="1"/>
          </p:cNvSpPr>
          <p:nvPr>
            <p:ph type="sldNum" sz="quarter" idx="10"/>
          </p:nvPr>
        </p:nvSpPr>
        <p:spPr/>
        <p:txBody>
          <a:bodyPr/>
          <a:lstStyle/>
          <a:p>
            <a:fld id="{96878E31-1216-304A-9259-B581FEEA713E}" type="slidenum">
              <a:t>10</a:t>
            </a:fld>
            <a:endParaRPr lang="en-GB"/>
          </a:p>
        </p:txBody>
      </p:sp>
    </p:spTree>
    <p:extLst>
      <p:ext uri="{BB962C8B-B14F-4D97-AF65-F5344CB8AC3E}">
        <p14:creationId xmlns:p14="http://schemas.microsoft.com/office/powerpoint/2010/main" val="323260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The difference in length alone indicates there are large differences.</a:t>
            </a:r>
          </a:p>
        </p:txBody>
      </p:sp>
      <p:sp>
        <p:nvSpPr>
          <p:cNvPr id="4" name="Tijdelijke aanduiding voor dianummer 3"/>
          <p:cNvSpPr>
            <a:spLocks noGrp="1"/>
          </p:cNvSpPr>
          <p:nvPr>
            <p:ph type="sldNum" sz="quarter" idx="10"/>
          </p:nvPr>
        </p:nvSpPr>
        <p:spPr/>
        <p:txBody>
          <a:bodyPr/>
          <a:lstStyle/>
          <a:p>
            <a:fld id="{96878E31-1216-304A-9259-B581FEEA713E}" type="slidenum">
              <a:rPr lang="tr-TR"/>
              <a:t>13</a:t>
            </a:fld>
            <a:endParaRPr lang="tr-TR"/>
          </a:p>
        </p:txBody>
      </p:sp>
    </p:spTree>
    <p:extLst>
      <p:ext uri="{BB962C8B-B14F-4D97-AF65-F5344CB8AC3E}">
        <p14:creationId xmlns:p14="http://schemas.microsoft.com/office/powerpoint/2010/main" val="2280453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x-none"/>
              <a:t>Titelstijl van model bewerken</a:t>
            </a:r>
            <a:endParaRPr lang="en-GB"/>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Klik om de titelstijl van het model te bewerken</a:t>
            </a:r>
            <a:endParaRPr lang="en-GB"/>
          </a:p>
        </p:txBody>
      </p:sp>
      <p:sp>
        <p:nvSpPr>
          <p:cNvPr id="4" name="Tijdelijke aanduiding voor datum 3"/>
          <p:cNvSpPr>
            <a:spLocks noGrp="1"/>
          </p:cNvSpPr>
          <p:nvPr>
            <p:ph type="dt" sz="half" idx="10"/>
          </p:nvPr>
        </p:nvSpPr>
        <p:spPr/>
        <p:txBody>
          <a:bodyPr/>
          <a:lstStyle/>
          <a:p>
            <a:fld id="{7D6A88EE-5522-9740-8C8A-114F92AAEF36}" type="datetimeFigureOut">
              <a:t>8/14/18</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3452650D-C6A5-4541-BB90-23CAEFFFD07C}" type="slidenum">
              <a:t>‹#›</a:t>
            </a:fld>
            <a:endParaRPr lang="en-GB"/>
          </a:p>
        </p:txBody>
      </p:sp>
    </p:spTree>
    <p:extLst>
      <p:ext uri="{BB962C8B-B14F-4D97-AF65-F5344CB8AC3E}">
        <p14:creationId xmlns:p14="http://schemas.microsoft.com/office/powerpoint/2010/main" val="319924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x-none"/>
              <a:t>Titelstijl van model bewerken</a:t>
            </a:r>
            <a:endParaRPr lang="en-GB"/>
          </a:p>
        </p:txBody>
      </p:sp>
      <p:sp>
        <p:nvSpPr>
          <p:cNvPr id="3" name="Tijdelijke aanduiding voor verticale tekst 2"/>
          <p:cNvSpPr>
            <a:spLocks noGrp="1"/>
          </p:cNvSpPr>
          <p:nvPr>
            <p:ph type="body" orient="vert" idx="1"/>
          </p:nvPr>
        </p:nvSpPr>
        <p:spPr/>
        <p:txBody>
          <a:bodyPr vert="eaVert"/>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en-GB"/>
          </a:p>
        </p:txBody>
      </p:sp>
      <p:sp>
        <p:nvSpPr>
          <p:cNvPr id="4" name="Tijdelijke aanduiding voor datum 3"/>
          <p:cNvSpPr>
            <a:spLocks noGrp="1"/>
          </p:cNvSpPr>
          <p:nvPr>
            <p:ph type="dt" sz="half" idx="10"/>
          </p:nvPr>
        </p:nvSpPr>
        <p:spPr/>
        <p:txBody>
          <a:bodyPr/>
          <a:lstStyle/>
          <a:p>
            <a:fld id="{7D6A88EE-5522-9740-8C8A-114F92AAEF36}" type="datetimeFigureOut">
              <a:t>8/14/18</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3452650D-C6A5-4541-BB90-23CAEFFFD07C}" type="slidenum">
              <a:t>‹#›</a:t>
            </a:fld>
            <a:endParaRPr lang="en-GB"/>
          </a:p>
        </p:txBody>
      </p:sp>
    </p:spTree>
    <p:extLst>
      <p:ext uri="{BB962C8B-B14F-4D97-AF65-F5344CB8AC3E}">
        <p14:creationId xmlns:p14="http://schemas.microsoft.com/office/powerpoint/2010/main" val="1690473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x-none"/>
              <a:t>Titelstijl van model bewerken</a:t>
            </a:r>
            <a:endParaRPr lang="en-GB"/>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en-GB"/>
          </a:p>
        </p:txBody>
      </p:sp>
      <p:sp>
        <p:nvSpPr>
          <p:cNvPr id="4" name="Tijdelijke aanduiding voor datum 3"/>
          <p:cNvSpPr>
            <a:spLocks noGrp="1"/>
          </p:cNvSpPr>
          <p:nvPr>
            <p:ph type="dt" sz="half" idx="10"/>
          </p:nvPr>
        </p:nvSpPr>
        <p:spPr/>
        <p:txBody>
          <a:bodyPr/>
          <a:lstStyle/>
          <a:p>
            <a:fld id="{7D6A88EE-5522-9740-8C8A-114F92AAEF36}" type="datetimeFigureOut">
              <a:t>8/14/18</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3452650D-C6A5-4541-BB90-23CAEFFFD07C}" type="slidenum">
              <a:t>‹#›</a:t>
            </a:fld>
            <a:endParaRPr lang="en-GB"/>
          </a:p>
        </p:txBody>
      </p:sp>
    </p:spTree>
    <p:extLst>
      <p:ext uri="{BB962C8B-B14F-4D97-AF65-F5344CB8AC3E}">
        <p14:creationId xmlns:p14="http://schemas.microsoft.com/office/powerpoint/2010/main" val="941297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x-none"/>
              <a:t>Titelstijl van model bewerken</a:t>
            </a:r>
            <a:endParaRPr lang="en-GB"/>
          </a:p>
        </p:txBody>
      </p:sp>
      <p:sp>
        <p:nvSpPr>
          <p:cNvPr id="3" name="Tijdelijke aanduiding voor inhoud 2"/>
          <p:cNvSpPr>
            <a:spLocks noGrp="1"/>
          </p:cNvSpPr>
          <p:nvPr>
            <p:ph idx="1"/>
          </p:nvPr>
        </p:nvSpPr>
        <p:spPr/>
        <p:txBody>
          <a:bodyPr/>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en-GB"/>
          </a:p>
        </p:txBody>
      </p:sp>
      <p:sp>
        <p:nvSpPr>
          <p:cNvPr id="4" name="Tijdelijke aanduiding voor datum 3"/>
          <p:cNvSpPr>
            <a:spLocks noGrp="1"/>
          </p:cNvSpPr>
          <p:nvPr>
            <p:ph type="dt" sz="half" idx="10"/>
          </p:nvPr>
        </p:nvSpPr>
        <p:spPr/>
        <p:txBody>
          <a:bodyPr/>
          <a:lstStyle/>
          <a:p>
            <a:fld id="{7D6A88EE-5522-9740-8C8A-114F92AAEF36}" type="datetimeFigureOut">
              <a:t>8/14/18</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3452650D-C6A5-4541-BB90-23CAEFFFD07C}" type="slidenum">
              <a:t>‹#›</a:t>
            </a:fld>
            <a:endParaRPr lang="en-GB"/>
          </a:p>
        </p:txBody>
      </p:sp>
    </p:spTree>
    <p:extLst>
      <p:ext uri="{BB962C8B-B14F-4D97-AF65-F5344CB8AC3E}">
        <p14:creationId xmlns:p14="http://schemas.microsoft.com/office/powerpoint/2010/main" val="885109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x-none"/>
              <a:t>Titelstijl van model bewerken</a:t>
            </a:r>
            <a:endParaRPr lang="en-GB"/>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Klik om de tekststijl van het model te bewerken</a:t>
            </a:r>
          </a:p>
        </p:txBody>
      </p:sp>
      <p:sp>
        <p:nvSpPr>
          <p:cNvPr id="4" name="Tijdelijke aanduiding voor datum 3"/>
          <p:cNvSpPr>
            <a:spLocks noGrp="1"/>
          </p:cNvSpPr>
          <p:nvPr>
            <p:ph type="dt" sz="half" idx="10"/>
          </p:nvPr>
        </p:nvSpPr>
        <p:spPr/>
        <p:txBody>
          <a:bodyPr/>
          <a:lstStyle/>
          <a:p>
            <a:fld id="{7D6A88EE-5522-9740-8C8A-114F92AAEF36}" type="datetimeFigureOut">
              <a:t>8/14/18</a:t>
            </a:fld>
            <a:endParaRPr lang="en-GB"/>
          </a:p>
        </p:txBody>
      </p:sp>
      <p:sp>
        <p:nvSpPr>
          <p:cNvPr id="5" name="Tijdelijke aanduiding voor voettekst 4"/>
          <p:cNvSpPr>
            <a:spLocks noGrp="1"/>
          </p:cNvSpPr>
          <p:nvPr>
            <p:ph type="ftr" sz="quarter" idx="11"/>
          </p:nvPr>
        </p:nvSpPr>
        <p:spPr/>
        <p:txBody>
          <a:bodyPr/>
          <a:lstStyle/>
          <a:p>
            <a:endParaRPr lang="en-GB"/>
          </a:p>
        </p:txBody>
      </p:sp>
      <p:sp>
        <p:nvSpPr>
          <p:cNvPr id="6" name="Tijdelijke aanduiding voor dianummer 5"/>
          <p:cNvSpPr>
            <a:spLocks noGrp="1"/>
          </p:cNvSpPr>
          <p:nvPr>
            <p:ph type="sldNum" sz="quarter" idx="12"/>
          </p:nvPr>
        </p:nvSpPr>
        <p:spPr/>
        <p:txBody>
          <a:bodyPr/>
          <a:lstStyle/>
          <a:p>
            <a:fld id="{3452650D-C6A5-4541-BB90-23CAEFFFD07C}" type="slidenum">
              <a:t>‹#›</a:t>
            </a:fld>
            <a:endParaRPr lang="en-GB"/>
          </a:p>
        </p:txBody>
      </p:sp>
    </p:spTree>
    <p:extLst>
      <p:ext uri="{BB962C8B-B14F-4D97-AF65-F5344CB8AC3E}">
        <p14:creationId xmlns:p14="http://schemas.microsoft.com/office/powerpoint/2010/main" val="326565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x-none"/>
              <a:t>Titelstijl van model bewerken</a:t>
            </a:r>
            <a:endParaRPr lang="en-GB"/>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en-GB"/>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en-GB"/>
          </a:p>
        </p:txBody>
      </p:sp>
      <p:sp>
        <p:nvSpPr>
          <p:cNvPr id="5" name="Tijdelijke aanduiding voor datum 4"/>
          <p:cNvSpPr>
            <a:spLocks noGrp="1"/>
          </p:cNvSpPr>
          <p:nvPr>
            <p:ph type="dt" sz="half" idx="10"/>
          </p:nvPr>
        </p:nvSpPr>
        <p:spPr/>
        <p:txBody>
          <a:bodyPr/>
          <a:lstStyle/>
          <a:p>
            <a:fld id="{7D6A88EE-5522-9740-8C8A-114F92AAEF36}" type="datetimeFigureOut">
              <a:t>8/14/18</a:t>
            </a:fld>
            <a:endParaRPr lang="en-GB"/>
          </a:p>
        </p:txBody>
      </p:sp>
      <p:sp>
        <p:nvSpPr>
          <p:cNvPr id="6" name="Tijdelijke aanduiding voor voettekst 5"/>
          <p:cNvSpPr>
            <a:spLocks noGrp="1"/>
          </p:cNvSpPr>
          <p:nvPr>
            <p:ph type="ftr" sz="quarter" idx="11"/>
          </p:nvPr>
        </p:nvSpPr>
        <p:spPr/>
        <p:txBody>
          <a:bodyPr/>
          <a:lstStyle/>
          <a:p>
            <a:endParaRPr lang="en-GB"/>
          </a:p>
        </p:txBody>
      </p:sp>
      <p:sp>
        <p:nvSpPr>
          <p:cNvPr id="7" name="Tijdelijke aanduiding voor dianummer 6"/>
          <p:cNvSpPr>
            <a:spLocks noGrp="1"/>
          </p:cNvSpPr>
          <p:nvPr>
            <p:ph type="sldNum" sz="quarter" idx="12"/>
          </p:nvPr>
        </p:nvSpPr>
        <p:spPr/>
        <p:txBody>
          <a:bodyPr/>
          <a:lstStyle/>
          <a:p>
            <a:fld id="{3452650D-C6A5-4541-BB90-23CAEFFFD07C}" type="slidenum">
              <a:t>‹#›</a:t>
            </a:fld>
            <a:endParaRPr lang="en-GB"/>
          </a:p>
        </p:txBody>
      </p:sp>
    </p:spTree>
    <p:extLst>
      <p:ext uri="{BB962C8B-B14F-4D97-AF65-F5344CB8AC3E}">
        <p14:creationId xmlns:p14="http://schemas.microsoft.com/office/powerpoint/2010/main" val="3467298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x-none"/>
              <a:t>Titelstijl van model bewerken</a:t>
            </a:r>
            <a:endParaRPr lang="en-GB"/>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en-GB"/>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en-GB"/>
          </a:p>
        </p:txBody>
      </p:sp>
      <p:sp>
        <p:nvSpPr>
          <p:cNvPr id="7" name="Tijdelijke aanduiding voor datum 6"/>
          <p:cNvSpPr>
            <a:spLocks noGrp="1"/>
          </p:cNvSpPr>
          <p:nvPr>
            <p:ph type="dt" sz="half" idx="10"/>
          </p:nvPr>
        </p:nvSpPr>
        <p:spPr/>
        <p:txBody>
          <a:bodyPr/>
          <a:lstStyle/>
          <a:p>
            <a:fld id="{7D6A88EE-5522-9740-8C8A-114F92AAEF36}" type="datetimeFigureOut">
              <a:t>8/14/18</a:t>
            </a:fld>
            <a:endParaRPr lang="en-GB"/>
          </a:p>
        </p:txBody>
      </p:sp>
      <p:sp>
        <p:nvSpPr>
          <p:cNvPr id="8" name="Tijdelijke aanduiding voor voettekst 7"/>
          <p:cNvSpPr>
            <a:spLocks noGrp="1"/>
          </p:cNvSpPr>
          <p:nvPr>
            <p:ph type="ftr" sz="quarter" idx="11"/>
          </p:nvPr>
        </p:nvSpPr>
        <p:spPr/>
        <p:txBody>
          <a:bodyPr/>
          <a:lstStyle/>
          <a:p>
            <a:endParaRPr lang="en-GB"/>
          </a:p>
        </p:txBody>
      </p:sp>
      <p:sp>
        <p:nvSpPr>
          <p:cNvPr id="9" name="Tijdelijke aanduiding voor dianummer 8"/>
          <p:cNvSpPr>
            <a:spLocks noGrp="1"/>
          </p:cNvSpPr>
          <p:nvPr>
            <p:ph type="sldNum" sz="quarter" idx="12"/>
          </p:nvPr>
        </p:nvSpPr>
        <p:spPr/>
        <p:txBody>
          <a:bodyPr/>
          <a:lstStyle/>
          <a:p>
            <a:fld id="{3452650D-C6A5-4541-BB90-23CAEFFFD07C}" type="slidenum">
              <a:t>‹#›</a:t>
            </a:fld>
            <a:endParaRPr lang="en-GB"/>
          </a:p>
        </p:txBody>
      </p:sp>
    </p:spTree>
    <p:extLst>
      <p:ext uri="{BB962C8B-B14F-4D97-AF65-F5344CB8AC3E}">
        <p14:creationId xmlns:p14="http://schemas.microsoft.com/office/powerpoint/2010/main" val="758280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x-none"/>
              <a:t>Titelstijl van model bewerken</a:t>
            </a:r>
            <a:endParaRPr lang="en-GB"/>
          </a:p>
        </p:txBody>
      </p:sp>
      <p:sp>
        <p:nvSpPr>
          <p:cNvPr id="3" name="Tijdelijke aanduiding voor datum 2"/>
          <p:cNvSpPr>
            <a:spLocks noGrp="1"/>
          </p:cNvSpPr>
          <p:nvPr>
            <p:ph type="dt" sz="half" idx="10"/>
          </p:nvPr>
        </p:nvSpPr>
        <p:spPr/>
        <p:txBody>
          <a:bodyPr/>
          <a:lstStyle/>
          <a:p>
            <a:fld id="{7D6A88EE-5522-9740-8C8A-114F92AAEF36}" type="datetimeFigureOut">
              <a:t>8/14/18</a:t>
            </a:fld>
            <a:endParaRPr lang="en-GB"/>
          </a:p>
        </p:txBody>
      </p:sp>
      <p:sp>
        <p:nvSpPr>
          <p:cNvPr id="4" name="Tijdelijke aanduiding voor voettekst 3"/>
          <p:cNvSpPr>
            <a:spLocks noGrp="1"/>
          </p:cNvSpPr>
          <p:nvPr>
            <p:ph type="ftr" sz="quarter" idx="11"/>
          </p:nvPr>
        </p:nvSpPr>
        <p:spPr/>
        <p:txBody>
          <a:bodyPr/>
          <a:lstStyle/>
          <a:p>
            <a:endParaRPr lang="en-GB"/>
          </a:p>
        </p:txBody>
      </p:sp>
      <p:sp>
        <p:nvSpPr>
          <p:cNvPr id="5" name="Tijdelijke aanduiding voor dianummer 4"/>
          <p:cNvSpPr>
            <a:spLocks noGrp="1"/>
          </p:cNvSpPr>
          <p:nvPr>
            <p:ph type="sldNum" sz="quarter" idx="12"/>
          </p:nvPr>
        </p:nvSpPr>
        <p:spPr/>
        <p:txBody>
          <a:bodyPr/>
          <a:lstStyle/>
          <a:p>
            <a:fld id="{3452650D-C6A5-4541-BB90-23CAEFFFD07C}" type="slidenum">
              <a:t>‹#›</a:t>
            </a:fld>
            <a:endParaRPr lang="en-GB"/>
          </a:p>
        </p:txBody>
      </p:sp>
    </p:spTree>
    <p:extLst>
      <p:ext uri="{BB962C8B-B14F-4D97-AF65-F5344CB8AC3E}">
        <p14:creationId xmlns:p14="http://schemas.microsoft.com/office/powerpoint/2010/main" val="3866614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D6A88EE-5522-9740-8C8A-114F92AAEF36}" type="datetimeFigureOut">
              <a:t>8/14/18</a:t>
            </a:fld>
            <a:endParaRPr lang="en-GB"/>
          </a:p>
        </p:txBody>
      </p:sp>
      <p:sp>
        <p:nvSpPr>
          <p:cNvPr id="3" name="Tijdelijke aanduiding voor voettekst 2"/>
          <p:cNvSpPr>
            <a:spLocks noGrp="1"/>
          </p:cNvSpPr>
          <p:nvPr>
            <p:ph type="ftr" sz="quarter" idx="11"/>
          </p:nvPr>
        </p:nvSpPr>
        <p:spPr/>
        <p:txBody>
          <a:bodyPr/>
          <a:lstStyle/>
          <a:p>
            <a:endParaRPr lang="en-GB"/>
          </a:p>
        </p:txBody>
      </p:sp>
      <p:sp>
        <p:nvSpPr>
          <p:cNvPr id="4" name="Tijdelijke aanduiding voor dianummer 3"/>
          <p:cNvSpPr>
            <a:spLocks noGrp="1"/>
          </p:cNvSpPr>
          <p:nvPr>
            <p:ph type="sldNum" sz="quarter" idx="12"/>
          </p:nvPr>
        </p:nvSpPr>
        <p:spPr/>
        <p:txBody>
          <a:bodyPr/>
          <a:lstStyle/>
          <a:p>
            <a:fld id="{3452650D-C6A5-4541-BB90-23CAEFFFD07C}" type="slidenum">
              <a:t>‹#›</a:t>
            </a:fld>
            <a:endParaRPr lang="en-GB"/>
          </a:p>
        </p:txBody>
      </p:sp>
    </p:spTree>
    <p:extLst>
      <p:ext uri="{BB962C8B-B14F-4D97-AF65-F5344CB8AC3E}">
        <p14:creationId xmlns:p14="http://schemas.microsoft.com/office/powerpoint/2010/main" val="130971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x-none"/>
              <a:t>Titelstijl van model bewerken</a:t>
            </a:r>
            <a:endParaRPr lang="en-GB"/>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en-GB"/>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Klik om de tekststijl van het model te bewerken</a:t>
            </a:r>
          </a:p>
        </p:txBody>
      </p:sp>
      <p:sp>
        <p:nvSpPr>
          <p:cNvPr id="5" name="Tijdelijke aanduiding voor datum 4"/>
          <p:cNvSpPr>
            <a:spLocks noGrp="1"/>
          </p:cNvSpPr>
          <p:nvPr>
            <p:ph type="dt" sz="half" idx="10"/>
          </p:nvPr>
        </p:nvSpPr>
        <p:spPr/>
        <p:txBody>
          <a:bodyPr/>
          <a:lstStyle/>
          <a:p>
            <a:fld id="{7D6A88EE-5522-9740-8C8A-114F92AAEF36}" type="datetimeFigureOut">
              <a:t>8/14/18</a:t>
            </a:fld>
            <a:endParaRPr lang="en-GB"/>
          </a:p>
        </p:txBody>
      </p:sp>
      <p:sp>
        <p:nvSpPr>
          <p:cNvPr id="6" name="Tijdelijke aanduiding voor voettekst 5"/>
          <p:cNvSpPr>
            <a:spLocks noGrp="1"/>
          </p:cNvSpPr>
          <p:nvPr>
            <p:ph type="ftr" sz="quarter" idx="11"/>
          </p:nvPr>
        </p:nvSpPr>
        <p:spPr/>
        <p:txBody>
          <a:bodyPr/>
          <a:lstStyle/>
          <a:p>
            <a:endParaRPr lang="en-GB"/>
          </a:p>
        </p:txBody>
      </p:sp>
      <p:sp>
        <p:nvSpPr>
          <p:cNvPr id="7" name="Tijdelijke aanduiding voor dianummer 6"/>
          <p:cNvSpPr>
            <a:spLocks noGrp="1"/>
          </p:cNvSpPr>
          <p:nvPr>
            <p:ph type="sldNum" sz="quarter" idx="12"/>
          </p:nvPr>
        </p:nvSpPr>
        <p:spPr/>
        <p:txBody>
          <a:bodyPr/>
          <a:lstStyle/>
          <a:p>
            <a:fld id="{3452650D-C6A5-4541-BB90-23CAEFFFD07C}" type="slidenum">
              <a:t>‹#›</a:t>
            </a:fld>
            <a:endParaRPr lang="en-GB"/>
          </a:p>
        </p:txBody>
      </p:sp>
    </p:spTree>
    <p:extLst>
      <p:ext uri="{BB962C8B-B14F-4D97-AF65-F5344CB8AC3E}">
        <p14:creationId xmlns:p14="http://schemas.microsoft.com/office/powerpoint/2010/main" val="1340952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x-none"/>
              <a:t>Titelstijl van model bewerken</a:t>
            </a:r>
            <a:endParaRPr lang="en-GB"/>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Klik om de tekststijl van het model te bewerken</a:t>
            </a:r>
          </a:p>
        </p:txBody>
      </p:sp>
      <p:sp>
        <p:nvSpPr>
          <p:cNvPr id="5" name="Tijdelijke aanduiding voor datum 4"/>
          <p:cNvSpPr>
            <a:spLocks noGrp="1"/>
          </p:cNvSpPr>
          <p:nvPr>
            <p:ph type="dt" sz="half" idx="10"/>
          </p:nvPr>
        </p:nvSpPr>
        <p:spPr/>
        <p:txBody>
          <a:bodyPr/>
          <a:lstStyle/>
          <a:p>
            <a:fld id="{7D6A88EE-5522-9740-8C8A-114F92AAEF36}" type="datetimeFigureOut">
              <a:t>8/14/18</a:t>
            </a:fld>
            <a:endParaRPr lang="en-GB"/>
          </a:p>
        </p:txBody>
      </p:sp>
      <p:sp>
        <p:nvSpPr>
          <p:cNvPr id="6" name="Tijdelijke aanduiding voor voettekst 5"/>
          <p:cNvSpPr>
            <a:spLocks noGrp="1"/>
          </p:cNvSpPr>
          <p:nvPr>
            <p:ph type="ftr" sz="quarter" idx="11"/>
          </p:nvPr>
        </p:nvSpPr>
        <p:spPr/>
        <p:txBody>
          <a:bodyPr/>
          <a:lstStyle/>
          <a:p>
            <a:endParaRPr lang="en-GB"/>
          </a:p>
        </p:txBody>
      </p:sp>
      <p:sp>
        <p:nvSpPr>
          <p:cNvPr id="7" name="Tijdelijke aanduiding voor dianummer 6"/>
          <p:cNvSpPr>
            <a:spLocks noGrp="1"/>
          </p:cNvSpPr>
          <p:nvPr>
            <p:ph type="sldNum" sz="quarter" idx="12"/>
          </p:nvPr>
        </p:nvSpPr>
        <p:spPr/>
        <p:txBody>
          <a:bodyPr/>
          <a:lstStyle/>
          <a:p>
            <a:fld id="{3452650D-C6A5-4541-BB90-23CAEFFFD07C}" type="slidenum">
              <a:t>‹#›</a:t>
            </a:fld>
            <a:endParaRPr lang="en-GB"/>
          </a:p>
        </p:txBody>
      </p:sp>
    </p:spTree>
    <p:extLst>
      <p:ext uri="{BB962C8B-B14F-4D97-AF65-F5344CB8AC3E}">
        <p14:creationId xmlns:p14="http://schemas.microsoft.com/office/powerpoint/2010/main" val="2761795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a:t>Titelstijl van model bewerken</a:t>
            </a:r>
            <a:endParaRPr lang="en-GB"/>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a:t>Klik om de tekststijl van het model te bewerken</a:t>
            </a:r>
          </a:p>
          <a:p>
            <a:pPr lvl="1"/>
            <a:r>
              <a:rPr lang="x-none"/>
              <a:t>Tweede niveau</a:t>
            </a:r>
          </a:p>
          <a:p>
            <a:pPr lvl="2"/>
            <a:r>
              <a:rPr lang="x-none"/>
              <a:t>Derde niveau</a:t>
            </a:r>
          </a:p>
          <a:p>
            <a:pPr lvl="3"/>
            <a:r>
              <a:rPr lang="x-none"/>
              <a:t>Vierde niveau</a:t>
            </a:r>
          </a:p>
          <a:p>
            <a:pPr lvl="4"/>
            <a:r>
              <a:rPr lang="x-none"/>
              <a:t>Vijfde niveau</a:t>
            </a:r>
            <a:endParaRPr lang="en-GB"/>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6A88EE-5522-9740-8C8A-114F92AAEF36}" type="datetimeFigureOut">
              <a:t>8/14/18</a:t>
            </a:fld>
            <a:endParaRPr lang="en-GB"/>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52650D-C6A5-4541-BB90-23CAEFFFD07C}" type="slidenum">
              <a:t>‹#›</a:t>
            </a:fld>
            <a:endParaRPr lang="en-GB"/>
          </a:p>
        </p:txBody>
      </p:sp>
    </p:spTree>
    <p:extLst>
      <p:ext uri="{BB962C8B-B14F-4D97-AF65-F5344CB8AC3E}">
        <p14:creationId xmlns:p14="http://schemas.microsoft.com/office/powerpoint/2010/main" val="1854747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ec.europa.eu/research/biosociety/pdf/a_decade_of_eu-funded_gmo_research.pdf"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www.aaas.org/news/releases/2012/media/AAAS_GM_statement.pd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www.globalharmonization.net"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notesSlide" Target="../notesSlides/notesSlide34.xml"/><Relationship Id="rId7" Type="http://schemas.openxmlformats.org/officeDocument/2006/relationships/image" Target="../media/image81.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83.jpeg"/><Relationship Id="rId10" Type="http://schemas.openxmlformats.org/officeDocument/2006/relationships/image" Target="../media/image86.png"/><Relationship Id="rId4" Type="http://schemas.openxmlformats.org/officeDocument/2006/relationships/image" Target="../media/image82.png"/><Relationship Id="rId9" Type="http://schemas.openxmlformats.org/officeDocument/2006/relationships/image" Target="../media/image85.png"/></Relationships>
</file>

<file path=ppt/slides/_rels/slide5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notesSlide" Target="../notesSlides/notesSlide35.xml"/><Relationship Id="rId7" Type="http://schemas.openxmlformats.org/officeDocument/2006/relationships/image" Target="../media/image81.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83.jpeg"/><Relationship Id="rId10" Type="http://schemas.openxmlformats.org/officeDocument/2006/relationships/image" Target="../media/image89.png"/><Relationship Id="rId4" Type="http://schemas.openxmlformats.org/officeDocument/2006/relationships/image" Target="../media/image87.jpeg"/><Relationship Id="rId9" Type="http://schemas.openxmlformats.org/officeDocument/2006/relationships/image" Target="../media/image8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eren 4"/>
          <p:cNvGrpSpPr/>
          <p:nvPr/>
        </p:nvGrpSpPr>
        <p:grpSpPr>
          <a:xfrm>
            <a:off x="522662" y="880447"/>
            <a:ext cx="8098677" cy="5097106"/>
            <a:chOff x="522662" y="1237162"/>
            <a:chExt cx="8098677" cy="5097106"/>
          </a:xfrm>
        </p:grpSpPr>
        <p:sp>
          <p:nvSpPr>
            <p:cNvPr id="2" name="Tekstvak 1"/>
            <p:cNvSpPr txBox="1"/>
            <p:nvPr/>
          </p:nvSpPr>
          <p:spPr>
            <a:xfrm>
              <a:off x="522662" y="1237162"/>
              <a:ext cx="8098677" cy="3293209"/>
            </a:xfrm>
            <a:prstGeom prst="rect">
              <a:avLst/>
            </a:prstGeom>
            <a:noFill/>
          </p:spPr>
          <p:txBody>
            <a:bodyPr wrap="square" rtlCol="0">
              <a:spAutoFit/>
            </a:bodyPr>
            <a:lstStyle/>
            <a:p>
              <a:pPr algn="ctr"/>
              <a:r>
                <a:rPr lang="en-GB" sz="4000" b="1">
                  <a:solidFill>
                    <a:srgbClr val="008000"/>
                  </a:solidFill>
                </a:rPr>
                <a:t>Why harmonize food regulations </a:t>
              </a:r>
            </a:p>
            <a:p>
              <a:pPr algn="ctr"/>
              <a:r>
                <a:rPr lang="en-GB" sz="4000" b="1">
                  <a:solidFill>
                    <a:srgbClr val="008000"/>
                  </a:solidFill>
                </a:rPr>
                <a:t>and if harmonized, </a:t>
              </a:r>
            </a:p>
            <a:p>
              <a:pPr algn="ctr"/>
              <a:r>
                <a:rPr lang="en-GB" sz="4000" b="1">
                  <a:solidFill>
                    <a:srgbClr val="008000"/>
                  </a:solidFill>
                </a:rPr>
                <a:t>how to make it work in practice?</a:t>
              </a:r>
            </a:p>
            <a:p>
              <a:pPr algn="ctr"/>
              <a:endParaRPr lang="en-GB">
                <a:solidFill>
                  <a:srgbClr val="008000"/>
                </a:solidFill>
              </a:endParaRPr>
            </a:p>
            <a:p>
              <a:pPr algn="ctr"/>
              <a:r>
                <a:rPr lang="en-GB" sz="2800" i="1">
                  <a:solidFill>
                    <a:srgbClr val="008000"/>
                  </a:solidFill>
                </a:rPr>
                <a:t>Huub Lelieveld</a:t>
              </a:r>
            </a:p>
            <a:p>
              <a:pPr algn="ctr"/>
              <a:endParaRPr lang="en-GB">
                <a:solidFill>
                  <a:srgbClr val="008000"/>
                </a:solidFill>
              </a:endParaRPr>
            </a:p>
            <a:p>
              <a:pPr algn="ctr"/>
              <a:r>
                <a:rPr lang="en-GB" sz="2400" i="1">
                  <a:solidFill>
                    <a:srgbClr val="008000"/>
                  </a:solidFill>
                </a:rPr>
                <a:t>Global Harmonization Initiative</a:t>
              </a:r>
              <a:r>
                <a:rPr lang="en-GB" sz="2400">
                  <a:solidFill>
                    <a:srgbClr val="008000"/>
                  </a:solidFill>
                  <a:effectLst/>
                </a:rPr>
                <a:t> </a:t>
              </a:r>
              <a:endParaRPr lang="en-GB" sz="2400">
                <a:solidFill>
                  <a:srgbClr val="008000"/>
                </a:solidFill>
              </a:endParaRPr>
            </a:p>
          </p:txBody>
        </p:sp>
        <p:pic>
          <p:nvPicPr>
            <p:cNvPr id="3" name="Afbeelding 2" descr="GHI logo 2015 Quarter siz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426" y="5047750"/>
              <a:ext cx="3049149" cy="1286518"/>
            </a:xfrm>
            <a:prstGeom prst="rect">
              <a:avLst/>
            </a:prstGeom>
          </p:spPr>
        </p:pic>
      </p:grpSp>
    </p:spTree>
    <p:extLst>
      <p:ext uri="{BB962C8B-B14F-4D97-AF65-F5344CB8AC3E}">
        <p14:creationId xmlns:p14="http://schemas.microsoft.com/office/powerpoint/2010/main" val="3368810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eren 4"/>
          <p:cNvGrpSpPr/>
          <p:nvPr/>
        </p:nvGrpSpPr>
        <p:grpSpPr>
          <a:xfrm>
            <a:off x="434911" y="405785"/>
            <a:ext cx="8244047" cy="2817992"/>
            <a:chOff x="434911" y="214440"/>
            <a:chExt cx="8244047" cy="2817992"/>
          </a:xfrm>
        </p:grpSpPr>
        <p:sp>
          <p:nvSpPr>
            <p:cNvPr id="6" name="Tekstvak 5"/>
            <p:cNvSpPr txBox="1"/>
            <p:nvPr/>
          </p:nvSpPr>
          <p:spPr>
            <a:xfrm>
              <a:off x="4588384" y="2386101"/>
              <a:ext cx="4090574" cy="646331"/>
            </a:xfrm>
            <a:prstGeom prst="rect">
              <a:avLst/>
            </a:prstGeom>
            <a:noFill/>
          </p:spPr>
          <p:txBody>
            <a:bodyPr wrap="square" rtlCol="0">
              <a:spAutoFit/>
            </a:bodyPr>
            <a:lstStyle/>
            <a:p>
              <a:pPr algn="r"/>
              <a:r>
                <a:rPr lang="en-GB" sz="3600">
                  <a:solidFill>
                    <a:srgbClr val="0000FF"/>
                  </a:solidFill>
                </a:rPr>
                <a:t>Intergovernmental</a:t>
              </a:r>
            </a:p>
          </p:txBody>
        </p:sp>
        <p:grpSp>
          <p:nvGrpSpPr>
            <p:cNvPr id="2" name="Groeperen 1"/>
            <p:cNvGrpSpPr/>
            <p:nvPr/>
          </p:nvGrpSpPr>
          <p:grpSpPr>
            <a:xfrm>
              <a:off x="772945" y="546602"/>
              <a:ext cx="7498910" cy="1548331"/>
              <a:chOff x="684858" y="546602"/>
              <a:chExt cx="7498910" cy="1548331"/>
            </a:xfrm>
          </p:grpSpPr>
          <p:pic>
            <p:nvPicPr>
              <p:cNvPr id="3" name="Afbeelding 2"/>
              <p:cNvPicPr>
                <a:picLocks noChangeAspect="1"/>
              </p:cNvPicPr>
              <p:nvPr/>
            </p:nvPicPr>
            <p:blipFill>
              <a:blip r:embed="rId3"/>
              <a:stretch>
                <a:fillRect/>
              </a:stretch>
            </p:blipFill>
            <p:spPr>
              <a:xfrm>
                <a:off x="684858" y="546602"/>
                <a:ext cx="1825863" cy="1548331"/>
              </a:xfrm>
              <a:prstGeom prst="rect">
                <a:avLst/>
              </a:prstGeom>
            </p:spPr>
          </p:pic>
          <p:pic>
            <p:nvPicPr>
              <p:cNvPr id="4" name="Afbeelding 3"/>
              <p:cNvPicPr>
                <a:picLocks noChangeAspect="1"/>
              </p:cNvPicPr>
              <p:nvPr/>
            </p:nvPicPr>
            <p:blipFill>
              <a:blip r:embed="rId4">
                <a:clrChange>
                  <a:clrFrom>
                    <a:srgbClr val="FFFFFF"/>
                  </a:clrFrom>
                  <a:clrTo>
                    <a:srgbClr val="FFFFFF">
                      <a:alpha val="0"/>
                    </a:srgbClr>
                  </a:clrTo>
                </a:clrChange>
              </a:blip>
              <a:stretch>
                <a:fillRect/>
              </a:stretch>
            </p:blipFill>
            <p:spPr>
              <a:xfrm>
                <a:off x="2880350" y="651086"/>
                <a:ext cx="3333846" cy="1339362"/>
              </a:xfrm>
              <a:prstGeom prst="rect">
                <a:avLst/>
              </a:prstGeom>
            </p:spPr>
          </p:pic>
          <p:pic>
            <p:nvPicPr>
              <p:cNvPr id="7" name="Afbeelding 6"/>
              <p:cNvPicPr>
                <a:picLocks noChangeAspect="1"/>
              </p:cNvPicPr>
              <p:nvPr/>
            </p:nvPicPr>
            <p:blipFill>
              <a:blip r:embed="rId5"/>
              <a:stretch>
                <a:fillRect/>
              </a:stretch>
            </p:blipFill>
            <p:spPr>
              <a:xfrm>
                <a:off x="6583826" y="546602"/>
                <a:ext cx="1599942" cy="1548331"/>
              </a:xfrm>
              <a:prstGeom prst="rect">
                <a:avLst/>
              </a:prstGeom>
            </p:spPr>
          </p:pic>
        </p:grpSp>
        <p:sp>
          <p:nvSpPr>
            <p:cNvPr id="13" name="Rechthoek 12"/>
            <p:cNvSpPr/>
            <p:nvPr/>
          </p:nvSpPr>
          <p:spPr>
            <a:xfrm>
              <a:off x="434911" y="214440"/>
              <a:ext cx="8174979" cy="2171661"/>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7" name="Groeperen 16"/>
          <p:cNvGrpSpPr/>
          <p:nvPr/>
        </p:nvGrpSpPr>
        <p:grpSpPr>
          <a:xfrm>
            <a:off x="303450" y="2902298"/>
            <a:ext cx="2120714" cy="3311954"/>
            <a:chOff x="280408" y="2655774"/>
            <a:chExt cx="2120714" cy="3311954"/>
          </a:xfrm>
        </p:grpSpPr>
        <p:sp>
          <p:nvSpPr>
            <p:cNvPr id="9" name="Tekstvak 8"/>
            <p:cNvSpPr txBox="1"/>
            <p:nvPr/>
          </p:nvSpPr>
          <p:spPr>
            <a:xfrm>
              <a:off x="280408" y="5321397"/>
              <a:ext cx="2120714" cy="646331"/>
            </a:xfrm>
            <a:prstGeom prst="rect">
              <a:avLst/>
            </a:prstGeom>
            <a:noFill/>
          </p:spPr>
          <p:txBody>
            <a:bodyPr wrap="square" rtlCol="0">
              <a:spAutoFit/>
            </a:bodyPr>
            <a:lstStyle/>
            <a:p>
              <a:pPr algn="ctr"/>
              <a:r>
                <a:rPr lang="en-GB" sz="3600">
                  <a:solidFill>
                    <a:srgbClr val="0000FF"/>
                  </a:solidFill>
                </a:rPr>
                <a:t>Industrial</a:t>
              </a:r>
            </a:p>
          </p:txBody>
        </p:sp>
        <p:grpSp>
          <p:nvGrpSpPr>
            <p:cNvPr id="16" name="Groeperen 15"/>
            <p:cNvGrpSpPr/>
            <p:nvPr/>
          </p:nvGrpSpPr>
          <p:grpSpPr>
            <a:xfrm>
              <a:off x="427834" y="2655774"/>
              <a:ext cx="1825863" cy="2606287"/>
              <a:chOff x="395866" y="2655774"/>
              <a:chExt cx="1825863" cy="2606287"/>
            </a:xfrm>
          </p:grpSpPr>
          <p:pic>
            <p:nvPicPr>
              <p:cNvPr id="12" name="Afbeelding 11"/>
              <p:cNvPicPr>
                <a:picLocks noChangeAspect="1"/>
              </p:cNvPicPr>
              <p:nvPr/>
            </p:nvPicPr>
            <p:blipFill>
              <a:blip r:embed="rId6">
                <a:clrChange>
                  <a:clrFrom>
                    <a:srgbClr val="FFFFFF"/>
                  </a:clrFrom>
                  <a:clrTo>
                    <a:srgbClr val="FFFFFF">
                      <a:alpha val="0"/>
                    </a:srgbClr>
                  </a:clrTo>
                </a:clrChange>
              </a:blip>
              <a:stretch>
                <a:fillRect/>
              </a:stretch>
            </p:blipFill>
            <p:spPr>
              <a:xfrm>
                <a:off x="535386" y="2816965"/>
                <a:ext cx="1554070" cy="2281507"/>
              </a:xfrm>
              <a:prstGeom prst="rect">
                <a:avLst/>
              </a:prstGeom>
            </p:spPr>
          </p:pic>
          <p:sp>
            <p:nvSpPr>
              <p:cNvPr id="14" name="Rechthoek 13"/>
              <p:cNvSpPr/>
              <p:nvPr/>
            </p:nvSpPr>
            <p:spPr>
              <a:xfrm>
                <a:off x="395866" y="2655774"/>
                <a:ext cx="1825863" cy="2606287"/>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grpSp>
        <p:nvGrpSpPr>
          <p:cNvPr id="23" name="Groeperen 22"/>
          <p:cNvGrpSpPr/>
          <p:nvPr/>
        </p:nvGrpSpPr>
        <p:grpSpPr>
          <a:xfrm>
            <a:off x="2688454" y="3556373"/>
            <a:ext cx="5921436" cy="3007192"/>
            <a:chOff x="2358678" y="3391423"/>
            <a:chExt cx="5921436" cy="3007192"/>
          </a:xfrm>
        </p:grpSpPr>
        <p:grpSp>
          <p:nvGrpSpPr>
            <p:cNvPr id="21" name="Groeperen 20"/>
            <p:cNvGrpSpPr/>
            <p:nvPr/>
          </p:nvGrpSpPr>
          <p:grpSpPr>
            <a:xfrm>
              <a:off x="3447299" y="3391423"/>
              <a:ext cx="3744195" cy="1946467"/>
              <a:chOff x="2721551" y="4734206"/>
              <a:chExt cx="3744195" cy="1946467"/>
            </a:xfrm>
          </p:grpSpPr>
          <p:pic>
            <p:nvPicPr>
              <p:cNvPr id="19" name="Afbeelding 18" descr="GHI logo 2015 Quarter siz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9074" y="5064180"/>
                <a:ext cx="3049149" cy="1286518"/>
              </a:xfrm>
              <a:prstGeom prst="rect">
                <a:avLst/>
              </a:prstGeom>
            </p:spPr>
          </p:pic>
          <p:sp>
            <p:nvSpPr>
              <p:cNvPr id="20" name="Rechthoek 19"/>
              <p:cNvSpPr/>
              <p:nvPr/>
            </p:nvSpPr>
            <p:spPr>
              <a:xfrm>
                <a:off x="2721551" y="4734206"/>
                <a:ext cx="3744195" cy="1946467"/>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2" name="Tekstvak 21"/>
            <p:cNvSpPr txBox="1"/>
            <p:nvPr/>
          </p:nvSpPr>
          <p:spPr>
            <a:xfrm>
              <a:off x="2358678" y="5321397"/>
              <a:ext cx="5921436" cy="1077218"/>
            </a:xfrm>
            <a:prstGeom prst="rect">
              <a:avLst/>
            </a:prstGeom>
            <a:noFill/>
          </p:spPr>
          <p:txBody>
            <a:bodyPr wrap="square" rtlCol="0">
              <a:spAutoFit/>
            </a:bodyPr>
            <a:lstStyle/>
            <a:p>
              <a:pPr algn="ctr"/>
              <a:r>
                <a:rPr lang="en-GB" sz="3600">
                  <a:solidFill>
                    <a:srgbClr val="008000"/>
                  </a:solidFill>
                </a:rPr>
                <a:t>Impartial</a:t>
              </a:r>
            </a:p>
            <a:p>
              <a:pPr algn="ctr"/>
              <a:r>
                <a:rPr lang="en-GB" sz="2800">
                  <a:solidFill>
                    <a:srgbClr val="008000"/>
                  </a:solidFill>
                </a:rPr>
                <a:t>Non-governmental / Non-industrial</a:t>
              </a:r>
            </a:p>
          </p:txBody>
        </p:sp>
      </p:grpSp>
    </p:spTree>
    <p:extLst>
      <p:ext uri="{BB962C8B-B14F-4D97-AF65-F5344CB8AC3E}">
        <p14:creationId xmlns:p14="http://schemas.microsoft.com/office/powerpoint/2010/main" val="768025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475140" y="3136612"/>
            <a:ext cx="8193720" cy="584776"/>
          </a:xfrm>
          <a:prstGeom prst="rect">
            <a:avLst/>
          </a:prstGeom>
          <a:noFill/>
        </p:spPr>
        <p:txBody>
          <a:bodyPr wrap="square" rtlCol="0">
            <a:spAutoFit/>
          </a:bodyPr>
          <a:lstStyle/>
          <a:p>
            <a:pPr algn="ctr"/>
            <a:r>
              <a:rPr lang="en-GB" sz="3200" b="1"/>
              <a:t>Harmonization of nomenclature</a:t>
            </a:r>
          </a:p>
        </p:txBody>
      </p:sp>
    </p:spTree>
    <p:extLst>
      <p:ext uri="{BB962C8B-B14F-4D97-AF65-F5344CB8AC3E}">
        <p14:creationId xmlns:p14="http://schemas.microsoft.com/office/powerpoint/2010/main" val="3213888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95862" y="1374592"/>
            <a:ext cx="8313102" cy="4108817"/>
          </a:xfrm>
          <a:prstGeom prst="rect">
            <a:avLst/>
          </a:prstGeom>
          <a:noFill/>
        </p:spPr>
        <p:txBody>
          <a:bodyPr wrap="square" rtlCol="0">
            <a:spAutoFit/>
          </a:bodyPr>
          <a:lstStyle/>
          <a:p>
            <a:pPr algn="just"/>
            <a:r>
              <a:rPr lang="en-GB" sz="2900">
                <a:solidFill>
                  <a:srgbClr val="008000"/>
                </a:solidFill>
              </a:rPr>
              <a:t>When representatives of countries (negotiators, not necessarily scientists) discuss topics to reach agreement, they may THINK that they have reached agreement, while unknowingly they have been talking about different things.</a:t>
            </a:r>
          </a:p>
          <a:p>
            <a:endParaRPr lang="en-GB" sz="2900">
              <a:solidFill>
                <a:srgbClr val="008000"/>
              </a:solidFill>
            </a:endParaRPr>
          </a:p>
          <a:p>
            <a:pPr algn="just"/>
            <a:r>
              <a:rPr lang="en-GB" sz="2900">
                <a:solidFill>
                  <a:srgbClr val="008000"/>
                </a:solidFill>
              </a:rPr>
              <a:t>Even if they talk about concentrations of substances in food the confusion can be dramatic, differences up to a factor of a million,</a:t>
            </a:r>
            <a:r>
              <a:rPr lang="en-GB" sz="2900"/>
              <a:t> </a:t>
            </a:r>
            <a:r>
              <a:rPr lang="en-GB" sz="2900" b="1">
                <a:solidFill>
                  <a:srgbClr val="FF0000"/>
                </a:solidFill>
              </a:rPr>
              <a:t>1,000,000</a:t>
            </a:r>
            <a:r>
              <a:rPr lang="en-GB" sz="2900" b="1"/>
              <a:t>.</a:t>
            </a:r>
          </a:p>
        </p:txBody>
      </p:sp>
    </p:spTree>
    <p:extLst>
      <p:ext uri="{BB962C8B-B14F-4D97-AF65-F5344CB8AC3E}">
        <p14:creationId xmlns:p14="http://schemas.microsoft.com/office/powerpoint/2010/main" val="1722008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92324" y="1351254"/>
            <a:ext cx="8759353" cy="5509199"/>
          </a:xfrm>
          <a:prstGeom prst="rect">
            <a:avLst/>
          </a:prstGeom>
          <a:noFill/>
        </p:spPr>
        <p:txBody>
          <a:bodyPr wrap="square" rtlCol="0">
            <a:spAutoFit/>
          </a:bodyPr>
          <a:lstStyle/>
          <a:p>
            <a:r>
              <a:rPr lang="en-GB" sz="2000" b="1"/>
              <a:t>Canada</a:t>
            </a:r>
            <a:endParaRPr lang="en-GB" sz="2000"/>
          </a:p>
          <a:p>
            <a:r>
              <a:rPr lang="en-GB" sz="1200"/>
              <a:t>Substances that, when added to the food, can become part of the food or alter its characteristics, with the exception of mineral nutrients and vitamins (added to enhance nutritional value), spices, seasonings, flavorings, agricultural chemicals, and substances added to the packaging material.</a:t>
            </a:r>
          </a:p>
          <a:p>
            <a:r>
              <a:rPr lang="en-GB" sz="1200"/>
              <a:t> </a:t>
            </a:r>
          </a:p>
          <a:p>
            <a:r>
              <a:rPr lang="en-GB" sz="2000" b="1"/>
              <a:t>Japan</a:t>
            </a:r>
            <a:endParaRPr lang="en-GB" sz="2000"/>
          </a:p>
          <a:p>
            <a:r>
              <a:rPr lang="en-GB" sz="1200"/>
              <a:t>Substances used in or on food in the process of manufacturing food, or substances used for the purpose of processing or preserving food.</a:t>
            </a:r>
          </a:p>
          <a:p>
            <a:r>
              <a:rPr lang="en-GB" sz="1200"/>
              <a:t> </a:t>
            </a:r>
          </a:p>
          <a:p>
            <a:r>
              <a:rPr lang="en-GB" sz="2000" b="1"/>
              <a:t>USA</a:t>
            </a:r>
            <a:endParaRPr lang="en-GB" sz="2000"/>
          </a:p>
          <a:p>
            <a:r>
              <a:rPr lang="en-GB" sz="1200"/>
              <a:t>Any substance the intended use of which results or may reasonably be expected to result -directly or indirectly - in its becoming a component or otherwise affecting the characteristics of any food.</a:t>
            </a:r>
          </a:p>
          <a:p>
            <a:r>
              <a:rPr lang="en-GB" sz="1200"/>
              <a:t> </a:t>
            </a:r>
          </a:p>
          <a:p>
            <a:r>
              <a:rPr lang="en-GB" sz="2000" b="1"/>
              <a:t>EU</a:t>
            </a:r>
            <a:endParaRPr lang="en-GB" sz="2000"/>
          </a:p>
          <a:p>
            <a:r>
              <a:rPr lang="en-GB" sz="1200"/>
              <a:t>Food additives are substances added intentionally to foodstuffs to perform certain technological functions, for example to colour, to sweeten or to preserve. Food additives are defined in community legislation as "any substance not normally consumed as a food in itself and not normally used as a characteristic ingredient of food whether or not it has nutritive value, the intentional addition of which to food for a technological purpose results in it or its by-products becoming directly or indirectly a component of such foods". (for full definition see: article 1(2) of directive 89/107/eec ).</a:t>
            </a:r>
          </a:p>
          <a:p>
            <a:r>
              <a:rPr lang="en-GB" sz="1200" b="1"/>
              <a:t> </a:t>
            </a:r>
            <a:endParaRPr lang="en-GB" sz="1200"/>
          </a:p>
          <a:p>
            <a:r>
              <a:rPr lang="en-GB" sz="2000" b="1"/>
              <a:t>Codex Alimentarius Commission</a:t>
            </a:r>
            <a:endParaRPr lang="en-GB" sz="2000"/>
          </a:p>
          <a:p>
            <a:r>
              <a:rPr lang="en-GB" sz="1200"/>
              <a:t>Any substance not normally consumed as a food by itself and not normally used as a typical ingredient of the food, whether or not it has nutritive value, the intentional addition of which to food for a technological (including organoleptic) purpose in the manufacture, processing, preparation, treatment, packing, packaging, transport or holding of such food results, or may be reasonably expected to result (directly or indirectly), in it or its by-products becoming a component of or otherwise affecting the characteristics of such foods. The term does not include contaminants, or substances added to food for maintaining or improving nutritional qualities, or sodium chloride.</a:t>
            </a:r>
          </a:p>
        </p:txBody>
      </p:sp>
      <p:sp>
        <p:nvSpPr>
          <p:cNvPr id="3" name="Rechthoek 2"/>
          <p:cNvSpPr/>
          <p:nvPr/>
        </p:nvSpPr>
        <p:spPr>
          <a:xfrm>
            <a:off x="2286000" y="181653"/>
            <a:ext cx="4572000" cy="1107996"/>
          </a:xfrm>
          <a:prstGeom prst="rect">
            <a:avLst/>
          </a:prstGeom>
        </p:spPr>
        <p:txBody>
          <a:bodyPr>
            <a:spAutoFit/>
          </a:bodyPr>
          <a:lstStyle/>
          <a:p>
            <a:pPr algn="ctr"/>
            <a:r>
              <a:rPr lang="en-GB" sz="3200" b="1" dirty="0">
                <a:solidFill>
                  <a:srgbClr val="008000"/>
                </a:solidFill>
              </a:rPr>
              <a:t>Differences in regulations</a:t>
            </a:r>
          </a:p>
          <a:p>
            <a:pPr algn="ctr"/>
            <a:endParaRPr lang="en-GB" sz="1000" dirty="0"/>
          </a:p>
          <a:p>
            <a:pPr algn="ctr"/>
            <a:r>
              <a:rPr lang="en-GB" sz="2400" b="1" dirty="0">
                <a:solidFill>
                  <a:srgbClr val="008000"/>
                </a:solidFill>
              </a:rPr>
              <a:t>Example: Food additive definitions</a:t>
            </a:r>
          </a:p>
        </p:txBody>
      </p:sp>
      <p:sp>
        <p:nvSpPr>
          <p:cNvPr id="4" name="Tekstvak 3"/>
          <p:cNvSpPr txBox="1"/>
          <p:nvPr/>
        </p:nvSpPr>
        <p:spPr>
          <a:xfrm rot="20057256">
            <a:off x="1214025" y="3178814"/>
            <a:ext cx="6715951" cy="923330"/>
          </a:xfrm>
          <a:prstGeom prst="rect">
            <a:avLst/>
          </a:prstGeom>
          <a:noFill/>
        </p:spPr>
        <p:txBody>
          <a:bodyPr wrap="square" rtlCol="0">
            <a:spAutoFit/>
          </a:bodyPr>
          <a:lstStyle/>
          <a:p>
            <a:pPr algn="ctr"/>
            <a:r>
              <a:rPr lang="en-GB" sz="5400" b="1">
                <a:solidFill>
                  <a:srgbClr val="FF0000"/>
                </a:solidFill>
              </a:rPr>
              <a:t>NO NEED TO READ!</a:t>
            </a:r>
          </a:p>
        </p:txBody>
      </p:sp>
    </p:spTree>
    <p:extLst>
      <p:ext uri="{BB962C8B-B14F-4D97-AF65-F5344CB8AC3E}">
        <p14:creationId xmlns:p14="http://schemas.microsoft.com/office/powerpoint/2010/main" val="182941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eperen 10"/>
          <p:cNvGrpSpPr/>
          <p:nvPr/>
        </p:nvGrpSpPr>
        <p:grpSpPr>
          <a:xfrm>
            <a:off x="415706" y="439563"/>
            <a:ext cx="8312588" cy="5828282"/>
            <a:chOff x="415706" y="439563"/>
            <a:chExt cx="8312588" cy="5828282"/>
          </a:xfrm>
        </p:grpSpPr>
        <p:pic>
          <p:nvPicPr>
            <p:cNvPr id="2" name="Afbeelding 1"/>
            <p:cNvPicPr>
              <a:picLocks noChangeAspect="1"/>
            </p:cNvPicPr>
            <p:nvPr/>
          </p:nvPicPr>
          <p:blipFill>
            <a:blip r:embed="rId3"/>
            <a:stretch>
              <a:fillRect/>
            </a:stretch>
          </p:blipFill>
          <p:spPr>
            <a:xfrm>
              <a:off x="415706" y="1416370"/>
              <a:ext cx="8312588" cy="4851475"/>
            </a:xfrm>
            <a:prstGeom prst="rect">
              <a:avLst/>
            </a:prstGeom>
          </p:spPr>
        </p:pic>
        <p:sp>
          <p:nvSpPr>
            <p:cNvPr id="3" name="Tekstvak 2"/>
            <p:cNvSpPr txBox="1"/>
            <p:nvPr/>
          </p:nvSpPr>
          <p:spPr>
            <a:xfrm>
              <a:off x="1349824" y="439563"/>
              <a:ext cx="6444353" cy="523220"/>
            </a:xfrm>
            <a:prstGeom prst="rect">
              <a:avLst/>
            </a:prstGeom>
            <a:noFill/>
          </p:spPr>
          <p:txBody>
            <a:bodyPr wrap="square" rtlCol="0">
              <a:spAutoFit/>
            </a:bodyPr>
            <a:lstStyle/>
            <a:p>
              <a:pPr algn="ctr"/>
              <a:r>
                <a:rPr lang="en-GB" sz="2800" b="1">
                  <a:solidFill>
                    <a:srgbClr val="008000"/>
                  </a:solidFill>
                </a:rPr>
                <a:t>Differences that cause misinterpretation</a:t>
              </a:r>
            </a:p>
          </p:txBody>
        </p:sp>
        <p:grpSp>
          <p:nvGrpSpPr>
            <p:cNvPr id="10" name="Groeperen 9"/>
            <p:cNvGrpSpPr/>
            <p:nvPr/>
          </p:nvGrpSpPr>
          <p:grpSpPr>
            <a:xfrm>
              <a:off x="577283" y="4671914"/>
              <a:ext cx="2037471" cy="1485707"/>
              <a:chOff x="577283" y="4671914"/>
              <a:chExt cx="2037471" cy="1485707"/>
            </a:xfrm>
          </p:grpSpPr>
          <p:sp>
            <p:nvSpPr>
              <p:cNvPr id="4" name="Tekstvak 3"/>
              <p:cNvSpPr txBox="1"/>
              <p:nvPr/>
            </p:nvSpPr>
            <p:spPr>
              <a:xfrm>
                <a:off x="702927" y="5447007"/>
                <a:ext cx="1786183" cy="184666"/>
              </a:xfrm>
              <a:prstGeom prst="rect">
                <a:avLst/>
              </a:prstGeom>
              <a:solidFill>
                <a:schemeClr val="bg1"/>
              </a:solidFill>
            </p:spPr>
            <p:txBody>
              <a:bodyPr wrap="square" tIns="0" bIns="0" rtlCol="0">
                <a:noAutofit/>
              </a:bodyPr>
              <a:lstStyle/>
              <a:p>
                <a:pPr algn="ctr"/>
                <a:r>
                  <a:rPr lang="en-GB" sz="1200" b="1"/>
                  <a:t>0,000,000,000,001</a:t>
                </a:r>
              </a:p>
            </p:txBody>
          </p:sp>
          <p:sp>
            <p:nvSpPr>
              <p:cNvPr id="5" name="Tekstvak 4"/>
              <p:cNvSpPr txBox="1"/>
              <p:nvPr/>
            </p:nvSpPr>
            <p:spPr>
              <a:xfrm>
                <a:off x="702927" y="5705324"/>
                <a:ext cx="1786183" cy="184666"/>
              </a:xfrm>
              <a:prstGeom prst="rect">
                <a:avLst/>
              </a:prstGeom>
              <a:solidFill>
                <a:schemeClr val="bg1"/>
              </a:solidFill>
            </p:spPr>
            <p:txBody>
              <a:bodyPr wrap="square" tIns="0" bIns="0" rtlCol="0">
                <a:noAutofit/>
              </a:bodyPr>
              <a:lstStyle/>
              <a:p>
                <a:pPr algn="ctr"/>
                <a:r>
                  <a:rPr lang="en-GB" sz="1200" b="1"/>
                  <a:t>0,000,000,000,000,001</a:t>
                </a:r>
              </a:p>
            </p:txBody>
          </p:sp>
          <p:sp>
            <p:nvSpPr>
              <p:cNvPr id="6" name="Tekstvak 5"/>
              <p:cNvSpPr txBox="1"/>
              <p:nvPr/>
            </p:nvSpPr>
            <p:spPr>
              <a:xfrm>
                <a:off x="577283" y="5972955"/>
                <a:ext cx="2037471" cy="184666"/>
              </a:xfrm>
              <a:prstGeom prst="rect">
                <a:avLst/>
              </a:prstGeom>
              <a:solidFill>
                <a:schemeClr val="bg1"/>
              </a:solidFill>
            </p:spPr>
            <p:txBody>
              <a:bodyPr wrap="square" tIns="0" bIns="0" rtlCol="0">
                <a:noAutofit/>
              </a:bodyPr>
              <a:lstStyle/>
              <a:p>
                <a:pPr algn="ctr"/>
                <a:r>
                  <a:rPr lang="en-GB" sz="1200" b="1"/>
                  <a:t>0,000,000,000,000,000,001</a:t>
                </a:r>
              </a:p>
            </p:txBody>
          </p:sp>
          <p:sp>
            <p:nvSpPr>
              <p:cNvPr id="7" name="Tekstvak 6"/>
              <p:cNvSpPr txBox="1"/>
              <p:nvPr/>
            </p:nvSpPr>
            <p:spPr>
              <a:xfrm>
                <a:off x="702927" y="5191900"/>
                <a:ext cx="1786183" cy="184666"/>
              </a:xfrm>
              <a:prstGeom prst="rect">
                <a:avLst/>
              </a:prstGeom>
              <a:solidFill>
                <a:schemeClr val="bg1"/>
              </a:solidFill>
            </p:spPr>
            <p:txBody>
              <a:bodyPr wrap="square" tIns="0" bIns="0" rtlCol="0">
                <a:noAutofit/>
              </a:bodyPr>
              <a:lstStyle/>
              <a:p>
                <a:pPr algn="ctr"/>
                <a:r>
                  <a:rPr lang="en-GB" sz="1200" b="1"/>
                  <a:t>0,000,000,001</a:t>
                </a:r>
              </a:p>
            </p:txBody>
          </p:sp>
          <p:sp>
            <p:nvSpPr>
              <p:cNvPr id="8" name="Tekstvak 7"/>
              <p:cNvSpPr txBox="1"/>
              <p:nvPr/>
            </p:nvSpPr>
            <p:spPr>
              <a:xfrm>
                <a:off x="577283" y="4920229"/>
                <a:ext cx="2037471" cy="184666"/>
              </a:xfrm>
              <a:prstGeom prst="rect">
                <a:avLst/>
              </a:prstGeom>
              <a:solidFill>
                <a:schemeClr val="bg1"/>
              </a:solidFill>
            </p:spPr>
            <p:txBody>
              <a:bodyPr wrap="square" tIns="0" bIns="0" rtlCol="0">
                <a:noAutofit/>
              </a:bodyPr>
              <a:lstStyle/>
              <a:p>
                <a:pPr algn="ctr"/>
                <a:r>
                  <a:rPr lang="en-GB" sz="1200" b="1"/>
                  <a:t>0,000,001</a:t>
                </a:r>
              </a:p>
            </p:txBody>
          </p:sp>
          <p:sp>
            <p:nvSpPr>
              <p:cNvPr id="9" name="Tekstvak 8"/>
              <p:cNvSpPr txBox="1"/>
              <p:nvPr/>
            </p:nvSpPr>
            <p:spPr>
              <a:xfrm>
                <a:off x="577283" y="4671914"/>
                <a:ext cx="2037471" cy="184666"/>
              </a:xfrm>
              <a:prstGeom prst="rect">
                <a:avLst/>
              </a:prstGeom>
              <a:solidFill>
                <a:schemeClr val="bg1"/>
              </a:solidFill>
            </p:spPr>
            <p:txBody>
              <a:bodyPr wrap="square" tIns="0" bIns="0" rtlCol="0">
                <a:noAutofit/>
              </a:bodyPr>
              <a:lstStyle/>
              <a:p>
                <a:pPr algn="ctr"/>
                <a:r>
                  <a:rPr lang="en-GB" sz="1200" b="1"/>
                  <a:t>0,001</a:t>
                </a:r>
              </a:p>
            </p:txBody>
          </p:sp>
        </p:grpSp>
      </p:grpSp>
    </p:spTree>
    <p:extLst>
      <p:ext uri="{BB962C8B-B14F-4D97-AF65-F5344CB8AC3E}">
        <p14:creationId xmlns:p14="http://schemas.microsoft.com/office/powerpoint/2010/main" val="1159829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47929" y="304622"/>
            <a:ext cx="8394024" cy="5632310"/>
          </a:xfrm>
          <a:prstGeom prst="rect">
            <a:avLst/>
          </a:prstGeom>
          <a:noFill/>
        </p:spPr>
        <p:txBody>
          <a:bodyPr wrap="square" rtlCol="0">
            <a:spAutoFit/>
          </a:bodyPr>
          <a:lstStyle/>
          <a:p>
            <a:pPr algn="ctr"/>
            <a:r>
              <a:rPr lang="en-GB" sz="2800">
                <a:solidFill>
                  <a:srgbClr val="008000"/>
                </a:solidFill>
              </a:rPr>
              <a:t>It is crucial that terminology will be "harmonized"</a:t>
            </a:r>
          </a:p>
          <a:p>
            <a:pPr algn="ctr"/>
            <a:endParaRPr lang="en-GB" sz="1000">
              <a:solidFill>
                <a:srgbClr val="008000"/>
              </a:solidFill>
            </a:endParaRPr>
          </a:p>
          <a:p>
            <a:pPr algn="ctr"/>
            <a:r>
              <a:rPr lang="en-GB" sz="2800">
                <a:solidFill>
                  <a:srgbClr val="008000"/>
                </a:solidFill>
              </a:rPr>
              <a:t>Working Group</a:t>
            </a:r>
          </a:p>
          <a:p>
            <a:pPr algn="ctr"/>
            <a:r>
              <a:rPr lang="en-GB" sz="2800" b="1">
                <a:solidFill>
                  <a:srgbClr val="008000"/>
                </a:solidFill>
              </a:rPr>
              <a:t>Nomenclature on Food Safety and Quality</a:t>
            </a:r>
          </a:p>
          <a:p>
            <a:pPr algn="ctr"/>
            <a:endParaRPr lang="en-GB" sz="1000" b="1">
              <a:solidFill>
                <a:srgbClr val="008000"/>
              </a:solidFill>
              <a:effectLst/>
            </a:endParaRPr>
          </a:p>
          <a:p>
            <a:pPr marL="457200" indent="-457200">
              <a:buFont typeface="Arial"/>
              <a:buChar char="•"/>
            </a:pPr>
            <a:r>
              <a:rPr lang="en-GB" sz="2800">
                <a:solidFill>
                  <a:srgbClr val="008000"/>
                </a:solidFill>
              </a:rPr>
              <a:t>To harmonize between intitially Russian and English, then Spanish, French and Italian</a:t>
            </a:r>
            <a:r>
              <a:rPr lang="en-GB" sz="2800">
                <a:solidFill>
                  <a:srgbClr val="008000"/>
                </a:solidFill>
                <a:effectLst/>
              </a:rPr>
              <a:t> </a:t>
            </a:r>
            <a:r>
              <a:rPr lang="en-GB" sz="2800">
                <a:solidFill>
                  <a:srgbClr val="008000"/>
                </a:solidFill>
              </a:rPr>
              <a:t>and thereafter all other languages</a:t>
            </a:r>
          </a:p>
          <a:p>
            <a:pPr marL="457200" indent="-457200">
              <a:buFont typeface="Arial"/>
              <a:buChar char="•"/>
            </a:pPr>
            <a:r>
              <a:rPr lang="en-GB" sz="2800">
                <a:solidFill>
                  <a:srgbClr val="008000"/>
                </a:solidFill>
              </a:rPr>
              <a:t>Where needed pictures will be used</a:t>
            </a:r>
          </a:p>
          <a:p>
            <a:endParaRPr lang="en-GB" sz="2400">
              <a:solidFill>
                <a:srgbClr val="008000"/>
              </a:solidFill>
            </a:endParaRPr>
          </a:p>
          <a:p>
            <a:r>
              <a:rPr lang="en-GB" sz="2400" u="sng">
                <a:solidFill>
                  <a:srgbClr val="008000"/>
                </a:solidFill>
              </a:rPr>
              <a:t>Chairs:</a:t>
            </a:r>
          </a:p>
          <a:p>
            <a:r>
              <a:rPr lang="en-GB" sz="2400">
                <a:solidFill>
                  <a:srgbClr val="008000"/>
                </a:solidFill>
              </a:rPr>
              <a:t>Dr. Dmitry Kulev,  All-Russia Research Institute for Food Additives, St. Petersburg.</a:t>
            </a:r>
          </a:p>
          <a:p>
            <a:r>
              <a:rPr lang="en-GB" sz="2400">
                <a:solidFill>
                  <a:srgbClr val="008000"/>
                </a:solidFill>
              </a:rPr>
              <a:t>Dr. Roger Fenwick, Norwich, UK</a:t>
            </a:r>
          </a:p>
          <a:p>
            <a:r>
              <a:rPr lang="en-GB" sz="2400">
                <a:solidFill>
                  <a:srgbClr val="008000"/>
                </a:solidFill>
              </a:rPr>
              <a:t>Dr. Ileana Negruzza (linguist), St. Petersburg, Russia.</a:t>
            </a:r>
          </a:p>
        </p:txBody>
      </p:sp>
    </p:spTree>
    <p:extLst>
      <p:ext uri="{BB962C8B-B14F-4D97-AF65-F5344CB8AC3E}">
        <p14:creationId xmlns:p14="http://schemas.microsoft.com/office/powerpoint/2010/main" val="1344991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eren 3"/>
          <p:cNvGrpSpPr/>
          <p:nvPr/>
        </p:nvGrpSpPr>
        <p:grpSpPr>
          <a:xfrm>
            <a:off x="457744" y="695802"/>
            <a:ext cx="8228512" cy="4933726"/>
            <a:chOff x="457744" y="695802"/>
            <a:chExt cx="8228512" cy="4933726"/>
          </a:xfrm>
        </p:grpSpPr>
        <p:sp>
          <p:nvSpPr>
            <p:cNvPr id="2" name="Tekstvak 1"/>
            <p:cNvSpPr txBox="1"/>
            <p:nvPr/>
          </p:nvSpPr>
          <p:spPr>
            <a:xfrm>
              <a:off x="457744" y="1843876"/>
              <a:ext cx="8228512" cy="3785652"/>
            </a:xfrm>
            <a:prstGeom prst="rect">
              <a:avLst/>
            </a:prstGeom>
            <a:noFill/>
          </p:spPr>
          <p:txBody>
            <a:bodyPr wrap="square" numCol="2" rtlCol="0">
              <a:spAutoFit/>
            </a:bodyPr>
            <a:lstStyle/>
            <a:p>
              <a:r>
                <a:rPr lang="en-GB" sz="2400">
                  <a:solidFill>
                    <a:srgbClr val="008000"/>
                  </a:solidFill>
                </a:rPr>
                <a:t>1.	Food (definition)</a:t>
              </a:r>
            </a:p>
            <a:p>
              <a:r>
                <a:rPr lang="en-GB" sz="2400">
                  <a:solidFill>
                    <a:srgbClr val="008000"/>
                  </a:solidFill>
                </a:rPr>
                <a:t>2.	Raw materials  </a:t>
              </a:r>
            </a:p>
            <a:p>
              <a:r>
                <a:rPr lang="en-GB" sz="2400">
                  <a:solidFill>
                    <a:srgbClr val="008000"/>
                  </a:solidFill>
                </a:rPr>
                <a:t>3.	Micro-ingredients	</a:t>
              </a:r>
            </a:p>
            <a:p>
              <a:r>
                <a:rPr lang="en-GB" sz="2400">
                  <a:solidFill>
                    <a:srgbClr val="008000"/>
                  </a:solidFill>
                </a:rPr>
                <a:t>4.	Technical processing aids 	(incl. lubricants) </a:t>
              </a:r>
            </a:p>
            <a:p>
              <a:r>
                <a:rPr lang="en-GB" sz="2400">
                  <a:solidFill>
                    <a:srgbClr val="008000"/>
                  </a:solidFill>
                </a:rPr>
                <a:t>5.	Food flavours</a:t>
              </a:r>
            </a:p>
            <a:p>
              <a:r>
                <a:rPr lang="en-GB" sz="2400">
                  <a:solidFill>
                    <a:srgbClr val="008000"/>
                  </a:solidFill>
                </a:rPr>
                <a:t>6.	Information on labels and 	packages</a:t>
              </a:r>
            </a:p>
            <a:p>
              <a:r>
                <a:rPr lang="en-GB" sz="2400">
                  <a:solidFill>
                    <a:srgbClr val="008000"/>
                  </a:solidFill>
                </a:rPr>
                <a:t>7.	Hygienic and aseptic 	processing of food</a:t>
              </a:r>
            </a:p>
            <a:p>
              <a:r>
                <a:rPr lang="en-GB" sz="2400">
                  <a:solidFill>
                    <a:srgbClr val="008000"/>
                  </a:solidFill>
                </a:rPr>
                <a:t>8.	Shelf life</a:t>
              </a:r>
            </a:p>
            <a:p>
              <a:r>
                <a:rPr lang="en-GB" sz="2400">
                  <a:solidFill>
                    <a:srgbClr val="008000"/>
                  </a:solidFill>
                </a:rPr>
                <a:t>9.	Legislative and regulatory 		authorities (abbreviation 			and explanation)</a:t>
              </a:r>
            </a:p>
            <a:p>
              <a:r>
                <a:rPr lang="en-GB" sz="2400">
                  <a:solidFill>
                    <a:srgbClr val="008000"/>
                  </a:solidFill>
                </a:rPr>
                <a:t>10.	Danger, risks, safety</a:t>
              </a:r>
            </a:p>
            <a:p>
              <a:r>
                <a:rPr lang="en-GB" sz="2400">
                  <a:solidFill>
                    <a:srgbClr val="008000"/>
                  </a:solidFill>
                </a:rPr>
                <a:t>11.	Quality and nutrition value</a:t>
              </a:r>
            </a:p>
            <a:p>
              <a:r>
                <a:rPr lang="en-GB" sz="2400">
                  <a:solidFill>
                    <a:srgbClr val="008000"/>
                  </a:solidFill>
                </a:rPr>
                <a:t>12.	Specialised food</a:t>
              </a:r>
            </a:p>
            <a:p>
              <a:r>
                <a:rPr lang="en-GB" sz="2400">
                  <a:solidFill>
                    <a:srgbClr val="008000"/>
                  </a:solidFill>
                </a:rPr>
                <a:t>13.	Probiotics and prebiotics</a:t>
              </a:r>
            </a:p>
            <a:p>
              <a:r>
                <a:rPr lang="en-GB" sz="2400">
                  <a:solidFill>
                    <a:srgbClr val="008000"/>
                  </a:solidFill>
                </a:rPr>
                <a:t>14.	Baby food</a:t>
              </a:r>
            </a:p>
          </p:txBody>
        </p:sp>
        <p:sp>
          <p:nvSpPr>
            <p:cNvPr id="3" name="Tekstvak 2"/>
            <p:cNvSpPr txBox="1"/>
            <p:nvPr/>
          </p:nvSpPr>
          <p:spPr>
            <a:xfrm>
              <a:off x="1144903" y="695802"/>
              <a:ext cx="6854195" cy="523220"/>
            </a:xfrm>
            <a:prstGeom prst="rect">
              <a:avLst/>
            </a:prstGeom>
            <a:noFill/>
          </p:spPr>
          <p:txBody>
            <a:bodyPr wrap="square" rtlCol="0">
              <a:spAutoFit/>
            </a:bodyPr>
            <a:lstStyle/>
            <a:p>
              <a:pPr algn="ctr"/>
              <a:r>
                <a:rPr lang="en-GB" sz="2800" b="1">
                  <a:solidFill>
                    <a:srgbClr val="008000"/>
                  </a:solidFill>
                </a:rPr>
                <a:t>Topics covered</a:t>
              </a:r>
            </a:p>
          </p:txBody>
        </p:sp>
      </p:grpSp>
    </p:spTree>
    <p:extLst>
      <p:ext uri="{BB962C8B-B14F-4D97-AF65-F5344CB8AC3E}">
        <p14:creationId xmlns:p14="http://schemas.microsoft.com/office/powerpoint/2010/main" val="2503997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475140" y="3136612"/>
            <a:ext cx="8193720" cy="584776"/>
          </a:xfrm>
          <a:prstGeom prst="rect">
            <a:avLst/>
          </a:prstGeom>
          <a:noFill/>
        </p:spPr>
        <p:txBody>
          <a:bodyPr wrap="square" rtlCol="0">
            <a:spAutoFit/>
          </a:bodyPr>
          <a:lstStyle/>
          <a:p>
            <a:pPr algn="ctr"/>
            <a:r>
              <a:rPr lang="en-GB" sz="3200" b="1"/>
              <a:t>Harmonization of methods</a:t>
            </a:r>
          </a:p>
        </p:txBody>
      </p:sp>
    </p:spTree>
    <p:extLst>
      <p:ext uri="{BB962C8B-B14F-4D97-AF65-F5344CB8AC3E}">
        <p14:creationId xmlns:p14="http://schemas.microsoft.com/office/powerpoint/2010/main" val="2505377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3096565" y="1635134"/>
            <a:ext cx="2939997" cy="869753"/>
          </a:xfrm>
          <a:prstGeom prst="rect">
            <a:avLst/>
          </a:prstGeom>
          <a:solidFill>
            <a:srgbClr val="FFFF00"/>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hthoek 1"/>
          <p:cNvSpPr/>
          <p:nvPr/>
        </p:nvSpPr>
        <p:spPr>
          <a:xfrm>
            <a:off x="283496" y="720566"/>
            <a:ext cx="8577009" cy="5386090"/>
          </a:xfrm>
          <a:prstGeom prst="rect">
            <a:avLst/>
          </a:prstGeom>
        </p:spPr>
        <p:txBody>
          <a:bodyPr wrap="square">
            <a:spAutoFit/>
          </a:bodyPr>
          <a:lstStyle/>
          <a:p>
            <a:pPr algn="ctr"/>
            <a:r>
              <a:rPr lang="en-GB" sz="3200" b="1">
                <a:solidFill>
                  <a:srgbClr val="008000"/>
                </a:solidFill>
              </a:rPr>
              <a:t>The Top 5 Causes of Cancer</a:t>
            </a:r>
            <a:endParaRPr lang="en-GB" sz="2400" u="sng">
              <a:solidFill>
                <a:srgbClr val="008000"/>
              </a:solidFill>
            </a:endParaRPr>
          </a:p>
          <a:p>
            <a:pPr algn="ctr"/>
            <a:endParaRPr lang="en-GB" sz="2400" b="1" u="sng"/>
          </a:p>
          <a:p>
            <a:pPr algn="ctr"/>
            <a:r>
              <a:rPr lang="en-GB" sz="2800" b="1">
                <a:solidFill>
                  <a:srgbClr val="FF0000"/>
                </a:solidFill>
              </a:rPr>
              <a:t>1</a:t>
            </a:r>
          </a:p>
          <a:p>
            <a:pPr algn="ctr"/>
            <a:r>
              <a:rPr lang="en-GB" sz="2800" b="1">
                <a:solidFill>
                  <a:srgbClr val="FF0000"/>
                </a:solidFill>
              </a:rPr>
              <a:t>Diet &amp; Nutrition</a:t>
            </a:r>
            <a:endParaRPr lang="en-GB" sz="1000" b="1">
              <a:solidFill>
                <a:srgbClr val="C10604"/>
              </a:solidFill>
            </a:endParaRPr>
          </a:p>
          <a:p>
            <a:pPr algn="ctr"/>
            <a:endParaRPr lang="en-GB" sz="800" b="1">
              <a:solidFill>
                <a:srgbClr val="C10604"/>
              </a:solidFill>
            </a:endParaRPr>
          </a:p>
          <a:p>
            <a:pPr algn="ctr"/>
            <a:r>
              <a:rPr lang="en-GB" sz="2800" b="1">
                <a:solidFill>
                  <a:srgbClr val="C10604"/>
                </a:solidFill>
              </a:rPr>
              <a:t>2</a:t>
            </a:r>
          </a:p>
          <a:p>
            <a:pPr algn="ctr"/>
            <a:r>
              <a:rPr lang="en-GB" sz="2800" b="1">
                <a:solidFill>
                  <a:srgbClr val="C10604"/>
                </a:solidFill>
              </a:rPr>
              <a:t>Tobacco</a:t>
            </a:r>
          </a:p>
          <a:p>
            <a:pPr algn="ctr"/>
            <a:r>
              <a:rPr lang="en-GB" sz="2800" b="1">
                <a:solidFill>
                  <a:srgbClr val="8F0802"/>
                </a:solidFill>
              </a:rPr>
              <a:t>3</a:t>
            </a:r>
          </a:p>
          <a:p>
            <a:pPr algn="ctr"/>
            <a:r>
              <a:rPr lang="en-GB" sz="2800" b="1">
                <a:solidFill>
                  <a:srgbClr val="8F0802"/>
                </a:solidFill>
              </a:rPr>
              <a:t>Infections</a:t>
            </a:r>
          </a:p>
          <a:p>
            <a:pPr algn="ctr"/>
            <a:r>
              <a:rPr lang="en-GB" sz="2800" b="1">
                <a:solidFill>
                  <a:srgbClr val="6F0901"/>
                </a:solidFill>
              </a:rPr>
              <a:t>4</a:t>
            </a:r>
          </a:p>
          <a:p>
            <a:pPr algn="ctr"/>
            <a:r>
              <a:rPr lang="en-GB" sz="2800" b="1">
                <a:solidFill>
                  <a:srgbClr val="6F0901"/>
                </a:solidFill>
              </a:rPr>
              <a:t>Occupational exposures</a:t>
            </a:r>
          </a:p>
          <a:p>
            <a:pPr algn="ctr"/>
            <a:r>
              <a:rPr lang="en-GB" sz="2800" b="1">
                <a:solidFill>
                  <a:srgbClr val="3A0800"/>
                </a:solidFill>
              </a:rPr>
              <a:t>5</a:t>
            </a:r>
          </a:p>
          <a:p>
            <a:pPr algn="ctr"/>
            <a:r>
              <a:rPr lang="en-GB" sz="2800" b="1">
                <a:solidFill>
                  <a:srgbClr val="3A0800"/>
                </a:solidFill>
              </a:rPr>
              <a:t>Environmental pollution</a:t>
            </a:r>
            <a:endParaRPr lang="en-GB" sz="2800" b="1" i="1">
              <a:solidFill>
                <a:srgbClr val="3A0800"/>
              </a:solidFill>
            </a:endParaRPr>
          </a:p>
        </p:txBody>
      </p:sp>
    </p:spTree>
    <p:extLst>
      <p:ext uri="{BB962C8B-B14F-4D97-AF65-F5344CB8AC3E}">
        <p14:creationId xmlns:p14="http://schemas.microsoft.com/office/powerpoint/2010/main" val="2974899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0" y="920622"/>
            <a:ext cx="9143999" cy="5016757"/>
          </a:xfrm>
          <a:prstGeom prst="rect">
            <a:avLst/>
          </a:prstGeom>
          <a:noFill/>
        </p:spPr>
        <p:txBody>
          <a:bodyPr wrap="square" rtlCol="0">
            <a:spAutoFit/>
          </a:bodyPr>
          <a:lstStyle/>
          <a:p>
            <a:pPr algn="ctr"/>
            <a:r>
              <a:rPr lang="en-GB" sz="3200" b="1" u="sng">
                <a:solidFill>
                  <a:srgbClr val="008000"/>
                </a:solidFill>
              </a:rPr>
              <a:t>Correct determination of genotoxicity is essential</a:t>
            </a:r>
          </a:p>
          <a:p>
            <a:pPr algn="ctr"/>
            <a:endParaRPr lang="en-GB" sz="3200" b="1">
              <a:solidFill>
                <a:srgbClr val="008000"/>
              </a:solidFill>
            </a:endParaRPr>
          </a:p>
          <a:p>
            <a:pPr algn="ctr"/>
            <a:r>
              <a:rPr lang="en-GB" sz="3200" b="1">
                <a:solidFill>
                  <a:srgbClr val="008000"/>
                </a:solidFill>
              </a:rPr>
              <a:t>For decades genotoxicity for humans is mostly determined using animals</a:t>
            </a:r>
          </a:p>
          <a:p>
            <a:pPr lvl="1" algn="ctr"/>
            <a:endParaRPr lang="en-GB" sz="3200" b="1">
              <a:solidFill>
                <a:srgbClr val="008000"/>
              </a:solidFill>
            </a:endParaRPr>
          </a:p>
          <a:p>
            <a:pPr marL="971550" lvl="1" indent="-514350">
              <a:buFont typeface="+mj-lt"/>
              <a:buAutoNum type="arabicPeriod"/>
            </a:pPr>
            <a:r>
              <a:rPr lang="en-GB" sz="3200" b="1">
                <a:solidFill>
                  <a:srgbClr val="008000"/>
                </a:solidFill>
              </a:rPr>
              <a:t>Costly</a:t>
            </a:r>
          </a:p>
          <a:p>
            <a:pPr marL="971550" lvl="1" indent="-514350">
              <a:buFont typeface="+mj-lt"/>
              <a:buAutoNum type="arabicPeriod"/>
            </a:pPr>
            <a:r>
              <a:rPr lang="en-GB" sz="3200" b="1">
                <a:solidFill>
                  <a:srgbClr val="008000"/>
                </a:solidFill>
              </a:rPr>
              <a:t>Time consuming</a:t>
            </a:r>
          </a:p>
          <a:p>
            <a:pPr marL="971550" lvl="1" indent="-514350">
              <a:buFont typeface="+mj-lt"/>
              <a:buAutoNum type="arabicPeriod"/>
            </a:pPr>
            <a:r>
              <a:rPr lang="en-GB" sz="3200" b="1">
                <a:solidFill>
                  <a:srgbClr val="008000"/>
                </a:solidFill>
              </a:rPr>
              <a:t>Large number of animals</a:t>
            </a:r>
          </a:p>
          <a:p>
            <a:pPr marL="971550" lvl="1" indent="-514350">
              <a:buFont typeface="+mj-lt"/>
              <a:buAutoNum type="arabicPeriod"/>
            </a:pPr>
            <a:r>
              <a:rPr lang="en-GB" sz="3200" b="1">
                <a:solidFill>
                  <a:srgbClr val="008000"/>
                </a:solidFill>
              </a:rPr>
              <a:t>Impopular</a:t>
            </a:r>
          </a:p>
          <a:p>
            <a:pPr marL="971550" lvl="1" indent="-514350">
              <a:buFont typeface="+mj-lt"/>
              <a:buAutoNum type="arabicPeriod"/>
            </a:pPr>
            <a:r>
              <a:rPr lang="en-GB" sz="3200" b="1">
                <a:solidFill>
                  <a:srgbClr val="FF0000"/>
                </a:solidFill>
              </a:rPr>
              <a:t>Little relation between animals and humans</a:t>
            </a:r>
          </a:p>
        </p:txBody>
      </p:sp>
    </p:spTree>
    <p:extLst>
      <p:ext uri="{BB962C8B-B14F-4D97-AF65-F5344CB8AC3E}">
        <p14:creationId xmlns:p14="http://schemas.microsoft.com/office/powerpoint/2010/main" val="3287510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eren 3"/>
          <p:cNvGrpSpPr/>
          <p:nvPr/>
        </p:nvGrpSpPr>
        <p:grpSpPr>
          <a:xfrm>
            <a:off x="395862" y="851987"/>
            <a:ext cx="8313102" cy="5154027"/>
            <a:chOff x="395862" y="577342"/>
            <a:chExt cx="8313102" cy="5154027"/>
          </a:xfrm>
        </p:grpSpPr>
        <p:sp>
          <p:nvSpPr>
            <p:cNvPr id="2" name="Tekstvak 1"/>
            <p:cNvSpPr txBox="1"/>
            <p:nvPr/>
          </p:nvSpPr>
          <p:spPr>
            <a:xfrm>
              <a:off x="395862" y="577342"/>
              <a:ext cx="8313102" cy="4278094"/>
            </a:xfrm>
            <a:prstGeom prst="rect">
              <a:avLst/>
            </a:prstGeom>
            <a:noFill/>
          </p:spPr>
          <p:txBody>
            <a:bodyPr wrap="square" rtlCol="0">
              <a:spAutoFit/>
            </a:bodyPr>
            <a:lstStyle/>
            <a:p>
              <a:pPr algn="ctr"/>
              <a:r>
                <a:rPr lang="en-GB" sz="3200" b="1">
                  <a:solidFill>
                    <a:srgbClr val="008000"/>
                  </a:solidFill>
                </a:rPr>
                <a:t>Differences in regulations</a:t>
              </a:r>
            </a:p>
            <a:p>
              <a:endParaRPr lang="en-GB" sz="1600">
                <a:solidFill>
                  <a:srgbClr val="008000"/>
                </a:solidFill>
              </a:endParaRPr>
            </a:p>
            <a:p>
              <a:pPr marL="285750" indent="-285750">
                <a:buFont typeface="Arial"/>
                <a:buChar char="•"/>
              </a:pPr>
              <a:r>
                <a:rPr lang="en-GB" sz="3200">
                  <a:solidFill>
                    <a:srgbClr val="008000"/>
                  </a:solidFill>
                </a:rPr>
                <a:t>Hamper trade</a:t>
              </a:r>
            </a:p>
            <a:p>
              <a:pPr marL="285750" indent="-285750">
                <a:buFont typeface="Arial"/>
                <a:buChar char="•"/>
              </a:pPr>
              <a:r>
                <a:rPr lang="en-GB" sz="3200">
                  <a:solidFill>
                    <a:srgbClr val="008000"/>
                  </a:solidFill>
                </a:rPr>
                <a:t>Can be used for protectionism</a:t>
              </a:r>
            </a:p>
            <a:p>
              <a:pPr marL="285750" indent="-285750">
                <a:buFont typeface="Arial"/>
                <a:buChar char="•"/>
              </a:pPr>
              <a:r>
                <a:rPr lang="en-GB" sz="3200">
                  <a:solidFill>
                    <a:srgbClr val="008000"/>
                  </a:solidFill>
                </a:rPr>
                <a:t>Cause confiscation and destruction of food in a world where almost a billion people starve</a:t>
              </a:r>
            </a:p>
            <a:p>
              <a:pPr marL="285750" indent="-285750">
                <a:buFont typeface="Arial"/>
                <a:buChar char="•"/>
              </a:pPr>
              <a:r>
                <a:rPr lang="en-GB" sz="3200">
                  <a:solidFill>
                    <a:srgbClr val="008000"/>
                  </a:solidFill>
                </a:rPr>
                <a:t>Facilitate food fraud and crime</a:t>
              </a:r>
            </a:p>
            <a:p>
              <a:pPr marL="285750" indent="-285750">
                <a:buFont typeface="Arial"/>
                <a:buChar char="•"/>
              </a:pPr>
              <a:r>
                <a:rPr lang="en-GB" sz="3200">
                  <a:solidFill>
                    <a:srgbClr val="008000"/>
                  </a:solidFill>
                </a:rPr>
                <a:t>Require multiple (inadequate) animal testing</a:t>
              </a:r>
            </a:p>
            <a:p>
              <a:pPr marL="285750" indent="-285750">
                <a:buFont typeface="Arial"/>
                <a:buChar char="•"/>
              </a:pPr>
              <a:r>
                <a:rPr lang="en-GB" sz="3200">
                  <a:solidFill>
                    <a:srgbClr val="008000"/>
                  </a:solidFill>
                </a:rPr>
                <a:t>Frustrate innovation</a:t>
              </a:r>
            </a:p>
          </p:txBody>
        </p:sp>
        <p:sp>
          <p:nvSpPr>
            <p:cNvPr id="3" name="Tekstvak 2"/>
            <p:cNvSpPr txBox="1"/>
            <p:nvPr/>
          </p:nvSpPr>
          <p:spPr>
            <a:xfrm>
              <a:off x="395862" y="5146593"/>
              <a:ext cx="8313102" cy="584776"/>
            </a:xfrm>
            <a:prstGeom prst="rect">
              <a:avLst/>
            </a:prstGeom>
            <a:noFill/>
          </p:spPr>
          <p:txBody>
            <a:bodyPr wrap="square" rtlCol="0">
              <a:spAutoFit/>
            </a:bodyPr>
            <a:lstStyle/>
            <a:p>
              <a:pPr algn="ctr"/>
              <a:r>
                <a:rPr lang="en-GB" sz="3200">
                  <a:solidFill>
                    <a:srgbClr val="008000"/>
                  </a:solidFill>
                </a:rPr>
                <a:t>When and how will such differences disappear?</a:t>
              </a:r>
            </a:p>
          </p:txBody>
        </p:sp>
      </p:grpSp>
    </p:spTree>
    <p:extLst>
      <p:ext uri="{BB962C8B-B14F-4D97-AF65-F5344CB8AC3E}">
        <p14:creationId xmlns:p14="http://schemas.microsoft.com/office/powerpoint/2010/main" val="2096696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eren 3"/>
          <p:cNvGrpSpPr/>
          <p:nvPr/>
        </p:nvGrpSpPr>
        <p:grpSpPr>
          <a:xfrm>
            <a:off x="501235" y="654455"/>
            <a:ext cx="8141531" cy="5918423"/>
            <a:chOff x="501235" y="904544"/>
            <a:chExt cx="8141531" cy="5918423"/>
          </a:xfrm>
        </p:grpSpPr>
        <p:sp>
          <p:nvSpPr>
            <p:cNvPr id="2" name="Tekstvak 1"/>
            <p:cNvSpPr txBox="1"/>
            <p:nvPr/>
          </p:nvSpPr>
          <p:spPr>
            <a:xfrm>
              <a:off x="501235" y="904544"/>
              <a:ext cx="8141531" cy="4031873"/>
            </a:xfrm>
            <a:prstGeom prst="rect">
              <a:avLst/>
            </a:prstGeom>
            <a:noFill/>
          </p:spPr>
          <p:txBody>
            <a:bodyPr wrap="square" rtlCol="0">
              <a:spAutoFit/>
            </a:bodyPr>
            <a:lstStyle/>
            <a:p>
              <a:pPr algn="ctr"/>
              <a:r>
                <a:rPr lang="en-GB" sz="3200" b="1">
                  <a:solidFill>
                    <a:srgbClr val="008000"/>
                  </a:solidFill>
                </a:rPr>
                <a:t>Genotoxicity for humans can be tested in vitro using competent human liver cells (HepG2)</a:t>
              </a:r>
            </a:p>
            <a:p>
              <a:pPr algn="ctr"/>
              <a:endParaRPr lang="en-GB" sz="3200" b="1">
                <a:solidFill>
                  <a:srgbClr val="008000"/>
                </a:solidFill>
              </a:endParaRPr>
            </a:p>
            <a:p>
              <a:pPr marL="514350" indent="-514350">
                <a:buFont typeface="+mj-lt"/>
                <a:buAutoNum type="arabicPeriod"/>
              </a:pPr>
              <a:r>
                <a:rPr lang="en-GB" sz="3200" b="1">
                  <a:solidFill>
                    <a:srgbClr val="008000"/>
                  </a:solidFill>
                </a:rPr>
                <a:t>Cheap</a:t>
              </a:r>
            </a:p>
            <a:p>
              <a:pPr marL="514350" indent="-514350">
                <a:buFont typeface="+mj-lt"/>
                <a:buAutoNum type="arabicPeriod"/>
              </a:pPr>
              <a:r>
                <a:rPr lang="en-GB" sz="3200" b="1">
                  <a:solidFill>
                    <a:srgbClr val="008000"/>
                  </a:solidFill>
                </a:rPr>
                <a:t>Fast</a:t>
              </a:r>
            </a:p>
            <a:p>
              <a:pPr marL="514350" indent="-514350">
                <a:buFont typeface="+mj-lt"/>
                <a:buAutoNum type="arabicPeriod"/>
              </a:pPr>
              <a:r>
                <a:rPr lang="en-GB" sz="3200" b="1">
                  <a:solidFill>
                    <a:srgbClr val="008000"/>
                  </a:solidFill>
                </a:rPr>
                <a:t>No animals</a:t>
              </a:r>
            </a:p>
            <a:p>
              <a:pPr marL="514350" indent="-514350">
                <a:buFont typeface="+mj-lt"/>
                <a:buAutoNum type="arabicPeriod"/>
              </a:pPr>
              <a:r>
                <a:rPr lang="en-GB" sz="3200" b="1">
                  <a:solidFill>
                    <a:srgbClr val="008000"/>
                  </a:solidFill>
                </a:rPr>
                <a:t>Standardised and validated</a:t>
              </a:r>
            </a:p>
            <a:p>
              <a:pPr marL="514350" indent="-514350">
                <a:buFont typeface="+mj-lt"/>
                <a:buAutoNum type="arabicPeriod"/>
              </a:pPr>
              <a:r>
                <a:rPr lang="en-GB" sz="3200" b="1">
                  <a:solidFill>
                    <a:srgbClr val="FF0000"/>
                  </a:solidFill>
                </a:rPr>
                <a:t>100% relevant to humans</a:t>
              </a:r>
            </a:p>
          </p:txBody>
        </p:sp>
        <p:sp>
          <p:nvSpPr>
            <p:cNvPr id="3" name="Tekstvak 2"/>
            <p:cNvSpPr txBox="1"/>
            <p:nvPr/>
          </p:nvSpPr>
          <p:spPr>
            <a:xfrm>
              <a:off x="598546" y="5253307"/>
              <a:ext cx="7946909" cy="1569660"/>
            </a:xfrm>
            <a:prstGeom prst="rect">
              <a:avLst/>
            </a:prstGeom>
            <a:noFill/>
          </p:spPr>
          <p:txBody>
            <a:bodyPr wrap="square" rtlCol="0">
              <a:spAutoFit/>
            </a:bodyPr>
            <a:lstStyle/>
            <a:p>
              <a:pPr algn="just"/>
              <a:r>
                <a:rPr lang="en-GB" sz="2400">
                  <a:solidFill>
                    <a:srgbClr val="008000"/>
                  </a:solidFill>
                </a:rPr>
                <a:t>Details and references in e.g., Chapter 7 "Testing for Food Safety Using Competent Human Liver Cells", pages 125-138 in:</a:t>
              </a:r>
            </a:p>
            <a:p>
              <a:pPr algn="ctr"/>
              <a:r>
                <a:rPr lang="en-GB" sz="2400">
                  <a:solidFill>
                    <a:srgbClr val="008000"/>
                  </a:solidFill>
                </a:rPr>
                <a:t> "Ensuring Global Food Safety </a:t>
              </a:r>
              <a:r>
                <a:rPr lang="mr-IN" sz="2400">
                  <a:solidFill>
                    <a:srgbClr val="008000"/>
                  </a:solidFill>
                </a:rPr>
                <a:t>–</a:t>
              </a:r>
              <a:r>
                <a:rPr lang="en-GB" sz="2400">
                  <a:solidFill>
                    <a:srgbClr val="008000"/>
                  </a:solidFill>
                </a:rPr>
                <a:t> Exploring Global Harmonization"</a:t>
              </a:r>
            </a:p>
          </p:txBody>
        </p:sp>
      </p:grpSp>
    </p:spTree>
    <p:extLst>
      <p:ext uri="{BB962C8B-B14F-4D97-AF65-F5344CB8AC3E}">
        <p14:creationId xmlns:p14="http://schemas.microsoft.com/office/powerpoint/2010/main" val="1556654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88159" y="659012"/>
            <a:ext cx="8367683" cy="5724645"/>
          </a:xfrm>
          <a:prstGeom prst="rect">
            <a:avLst/>
          </a:prstGeom>
          <a:noFill/>
        </p:spPr>
        <p:txBody>
          <a:bodyPr wrap="square" rtlCol="0">
            <a:spAutoFit/>
          </a:bodyPr>
          <a:lstStyle/>
          <a:p>
            <a:pPr algn="ctr"/>
            <a:r>
              <a:rPr lang="en-GB" sz="2800">
                <a:solidFill>
                  <a:srgbClr val="008000"/>
                </a:solidFill>
              </a:rPr>
              <a:t>GHI Working Group</a:t>
            </a:r>
            <a:r>
              <a:rPr lang="en-GB" sz="2800" b="1">
                <a:solidFill>
                  <a:srgbClr val="008000"/>
                </a:solidFill>
              </a:rPr>
              <a:t> </a:t>
            </a:r>
          </a:p>
          <a:p>
            <a:pPr algn="ctr"/>
            <a:r>
              <a:rPr lang="en-GB" sz="3200" b="1">
                <a:solidFill>
                  <a:srgbClr val="008000"/>
                </a:solidFill>
              </a:rPr>
              <a:t>Genetic Toxicology</a:t>
            </a:r>
            <a:endParaRPr lang="en-GB" sz="3200">
              <a:solidFill>
                <a:srgbClr val="008000"/>
              </a:solidFill>
            </a:endParaRPr>
          </a:p>
          <a:p>
            <a:pPr algn="ctr"/>
            <a:endParaRPr lang="en-GB" sz="1000">
              <a:solidFill>
                <a:srgbClr val="008000"/>
              </a:solidFill>
            </a:endParaRPr>
          </a:p>
          <a:p>
            <a:r>
              <a:rPr lang="en-GB" sz="2800" b="1">
                <a:solidFill>
                  <a:srgbClr val="008000"/>
                </a:solidFill>
              </a:rPr>
              <a:t>Chair: Dr. Firouz Darroudi, MD</a:t>
            </a:r>
          </a:p>
          <a:p>
            <a:endParaRPr lang="en-GB" sz="2000">
              <a:solidFill>
                <a:srgbClr val="008000"/>
              </a:solidFill>
            </a:endParaRPr>
          </a:p>
          <a:p>
            <a:r>
              <a:rPr lang="en-GB" sz="2600">
                <a:solidFill>
                  <a:srgbClr val="008000"/>
                </a:solidFill>
              </a:rPr>
              <a:t>Senior research consultant to: IAEA, WHO, UNESCO</a:t>
            </a:r>
          </a:p>
          <a:p>
            <a:endParaRPr lang="en-GB" sz="2000">
              <a:solidFill>
                <a:srgbClr val="008000"/>
              </a:solidFill>
            </a:endParaRPr>
          </a:p>
          <a:p>
            <a:r>
              <a:rPr lang="en-GB" sz="2600">
                <a:solidFill>
                  <a:srgbClr val="008000"/>
                </a:solidFill>
              </a:rPr>
              <a:t>Director of Biomedical Research and Head of Section of Radiation Genetic and Chemical Mutagenesis Department of Health Sciences, University College North Atlantic,</a:t>
            </a:r>
          </a:p>
          <a:p>
            <a:r>
              <a:rPr lang="en-GB" sz="2600">
                <a:solidFill>
                  <a:srgbClr val="008000"/>
                </a:solidFill>
              </a:rPr>
              <a:t>Doha. State of Qatar</a:t>
            </a:r>
          </a:p>
          <a:p>
            <a:endParaRPr lang="en-GB" sz="2000">
              <a:solidFill>
                <a:srgbClr val="008000"/>
              </a:solidFill>
            </a:endParaRPr>
          </a:p>
          <a:p>
            <a:r>
              <a:rPr lang="en-GB" sz="2600">
                <a:solidFill>
                  <a:srgbClr val="008000"/>
                </a:solidFill>
              </a:rPr>
              <a:t>Director of Center of Human Safety &amp; Health and Diagnostic Genome Analysis, Red Crescent Hospital, Dubai, United Arab Emirates </a:t>
            </a:r>
          </a:p>
        </p:txBody>
      </p:sp>
    </p:spTree>
    <p:extLst>
      <p:ext uri="{BB962C8B-B14F-4D97-AF65-F5344CB8AC3E}">
        <p14:creationId xmlns:p14="http://schemas.microsoft.com/office/powerpoint/2010/main" val="2198854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566794" y="458956"/>
            <a:ext cx="8010412" cy="5940088"/>
          </a:xfrm>
          <a:prstGeom prst="rect">
            <a:avLst/>
          </a:prstGeom>
          <a:noFill/>
        </p:spPr>
        <p:txBody>
          <a:bodyPr wrap="square" rtlCol="0">
            <a:spAutoFit/>
          </a:bodyPr>
          <a:lstStyle/>
          <a:p>
            <a:pPr algn="ctr"/>
            <a:r>
              <a:rPr lang="en-GB" sz="3200" b="1" dirty="0">
                <a:solidFill>
                  <a:srgbClr val="008000"/>
                </a:solidFill>
              </a:rPr>
              <a:t>Differences between regulations are in most cases </a:t>
            </a:r>
            <a:r>
              <a:rPr lang="en-GB" sz="3200" b="1" dirty="0">
                <a:solidFill>
                  <a:srgbClr val="FF0000"/>
                </a:solidFill>
              </a:rPr>
              <a:t>not</a:t>
            </a:r>
            <a:r>
              <a:rPr lang="en-GB" sz="3200" b="1" dirty="0">
                <a:solidFill>
                  <a:srgbClr val="008000"/>
                </a:solidFill>
              </a:rPr>
              <a:t> the result of differences in scientific opinions</a:t>
            </a:r>
          </a:p>
          <a:p>
            <a:pPr marL="285750" indent="-285750">
              <a:buFont typeface="Arial"/>
              <a:buChar char="•"/>
            </a:pPr>
            <a:endParaRPr lang="en-GB" sz="1600" b="1" dirty="0">
              <a:solidFill>
                <a:srgbClr val="008000"/>
              </a:solidFill>
            </a:endParaRPr>
          </a:p>
          <a:p>
            <a:pPr marL="457200" indent="-457200">
              <a:buFont typeface="Arial"/>
              <a:buChar char="•"/>
            </a:pPr>
            <a:r>
              <a:rPr lang="en-GB" sz="2800" dirty="0">
                <a:solidFill>
                  <a:srgbClr val="008000"/>
                </a:solidFill>
              </a:rPr>
              <a:t>With respect to food safety there is largely consensus among scientists, globally</a:t>
            </a:r>
            <a:endParaRPr lang="en-GB" sz="1600" b="1" dirty="0">
              <a:solidFill>
                <a:srgbClr val="008000"/>
              </a:solidFill>
            </a:endParaRPr>
          </a:p>
          <a:p>
            <a:pPr marL="457200" indent="-457200">
              <a:buFont typeface="Arial"/>
              <a:buChar char="•"/>
            </a:pPr>
            <a:r>
              <a:rPr lang="en-GB" sz="2800" dirty="0">
                <a:solidFill>
                  <a:srgbClr val="008000"/>
                </a:solidFill>
              </a:rPr>
              <a:t>If they do not agree, they have scientific methods to resolve the disagreement</a:t>
            </a:r>
          </a:p>
          <a:p>
            <a:pPr algn="ctr"/>
            <a:endParaRPr lang="en-GB" sz="2800" b="1" dirty="0">
              <a:solidFill>
                <a:srgbClr val="008000"/>
              </a:solidFill>
            </a:endParaRPr>
          </a:p>
          <a:p>
            <a:pPr algn="ctr"/>
            <a:r>
              <a:rPr lang="en-GB" sz="3200" b="1" u="sng" dirty="0">
                <a:solidFill>
                  <a:srgbClr val="008000"/>
                </a:solidFill>
              </a:rPr>
              <a:t>Scientists, however, tend to talk to each other</a:t>
            </a:r>
            <a:r>
              <a:rPr lang="en-GB" sz="3200" b="1" dirty="0">
                <a:solidFill>
                  <a:srgbClr val="008000"/>
                </a:solidFill>
              </a:rPr>
              <a:t> </a:t>
            </a:r>
          </a:p>
          <a:p>
            <a:pPr algn="ctr"/>
            <a:r>
              <a:rPr lang="en-GB" sz="3200" b="1" dirty="0">
                <a:solidFill>
                  <a:srgbClr val="008000"/>
                </a:solidFill>
              </a:rPr>
              <a:t>but</a:t>
            </a:r>
            <a:r>
              <a:rPr lang="en-GB" sz="3200" b="1" dirty="0">
                <a:solidFill>
                  <a:srgbClr val="FF0000"/>
                </a:solidFill>
              </a:rPr>
              <a:t> fail to communicate effectively </a:t>
            </a:r>
          </a:p>
          <a:p>
            <a:pPr algn="ctr"/>
            <a:r>
              <a:rPr lang="en-GB" sz="3200" b="1" dirty="0">
                <a:solidFill>
                  <a:srgbClr val="008000"/>
                </a:solidFill>
              </a:rPr>
              <a:t>with others: the general public, opinion makers and politicians</a:t>
            </a:r>
          </a:p>
        </p:txBody>
      </p:sp>
    </p:spTree>
    <p:extLst>
      <p:ext uri="{BB962C8B-B14F-4D97-AF65-F5344CB8AC3E}">
        <p14:creationId xmlns:p14="http://schemas.microsoft.com/office/powerpoint/2010/main" val="2067927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488440" y="243513"/>
            <a:ext cx="8173226" cy="6370975"/>
          </a:xfrm>
          <a:prstGeom prst="rect">
            <a:avLst/>
          </a:prstGeom>
          <a:noFill/>
        </p:spPr>
        <p:txBody>
          <a:bodyPr wrap="square" rtlCol="0">
            <a:spAutoFit/>
          </a:bodyPr>
          <a:lstStyle/>
          <a:p>
            <a:r>
              <a:rPr lang="en-GB" sz="2800" dirty="0">
                <a:solidFill>
                  <a:srgbClr val="008000"/>
                </a:solidFill>
              </a:rPr>
              <a:t>The result is the lack of understanding of toxicity, carginogenicity and microbiology by</a:t>
            </a:r>
          </a:p>
          <a:p>
            <a:endParaRPr lang="en-GB" sz="1600" dirty="0">
              <a:solidFill>
                <a:srgbClr val="008000"/>
              </a:solidFill>
            </a:endParaRPr>
          </a:p>
          <a:p>
            <a:pPr marL="571500" indent="-571500">
              <a:buFont typeface="Arial"/>
              <a:buChar char="•"/>
            </a:pPr>
            <a:r>
              <a:rPr lang="en-GB" sz="2800" dirty="0">
                <a:solidFill>
                  <a:srgbClr val="008000"/>
                </a:solidFill>
              </a:rPr>
              <a:t>the general public - demanding a new law after every incident</a:t>
            </a:r>
          </a:p>
          <a:p>
            <a:pPr marL="571500" indent="-571500">
              <a:buFont typeface="Arial"/>
              <a:buChar char="•"/>
            </a:pPr>
            <a:r>
              <a:rPr lang="en-GB" sz="2800" dirty="0">
                <a:solidFill>
                  <a:srgbClr val="008000"/>
                </a:solidFill>
              </a:rPr>
              <a:t>politicians - who want to be re-elected</a:t>
            </a:r>
          </a:p>
          <a:p>
            <a:pPr marL="571500" indent="-571500">
              <a:buFont typeface="Arial"/>
              <a:buChar char="•"/>
            </a:pPr>
            <a:r>
              <a:rPr lang="en-GB" sz="2800" dirty="0">
                <a:solidFill>
                  <a:srgbClr val="008000"/>
                </a:solidFill>
              </a:rPr>
              <a:t>presidents of states who have "Alternative Facts" to replace the inconvenient truth</a:t>
            </a:r>
          </a:p>
          <a:p>
            <a:pPr marL="571500" indent="-571500">
              <a:buFont typeface="Arial"/>
              <a:buChar char="•"/>
            </a:pPr>
            <a:r>
              <a:rPr lang="en-GB" sz="2800" dirty="0">
                <a:solidFill>
                  <a:srgbClr val="008000"/>
                </a:solidFill>
              </a:rPr>
              <a:t>activists (antis) – who claim that everything is only in the interest of industry or governments</a:t>
            </a:r>
          </a:p>
          <a:p>
            <a:pPr marL="571500" indent="-571500">
              <a:buFont typeface="Arial"/>
              <a:buChar char="•"/>
            </a:pPr>
            <a:r>
              <a:rPr lang="en-GB" sz="2800" dirty="0">
                <a:solidFill>
                  <a:srgbClr val="008000"/>
                </a:solidFill>
              </a:rPr>
              <a:t>chemophobics </a:t>
            </a:r>
            <a:r>
              <a:rPr lang="mr-IN" sz="2800" dirty="0">
                <a:solidFill>
                  <a:srgbClr val="008000"/>
                </a:solidFill>
              </a:rPr>
              <a:t>–</a:t>
            </a:r>
            <a:r>
              <a:rPr lang="en-GB" sz="2800" dirty="0">
                <a:solidFill>
                  <a:srgbClr val="008000"/>
                </a:solidFill>
              </a:rPr>
              <a:t> won't drink dihydrogenoxide</a:t>
            </a:r>
          </a:p>
          <a:p>
            <a:pPr marL="571500" indent="-571500">
              <a:buFont typeface="Arial"/>
              <a:buChar char="•"/>
            </a:pPr>
            <a:r>
              <a:rPr lang="en-GB" sz="2800" dirty="0">
                <a:solidFill>
                  <a:srgbClr val="008000"/>
                </a:solidFill>
              </a:rPr>
              <a:t>press – bad news sells better than good news</a:t>
            </a:r>
          </a:p>
          <a:p>
            <a:pPr marL="1485900" lvl="2" indent="-571500">
              <a:buFont typeface="Arial"/>
              <a:buChar char="•"/>
            </a:pPr>
            <a:endParaRPr lang="en-GB" dirty="0">
              <a:solidFill>
                <a:srgbClr val="008000"/>
              </a:solidFill>
            </a:endParaRPr>
          </a:p>
          <a:p>
            <a:r>
              <a:rPr lang="en-GB" sz="2800" dirty="0">
                <a:solidFill>
                  <a:srgbClr val="008000"/>
                </a:solidFill>
              </a:rPr>
              <a:t>and the strong influence of professional lobbyists with little interests in facts</a:t>
            </a:r>
          </a:p>
        </p:txBody>
      </p:sp>
    </p:spTree>
    <p:extLst>
      <p:ext uri="{BB962C8B-B14F-4D97-AF65-F5344CB8AC3E}">
        <p14:creationId xmlns:p14="http://schemas.microsoft.com/office/powerpoint/2010/main" val="3420199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966357" y="-7744"/>
            <a:ext cx="7193393" cy="6865744"/>
          </a:xfrm>
          <a:prstGeom prst="rect">
            <a:avLst/>
          </a:prstGeom>
        </p:spPr>
      </p:pic>
    </p:spTree>
    <p:extLst>
      <p:ext uri="{BB962C8B-B14F-4D97-AF65-F5344CB8AC3E}">
        <p14:creationId xmlns:p14="http://schemas.microsoft.com/office/powerpoint/2010/main" val="2740634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91742" y="1582341"/>
            <a:ext cx="8560516" cy="3693319"/>
          </a:xfrm>
          <a:prstGeom prst="rect">
            <a:avLst/>
          </a:prstGeom>
          <a:noFill/>
        </p:spPr>
        <p:txBody>
          <a:bodyPr wrap="square" rtlCol="0">
            <a:spAutoFit/>
          </a:bodyPr>
          <a:lstStyle/>
          <a:p>
            <a:pPr algn="ctr"/>
            <a:r>
              <a:rPr lang="en-GB" sz="3600" b="1" dirty="0">
                <a:solidFill>
                  <a:srgbClr val="008000"/>
                </a:solidFill>
              </a:rPr>
              <a:t>Make regulations known and understood</a:t>
            </a:r>
          </a:p>
          <a:p>
            <a:pPr lvl="1" algn="ctr"/>
            <a:r>
              <a:rPr lang="en-GB" sz="3600" dirty="0">
                <a:solidFill>
                  <a:srgbClr val="008000"/>
                </a:solidFill>
              </a:rPr>
              <a:t>using</a:t>
            </a:r>
          </a:p>
          <a:p>
            <a:pPr lvl="1" algn="ctr"/>
            <a:endParaRPr lang="en-GB" sz="3600" dirty="0">
              <a:solidFill>
                <a:srgbClr val="008000"/>
              </a:solidFill>
            </a:endParaRPr>
          </a:p>
          <a:p>
            <a:pPr lvl="1" algn="ctr"/>
            <a:r>
              <a:rPr lang="en-GB" sz="3600" u="sng" dirty="0">
                <a:solidFill>
                  <a:srgbClr val="008000"/>
                </a:solidFill>
              </a:rPr>
              <a:t>Understandable</a:t>
            </a:r>
            <a:r>
              <a:rPr lang="en-GB" sz="3600" dirty="0">
                <a:solidFill>
                  <a:srgbClr val="008000"/>
                </a:solidFill>
              </a:rPr>
              <a:t> language</a:t>
            </a:r>
          </a:p>
          <a:p>
            <a:pPr lvl="1" algn="ctr"/>
            <a:endParaRPr lang="en-GB" sz="3600" u="sng" dirty="0">
              <a:solidFill>
                <a:srgbClr val="008000"/>
              </a:solidFill>
            </a:endParaRPr>
          </a:p>
          <a:p>
            <a:pPr lvl="1" algn="ctr"/>
            <a:r>
              <a:rPr lang="en-GB" sz="3600" u="sng" dirty="0">
                <a:solidFill>
                  <a:srgbClr val="008000"/>
                </a:solidFill>
              </a:rPr>
              <a:t>Local</a:t>
            </a:r>
            <a:r>
              <a:rPr lang="en-GB" sz="3600" dirty="0">
                <a:solidFill>
                  <a:srgbClr val="008000"/>
                </a:solidFill>
              </a:rPr>
              <a:t> language</a:t>
            </a:r>
          </a:p>
          <a:p>
            <a:endParaRPr lang="en-GB"/>
          </a:p>
        </p:txBody>
      </p:sp>
    </p:spTree>
    <p:extLst>
      <p:ext uri="{BB962C8B-B14F-4D97-AF65-F5344CB8AC3E}">
        <p14:creationId xmlns:p14="http://schemas.microsoft.com/office/powerpoint/2010/main" val="244803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455877" y="195364"/>
            <a:ext cx="8270914" cy="6494084"/>
          </a:xfrm>
          <a:prstGeom prst="rect">
            <a:avLst/>
          </a:prstGeom>
          <a:noFill/>
        </p:spPr>
        <p:txBody>
          <a:bodyPr wrap="square" rtlCol="0">
            <a:spAutoFit/>
          </a:bodyPr>
          <a:lstStyle/>
          <a:p>
            <a:pPr algn="ctr"/>
            <a:r>
              <a:rPr lang="en-GB" sz="3200" b="1" dirty="0">
                <a:solidFill>
                  <a:srgbClr val="008000"/>
                </a:solidFill>
              </a:rPr>
              <a:t>Education and training</a:t>
            </a:r>
          </a:p>
          <a:p>
            <a:endParaRPr lang="en-GB" sz="2400" b="1" dirty="0">
              <a:solidFill>
                <a:srgbClr val="008000"/>
              </a:solidFill>
            </a:endParaRPr>
          </a:p>
          <a:p>
            <a:r>
              <a:rPr lang="en-GB" sz="2400" b="1" dirty="0">
                <a:solidFill>
                  <a:srgbClr val="008000"/>
                </a:solidFill>
              </a:rPr>
              <a:t>Understanding the supply chain</a:t>
            </a:r>
          </a:p>
          <a:p>
            <a:pPr marL="914400" lvl="1" indent="-457200">
              <a:buFont typeface="Arial"/>
              <a:buChar char="•"/>
            </a:pPr>
            <a:r>
              <a:rPr lang="en-GB" sz="2400" b="1" dirty="0">
                <a:solidFill>
                  <a:srgbClr val="008000"/>
                </a:solidFill>
              </a:rPr>
              <a:t>Ethics</a:t>
            </a:r>
          </a:p>
          <a:p>
            <a:pPr marL="914400" lvl="1" indent="-457200">
              <a:buFont typeface="Arial"/>
              <a:buChar char="•"/>
            </a:pPr>
            <a:r>
              <a:rPr lang="en-GB" sz="2400" b="1" dirty="0">
                <a:solidFill>
                  <a:srgbClr val="008000"/>
                </a:solidFill>
              </a:rPr>
              <a:t>Regulations</a:t>
            </a:r>
          </a:p>
          <a:p>
            <a:pPr marL="914400" lvl="1" indent="-457200">
              <a:buFont typeface="Arial"/>
              <a:buChar char="•"/>
            </a:pPr>
            <a:r>
              <a:rPr lang="en-GB" sz="2400" b="1" dirty="0">
                <a:solidFill>
                  <a:srgbClr val="008000"/>
                </a:solidFill>
              </a:rPr>
              <a:t>Microbiology</a:t>
            </a:r>
          </a:p>
          <a:p>
            <a:pPr marL="1371600" lvl="2" indent="-457200">
              <a:buFont typeface="Arial"/>
              <a:buChar char="•"/>
            </a:pPr>
            <a:r>
              <a:rPr lang="en-GB" sz="2400" b="1" dirty="0">
                <a:solidFill>
                  <a:srgbClr val="008000"/>
                </a:solidFill>
              </a:rPr>
              <a:t>Microbial growth</a:t>
            </a:r>
          </a:p>
          <a:p>
            <a:pPr marL="1371600" lvl="2" indent="-457200">
              <a:buFont typeface="Arial"/>
              <a:buChar char="•"/>
            </a:pPr>
            <a:r>
              <a:rPr lang="en-GB" sz="2400" b="1" dirty="0">
                <a:solidFill>
                  <a:srgbClr val="008000"/>
                </a:solidFill>
              </a:rPr>
              <a:t>Decontamination</a:t>
            </a:r>
          </a:p>
          <a:p>
            <a:pPr marL="1371600" lvl="2" indent="-457200">
              <a:buFont typeface="Arial"/>
              <a:buChar char="•"/>
            </a:pPr>
            <a:r>
              <a:rPr lang="en-GB" sz="2400" b="1" dirty="0">
                <a:solidFill>
                  <a:srgbClr val="008000"/>
                </a:solidFill>
              </a:rPr>
              <a:t>Preservation</a:t>
            </a:r>
          </a:p>
          <a:p>
            <a:pPr marL="914400" lvl="1" indent="-457200">
              <a:buFont typeface="Arial"/>
              <a:buChar char="•"/>
            </a:pPr>
            <a:r>
              <a:rPr lang="en-GB" sz="2400" b="1" dirty="0">
                <a:solidFill>
                  <a:srgbClr val="008000"/>
                </a:solidFill>
              </a:rPr>
              <a:t>Chemistry</a:t>
            </a:r>
          </a:p>
          <a:p>
            <a:pPr marL="914400" lvl="1" indent="-457200">
              <a:buFont typeface="Arial"/>
              <a:buChar char="•"/>
            </a:pPr>
            <a:r>
              <a:rPr lang="en-GB" sz="2400" b="1" dirty="0">
                <a:solidFill>
                  <a:srgbClr val="008000"/>
                </a:solidFill>
              </a:rPr>
              <a:t>Entomology</a:t>
            </a:r>
          </a:p>
          <a:p>
            <a:pPr marL="914400" lvl="1" indent="-457200">
              <a:buFont typeface="Arial"/>
              <a:buChar char="•"/>
            </a:pPr>
            <a:r>
              <a:rPr lang="en-GB" sz="2400" b="1" dirty="0">
                <a:solidFill>
                  <a:srgbClr val="008000"/>
                </a:solidFill>
              </a:rPr>
              <a:t>Hygiene and hygienic design</a:t>
            </a:r>
          </a:p>
          <a:p>
            <a:pPr marL="1371600" lvl="2" indent="-457200">
              <a:buFont typeface="Arial"/>
              <a:buChar char="•"/>
            </a:pPr>
            <a:r>
              <a:rPr lang="en-GB" sz="2400" b="1" dirty="0">
                <a:solidFill>
                  <a:srgbClr val="008000"/>
                </a:solidFill>
              </a:rPr>
              <a:t>Inside of equipment</a:t>
            </a:r>
          </a:p>
          <a:p>
            <a:pPr marL="1371600" lvl="2" indent="-457200">
              <a:buFont typeface="Arial"/>
              <a:buChar char="•"/>
            </a:pPr>
            <a:r>
              <a:rPr lang="en-GB" sz="2400" b="1" dirty="0">
                <a:solidFill>
                  <a:srgbClr val="008000"/>
                </a:solidFill>
              </a:rPr>
              <a:t>Biofilms</a:t>
            </a:r>
          </a:p>
          <a:p>
            <a:pPr marL="1371600" lvl="2" indent="-457200">
              <a:buFont typeface="Arial"/>
              <a:buChar char="•"/>
            </a:pPr>
            <a:r>
              <a:rPr lang="en-GB" sz="2400" b="1" dirty="0">
                <a:solidFill>
                  <a:srgbClr val="008000"/>
                </a:solidFill>
              </a:rPr>
              <a:t>Cleaning and disinfection</a:t>
            </a:r>
          </a:p>
          <a:p>
            <a:pPr marL="1371600" lvl="2" indent="-457200">
              <a:buFont typeface="Arial"/>
              <a:buChar char="•"/>
            </a:pPr>
            <a:r>
              <a:rPr lang="en-GB" sz="2400" b="1" dirty="0">
                <a:solidFill>
                  <a:srgbClr val="008000"/>
                </a:solidFill>
              </a:rPr>
              <a:t>Proper use of gloves</a:t>
            </a:r>
          </a:p>
          <a:p>
            <a:pPr marL="914400" lvl="1" indent="-457200">
              <a:buFont typeface="Arial"/>
              <a:buChar char="•"/>
            </a:pPr>
            <a:endParaRPr lang="en-GB" sz="2400" b="1" dirty="0">
              <a:solidFill>
                <a:srgbClr val="008000"/>
              </a:solidFill>
            </a:endParaRPr>
          </a:p>
        </p:txBody>
      </p:sp>
      <p:pic>
        <p:nvPicPr>
          <p:cNvPr id="3" name="Afbeelding 2"/>
          <p:cNvPicPr>
            <a:picLocks noChangeAspect="1"/>
          </p:cNvPicPr>
          <p:nvPr/>
        </p:nvPicPr>
        <p:blipFill>
          <a:blip r:embed="rId3"/>
          <a:stretch>
            <a:fillRect/>
          </a:stretch>
        </p:blipFill>
        <p:spPr>
          <a:xfrm>
            <a:off x="6851301" y="472124"/>
            <a:ext cx="1656220" cy="2208293"/>
          </a:xfrm>
          <a:prstGeom prst="rect">
            <a:avLst/>
          </a:prstGeom>
        </p:spPr>
      </p:pic>
      <p:pic>
        <p:nvPicPr>
          <p:cNvPr id="4" name="Afbeelding 3"/>
          <p:cNvPicPr>
            <a:picLocks noChangeAspect="1"/>
          </p:cNvPicPr>
          <p:nvPr/>
        </p:nvPicPr>
        <p:blipFill>
          <a:blip r:embed="rId4">
            <a:clrChange>
              <a:clrFrom>
                <a:srgbClr val="FFFFFF"/>
              </a:clrFrom>
              <a:clrTo>
                <a:srgbClr val="FFFFFF">
                  <a:alpha val="0"/>
                </a:srgbClr>
              </a:clrTo>
            </a:clrChange>
          </a:blip>
          <a:stretch>
            <a:fillRect/>
          </a:stretch>
        </p:blipFill>
        <p:spPr>
          <a:xfrm>
            <a:off x="4702468" y="1416370"/>
            <a:ext cx="1599222" cy="1389350"/>
          </a:xfrm>
          <a:prstGeom prst="rect">
            <a:avLst/>
          </a:prstGeom>
        </p:spPr>
      </p:pic>
      <p:pic>
        <p:nvPicPr>
          <p:cNvPr id="5" name="Afbeelding 4"/>
          <p:cNvPicPr>
            <a:picLocks noChangeAspect="1"/>
          </p:cNvPicPr>
          <p:nvPr/>
        </p:nvPicPr>
        <p:blipFill>
          <a:blip r:embed="rId5">
            <a:clrChange>
              <a:clrFrom>
                <a:srgbClr val="FFFFFF"/>
              </a:clrFrom>
              <a:clrTo>
                <a:srgbClr val="FFFFFF">
                  <a:alpha val="0"/>
                </a:srgbClr>
              </a:clrTo>
            </a:clrChange>
          </a:blip>
          <a:stretch>
            <a:fillRect/>
          </a:stretch>
        </p:blipFill>
        <p:spPr>
          <a:xfrm>
            <a:off x="5579638" y="2507138"/>
            <a:ext cx="2927883" cy="1639958"/>
          </a:xfrm>
          <a:prstGeom prst="rect">
            <a:avLst/>
          </a:prstGeom>
        </p:spPr>
      </p:pic>
      <p:pic>
        <p:nvPicPr>
          <p:cNvPr id="6" name="Afbeelding 5"/>
          <p:cNvPicPr>
            <a:picLocks noChangeAspect="1"/>
          </p:cNvPicPr>
          <p:nvPr/>
        </p:nvPicPr>
        <p:blipFill>
          <a:blip r:embed="rId6">
            <a:clrChange>
              <a:clrFrom>
                <a:srgbClr val="FFFFFE"/>
              </a:clrFrom>
              <a:clrTo>
                <a:srgbClr val="FFFFFE">
                  <a:alpha val="0"/>
                </a:srgbClr>
              </a:clrTo>
            </a:clrChange>
          </a:blip>
          <a:stretch>
            <a:fillRect/>
          </a:stretch>
        </p:blipFill>
        <p:spPr>
          <a:xfrm>
            <a:off x="3675119" y="3060662"/>
            <a:ext cx="1686039" cy="1409135"/>
          </a:xfrm>
          <a:prstGeom prst="rect">
            <a:avLst/>
          </a:prstGeom>
        </p:spPr>
      </p:pic>
      <p:pic>
        <p:nvPicPr>
          <p:cNvPr id="8" name="Afbeelding 7"/>
          <p:cNvPicPr>
            <a:picLocks noChangeAspect="1"/>
          </p:cNvPicPr>
          <p:nvPr/>
        </p:nvPicPr>
        <p:blipFill>
          <a:blip r:embed="rId7"/>
          <a:stretch>
            <a:fillRect/>
          </a:stretch>
        </p:blipFill>
        <p:spPr>
          <a:xfrm>
            <a:off x="5361158" y="3809546"/>
            <a:ext cx="779011" cy="1993599"/>
          </a:xfrm>
          <a:prstGeom prst="rect">
            <a:avLst/>
          </a:prstGeom>
        </p:spPr>
      </p:pic>
      <p:pic>
        <p:nvPicPr>
          <p:cNvPr id="9" name="Afbeelding 8"/>
          <p:cNvPicPr>
            <a:picLocks noChangeAspect="1"/>
          </p:cNvPicPr>
          <p:nvPr/>
        </p:nvPicPr>
        <p:blipFill>
          <a:blip r:embed="rId8">
            <a:clrChange>
              <a:clrFrom>
                <a:srgbClr val="FFFFFF"/>
              </a:clrFrom>
              <a:clrTo>
                <a:srgbClr val="FFFFFF">
                  <a:alpha val="0"/>
                </a:srgbClr>
              </a:clrTo>
            </a:clrChange>
          </a:blip>
          <a:stretch>
            <a:fillRect/>
          </a:stretch>
        </p:blipFill>
        <p:spPr>
          <a:xfrm>
            <a:off x="6670487" y="4313317"/>
            <a:ext cx="2235399" cy="1156020"/>
          </a:xfrm>
          <a:prstGeom prst="rect">
            <a:avLst/>
          </a:prstGeom>
        </p:spPr>
      </p:pic>
      <p:pic>
        <p:nvPicPr>
          <p:cNvPr id="11" name="Afbeelding 10"/>
          <p:cNvPicPr>
            <a:picLocks noChangeAspect="1"/>
          </p:cNvPicPr>
          <p:nvPr/>
        </p:nvPicPr>
        <p:blipFill>
          <a:blip r:embed="rId9">
            <a:clrChange>
              <a:clrFrom>
                <a:srgbClr val="FFFFFF"/>
              </a:clrFrom>
              <a:clrTo>
                <a:srgbClr val="FFFFFF">
                  <a:alpha val="0"/>
                </a:srgbClr>
              </a:clrTo>
            </a:clrChange>
          </a:blip>
          <a:stretch>
            <a:fillRect/>
          </a:stretch>
        </p:blipFill>
        <p:spPr>
          <a:xfrm rot="16833369">
            <a:off x="6175496" y="5497437"/>
            <a:ext cx="1050854" cy="1398619"/>
          </a:xfrm>
          <a:prstGeom prst="rect">
            <a:avLst/>
          </a:prstGeom>
        </p:spPr>
      </p:pic>
      <p:pic>
        <p:nvPicPr>
          <p:cNvPr id="12" name="Afbeelding 11"/>
          <p:cNvPicPr>
            <a:picLocks noChangeAspect="1"/>
          </p:cNvPicPr>
          <p:nvPr/>
        </p:nvPicPr>
        <p:blipFill>
          <a:blip r:embed="rId10">
            <a:clrChange>
              <a:clrFrom>
                <a:srgbClr val="FFFFFF"/>
              </a:clrFrom>
              <a:clrTo>
                <a:srgbClr val="FFFFFF">
                  <a:alpha val="0"/>
                </a:srgbClr>
              </a:clrTo>
            </a:clrChange>
          </a:blip>
          <a:stretch>
            <a:fillRect/>
          </a:stretch>
        </p:blipFill>
        <p:spPr>
          <a:xfrm>
            <a:off x="130248" y="3201377"/>
            <a:ext cx="1190343" cy="892757"/>
          </a:xfrm>
          <a:prstGeom prst="rect">
            <a:avLst/>
          </a:prstGeom>
        </p:spPr>
      </p:pic>
    </p:spTree>
    <p:extLst>
      <p:ext uri="{BB962C8B-B14F-4D97-AF65-F5344CB8AC3E}">
        <p14:creationId xmlns:p14="http://schemas.microsoft.com/office/powerpoint/2010/main" val="39662776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634972" y="879126"/>
            <a:ext cx="8026694" cy="4924425"/>
          </a:xfrm>
          <a:prstGeom prst="rect">
            <a:avLst/>
          </a:prstGeom>
          <a:noFill/>
        </p:spPr>
        <p:txBody>
          <a:bodyPr wrap="square" rtlCol="0">
            <a:spAutoFit/>
          </a:bodyPr>
          <a:lstStyle/>
          <a:p>
            <a:pPr lvl="0" algn="ctr"/>
            <a:r>
              <a:rPr lang="en-GB" sz="3200" b="1" dirty="0">
                <a:solidFill>
                  <a:srgbClr val="008000"/>
                </a:solidFill>
              </a:rPr>
              <a:t>Education and training</a:t>
            </a:r>
          </a:p>
          <a:p>
            <a:endParaRPr lang="en-GB" sz="2400" b="1" dirty="0">
              <a:solidFill>
                <a:srgbClr val="008000"/>
              </a:solidFill>
            </a:endParaRPr>
          </a:p>
          <a:p>
            <a:endParaRPr lang="en-GB" sz="2400" b="1" dirty="0">
              <a:solidFill>
                <a:srgbClr val="008000"/>
              </a:solidFill>
            </a:endParaRPr>
          </a:p>
          <a:p>
            <a:r>
              <a:rPr lang="en-GB" sz="2400" b="1" dirty="0">
                <a:solidFill>
                  <a:srgbClr val="008000"/>
                </a:solidFill>
              </a:rPr>
              <a:t>At all levels to an appropriate degree</a:t>
            </a:r>
          </a:p>
          <a:p>
            <a:endParaRPr lang="en-GB" sz="2400" b="1" dirty="0">
              <a:solidFill>
                <a:srgbClr val="008000"/>
              </a:solidFill>
            </a:endParaRPr>
          </a:p>
          <a:p>
            <a:pPr marL="800100" lvl="1" indent="-342900">
              <a:buFont typeface="Arial"/>
              <a:buChar char="•"/>
            </a:pPr>
            <a:r>
              <a:rPr lang="en-GB" sz="2400" b="1" dirty="0">
                <a:solidFill>
                  <a:srgbClr val="008000"/>
                </a:solidFill>
              </a:rPr>
              <a:t>Children – at primary schools</a:t>
            </a:r>
          </a:p>
          <a:p>
            <a:pPr marL="800100" lvl="1" indent="-342900">
              <a:buFont typeface="Arial"/>
              <a:buChar char="•"/>
            </a:pPr>
            <a:r>
              <a:rPr lang="en-GB" sz="2400" b="1" dirty="0">
                <a:solidFill>
                  <a:srgbClr val="008000"/>
                </a:solidFill>
              </a:rPr>
              <a:t>Parents – courses in local quarters </a:t>
            </a:r>
          </a:p>
          <a:p>
            <a:pPr marL="800100" lvl="1" indent="-342900">
              <a:buFont typeface="Arial"/>
              <a:buChar char="•"/>
            </a:pPr>
            <a:r>
              <a:rPr lang="en-GB" sz="2400" b="1" dirty="0">
                <a:solidFill>
                  <a:srgbClr val="008000"/>
                </a:solidFill>
              </a:rPr>
              <a:t>Street vendors – by well-trained governmental staff</a:t>
            </a:r>
          </a:p>
          <a:p>
            <a:pPr marL="800100" lvl="1" indent="-342900">
              <a:buFont typeface="Arial"/>
              <a:buChar char="•"/>
            </a:pPr>
            <a:r>
              <a:rPr lang="en-GB" sz="2400" b="1" dirty="0">
                <a:solidFill>
                  <a:srgbClr val="008000"/>
                </a:solidFill>
              </a:rPr>
              <a:t>Teachers – during their formal education</a:t>
            </a:r>
          </a:p>
          <a:p>
            <a:pPr marL="800100" lvl="1" indent="-342900">
              <a:buFont typeface="Arial"/>
              <a:buChar char="•"/>
            </a:pPr>
            <a:r>
              <a:rPr lang="en-GB" sz="2400" b="1" dirty="0">
                <a:solidFill>
                  <a:srgbClr val="008000"/>
                </a:solidFill>
              </a:rPr>
              <a:t>Inspectors – special training courses</a:t>
            </a:r>
          </a:p>
          <a:p>
            <a:pPr marL="800100" lvl="1" indent="-342900">
              <a:buFont typeface="Arial"/>
              <a:buChar char="•"/>
            </a:pPr>
            <a:r>
              <a:rPr lang="en-GB" sz="2400" b="1" dirty="0">
                <a:solidFill>
                  <a:srgbClr val="008000"/>
                </a:solidFill>
              </a:rPr>
              <a:t>Politicians – special training courses</a:t>
            </a:r>
          </a:p>
          <a:p>
            <a:pPr marL="800100" lvl="1" indent="-342900">
              <a:buFont typeface="Arial"/>
              <a:buChar char="•"/>
            </a:pPr>
            <a:r>
              <a:rPr lang="en-GB" sz="2400" b="1" dirty="0">
                <a:solidFill>
                  <a:srgbClr val="008000"/>
                </a:solidFill>
              </a:rPr>
              <a:t>Judges, lawyers, prosecutors –   special training courses</a:t>
            </a:r>
          </a:p>
          <a:p>
            <a:endParaRPr lang="en-GB" dirty="0"/>
          </a:p>
        </p:txBody>
      </p:sp>
    </p:spTree>
    <p:extLst>
      <p:ext uri="{BB962C8B-B14F-4D97-AF65-F5344CB8AC3E}">
        <p14:creationId xmlns:p14="http://schemas.microsoft.com/office/powerpoint/2010/main" val="3950836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475140" y="3136612"/>
            <a:ext cx="8193720" cy="584776"/>
          </a:xfrm>
          <a:prstGeom prst="rect">
            <a:avLst/>
          </a:prstGeom>
          <a:noFill/>
        </p:spPr>
        <p:txBody>
          <a:bodyPr wrap="square" rtlCol="0">
            <a:spAutoFit/>
          </a:bodyPr>
          <a:lstStyle/>
          <a:p>
            <a:pPr algn="ctr"/>
            <a:r>
              <a:rPr lang="en-GB" sz="3200" b="1"/>
              <a:t>Essential knowledge</a:t>
            </a:r>
          </a:p>
        </p:txBody>
      </p:sp>
    </p:spTree>
    <p:extLst>
      <p:ext uri="{BB962C8B-B14F-4D97-AF65-F5344CB8AC3E}">
        <p14:creationId xmlns:p14="http://schemas.microsoft.com/office/powerpoint/2010/main" val="3936157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eperen 7"/>
          <p:cNvGrpSpPr/>
          <p:nvPr/>
        </p:nvGrpSpPr>
        <p:grpSpPr>
          <a:xfrm>
            <a:off x="219743" y="674882"/>
            <a:ext cx="8704515" cy="5508237"/>
            <a:chOff x="247815" y="549154"/>
            <a:chExt cx="8704515" cy="5508237"/>
          </a:xfrm>
        </p:grpSpPr>
        <p:sp>
          <p:nvSpPr>
            <p:cNvPr id="2" name="Tekstvak 1"/>
            <p:cNvSpPr txBox="1"/>
            <p:nvPr/>
          </p:nvSpPr>
          <p:spPr>
            <a:xfrm>
              <a:off x="247815" y="4672396"/>
              <a:ext cx="8704515" cy="1384995"/>
            </a:xfrm>
            <a:prstGeom prst="rect">
              <a:avLst/>
            </a:prstGeom>
            <a:noFill/>
          </p:spPr>
          <p:txBody>
            <a:bodyPr wrap="square" rtlCol="0">
              <a:spAutoFit/>
            </a:bodyPr>
            <a:lstStyle/>
            <a:p>
              <a:pPr algn="ctr"/>
              <a:r>
                <a:rPr lang="en-GB" sz="2800" dirty="0">
                  <a:solidFill>
                    <a:srgbClr val="0000FF"/>
                  </a:solidFill>
                </a:rPr>
                <a:t>Everything is poisonous if the amount is high enough</a:t>
              </a:r>
            </a:p>
            <a:p>
              <a:pPr algn="ctr"/>
              <a:r>
                <a:rPr lang="en-GB" sz="2800" dirty="0"/>
                <a:t>or</a:t>
              </a:r>
            </a:p>
            <a:p>
              <a:pPr algn="ctr"/>
              <a:r>
                <a:rPr lang="en-GB" sz="2800" b="1" dirty="0">
                  <a:solidFill>
                    <a:srgbClr val="FF0000"/>
                  </a:solidFill>
                </a:rPr>
                <a:t>There are no toxic substances, only toxic concentrations</a:t>
              </a:r>
            </a:p>
          </p:txBody>
        </p:sp>
        <p:grpSp>
          <p:nvGrpSpPr>
            <p:cNvPr id="7" name="Groeperen 6"/>
            <p:cNvGrpSpPr/>
            <p:nvPr/>
          </p:nvGrpSpPr>
          <p:grpSpPr>
            <a:xfrm>
              <a:off x="516691" y="549154"/>
              <a:ext cx="8166763" cy="3706795"/>
              <a:chOff x="386802" y="549154"/>
              <a:chExt cx="8166763" cy="3706795"/>
            </a:xfrm>
          </p:grpSpPr>
          <p:pic>
            <p:nvPicPr>
              <p:cNvPr id="3" name="Afbeelding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6802" y="549154"/>
                <a:ext cx="5265334" cy="3706795"/>
              </a:xfrm>
              <a:prstGeom prst="rect">
                <a:avLst/>
              </a:prstGeom>
            </p:spPr>
          </p:pic>
          <p:pic>
            <p:nvPicPr>
              <p:cNvPr id="4" name="Afbeelding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4778" y="549154"/>
                <a:ext cx="2258787" cy="3288493"/>
              </a:xfrm>
              <a:prstGeom prst="rect">
                <a:avLst/>
              </a:prstGeom>
            </p:spPr>
          </p:pic>
        </p:grpSp>
      </p:grpSp>
      <p:sp>
        <p:nvSpPr>
          <p:cNvPr id="6" name="Tekstvak 5"/>
          <p:cNvSpPr txBox="1"/>
          <p:nvPr/>
        </p:nvSpPr>
        <p:spPr>
          <a:xfrm>
            <a:off x="6396595" y="4017931"/>
            <a:ext cx="2258787" cy="461665"/>
          </a:xfrm>
          <a:prstGeom prst="rect">
            <a:avLst/>
          </a:prstGeom>
          <a:noFill/>
        </p:spPr>
        <p:txBody>
          <a:bodyPr wrap="square" rtlCol="0">
            <a:spAutoFit/>
          </a:bodyPr>
          <a:lstStyle/>
          <a:p>
            <a:pPr algn="ctr"/>
            <a:r>
              <a:rPr lang="en-GB" sz="2400" b="1">
                <a:solidFill>
                  <a:srgbClr val="0000FF"/>
                </a:solidFill>
              </a:rPr>
              <a:t>Paracelsus</a:t>
            </a:r>
          </a:p>
        </p:txBody>
      </p:sp>
    </p:spTree>
    <p:extLst>
      <p:ext uri="{BB962C8B-B14F-4D97-AF65-F5344CB8AC3E}">
        <p14:creationId xmlns:p14="http://schemas.microsoft.com/office/powerpoint/2010/main" val="1958958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469106" y="735955"/>
            <a:ext cx="8205789" cy="5386090"/>
          </a:xfrm>
          <a:prstGeom prst="rect">
            <a:avLst/>
          </a:prstGeom>
          <a:noFill/>
        </p:spPr>
        <p:txBody>
          <a:bodyPr wrap="square" rtlCol="0">
            <a:spAutoFit/>
          </a:bodyPr>
          <a:lstStyle/>
          <a:p>
            <a:pPr algn="ctr"/>
            <a:r>
              <a:rPr lang="en-GB" sz="3200" b="1" dirty="0">
                <a:solidFill>
                  <a:srgbClr val="008000"/>
                </a:solidFill>
              </a:rPr>
              <a:t>Food safety regulations are</a:t>
            </a:r>
          </a:p>
          <a:p>
            <a:pPr algn="ctr"/>
            <a:endParaRPr lang="en-GB" sz="1600" b="1" dirty="0">
              <a:solidFill>
                <a:srgbClr val="008000"/>
              </a:solidFill>
            </a:endParaRPr>
          </a:p>
          <a:p>
            <a:pPr marL="514350" indent="-514350">
              <a:buFont typeface="Arial"/>
              <a:buChar char="•"/>
            </a:pPr>
            <a:r>
              <a:rPr lang="en-GB" sz="2800" dirty="0">
                <a:solidFill>
                  <a:srgbClr val="008000"/>
                </a:solidFill>
              </a:rPr>
              <a:t>essential</a:t>
            </a:r>
          </a:p>
          <a:p>
            <a:pPr marL="914400" lvl="1" indent="-457200">
              <a:buFont typeface="Wingdings" charset="2"/>
              <a:buChar char="ü"/>
            </a:pPr>
            <a:r>
              <a:rPr lang="en-GB" sz="2400" i="1" dirty="0">
                <a:solidFill>
                  <a:srgbClr val="008000"/>
                </a:solidFill>
              </a:rPr>
              <a:t>An estimated </a:t>
            </a:r>
            <a:r>
              <a:rPr lang="en-GB" sz="2400" i="1" u="sng" dirty="0">
                <a:solidFill>
                  <a:srgbClr val="008000"/>
                </a:solidFill>
              </a:rPr>
              <a:t>600 million</a:t>
            </a:r>
            <a:r>
              <a:rPr lang="en-GB" sz="2400" i="1" dirty="0">
                <a:solidFill>
                  <a:srgbClr val="008000"/>
                </a:solidFill>
              </a:rPr>
              <a:t> – almost 1 in 10 people in the world – fall ill after eating contaminated food and 420,000 die every year *</a:t>
            </a:r>
          </a:p>
          <a:p>
            <a:pPr marL="514350" indent="-514350">
              <a:buFont typeface="Arial"/>
              <a:buChar char="•"/>
            </a:pPr>
            <a:r>
              <a:rPr lang="en-GB" sz="2800" dirty="0">
                <a:solidFill>
                  <a:srgbClr val="008000"/>
                </a:solidFill>
              </a:rPr>
              <a:t>largely correct in many, not all countries</a:t>
            </a:r>
          </a:p>
          <a:p>
            <a:pPr marL="514350" indent="-514350">
              <a:buFont typeface="Arial"/>
              <a:buChar char="•"/>
            </a:pPr>
            <a:r>
              <a:rPr lang="en-GB" sz="2800" dirty="0">
                <a:solidFill>
                  <a:srgbClr val="008000"/>
                </a:solidFill>
              </a:rPr>
              <a:t>often different between countries, even neighbouring countries</a:t>
            </a:r>
          </a:p>
          <a:p>
            <a:pPr marL="514350" indent="-514350">
              <a:buFont typeface="Arial"/>
              <a:buChar char="•"/>
            </a:pPr>
            <a:r>
              <a:rPr lang="en-GB" sz="2800" dirty="0">
                <a:solidFill>
                  <a:srgbClr val="008000"/>
                </a:solidFill>
              </a:rPr>
              <a:t>often not based on scientific evidence and sometimes even absurd</a:t>
            </a:r>
          </a:p>
          <a:p>
            <a:pPr marL="514350" indent="-514350">
              <a:buFont typeface="Arial"/>
              <a:buChar char="•"/>
            </a:pPr>
            <a:r>
              <a:rPr lang="en-GB" sz="2800" dirty="0">
                <a:solidFill>
                  <a:srgbClr val="008000"/>
                </a:solidFill>
              </a:rPr>
              <a:t>often not clear to those who need to follow them</a:t>
            </a:r>
            <a:endParaRPr lang="en-GB" sz="1600" dirty="0">
              <a:solidFill>
                <a:srgbClr val="008000"/>
              </a:solidFill>
            </a:endParaRPr>
          </a:p>
          <a:p>
            <a:pPr marL="514350" indent="-514350">
              <a:buFont typeface="Arial"/>
              <a:buChar char="•"/>
            </a:pPr>
            <a:r>
              <a:rPr lang="en-GB" sz="2800" dirty="0">
                <a:solidFill>
                  <a:srgbClr val="008000"/>
                </a:solidFill>
              </a:rPr>
              <a:t>useless if there is no adequate inspection</a:t>
            </a:r>
          </a:p>
        </p:txBody>
      </p:sp>
      <p:sp>
        <p:nvSpPr>
          <p:cNvPr id="3" name="Tekstvak 2"/>
          <p:cNvSpPr txBox="1"/>
          <p:nvPr/>
        </p:nvSpPr>
        <p:spPr>
          <a:xfrm>
            <a:off x="4444802" y="6398087"/>
            <a:ext cx="4699198" cy="369332"/>
          </a:xfrm>
          <a:prstGeom prst="rect">
            <a:avLst/>
          </a:prstGeom>
          <a:noFill/>
        </p:spPr>
        <p:txBody>
          <a:bodyPr wrap="square" rtlCol="0">
            <a:spAutoFit/>
          </a:bodyPr>
          <a:lstStyle/>
          <a:p>
            <a:pPr algn="r"/>
            <a:r>
              <a:rPr lang="en-GB" i="1" dirty="0">
                <a:solidFill>
                  <a:srgbClr val="008000"/>
                </a:solidFill>
              </a:rPr>
              <a:t>* WHO 2015</a:t>
            </a:r>
          </a:p>
        </p:txBody>
      </p:sp>
    </p:spTree>
    <p:extLst>
      <p:ext uri="{BB962C8B-B14F-4D97-AF65-F5344CB8AC3E}">
        <p14:creationId xmlns:p14="http://schemas.microsoft.com/office/powerpoint/2010/main" val="224077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kstvak 23"/>
          <p:cNvSpPr txBox="1"/>
          <p:nvPr/>
        </p:nvSpPr>
        <p:spPr>
          <a:xfrm>
            <a:off x="436563" y="5635625"/>
            <a:ext cx="8270874" cy="830997"/>
          </a:xfrm>
          <a:prstGeom prst="rect">
            <a:avLst/>
          </a:prstGeom>
          <a:noFill/>
        </p:spPr>
        <p:txBody>
          <a:bodyPr wrap="square" rtlCol="0">
            <a:spAutoFit/>
          </a:bodyPr>
          <a:lstStyle/>
          <a:p>
            <a:r>
              <a:rPr lang="nl-NL" sz="2400">
                <a:solidFill>
                  <a:srgbClr val="008000"/>
                </a:solidFill>
              </a:rPr>
              <a:t>Many substances are harmless in the right amounts but harmful if </a:t>
            </a:r>
            <a:r>
              <a:rPr lang="nl-NL" sz="2400" b="1">
                <a:solidFill>
                  <a:srgbClr val="008000"/>
                </a:solidFill>
              </a:rPr>
              <a:t>too much</a:t>
            </a:r>
            <a:r>
              <a:rPr lang="nl-NL" sz="2400">
                <a:solidFill>
                  <a:srgbClr val="008000"/>
                </a:solidFill>
              </a:rPr>
              <a:t> or </a:t>
            </a:r>
            <a:r>
              <a:rPr lang="nl-NL" sz="2400" b="1">
                <a:solidFill>
                  <a:srgbClr val="008000"/>
                </a:solidFill>
              </a:rPr>
              <a:t>not enough</a:t>
            </a:r>
          </a:p>
        </p:txBody>
      </p:sp>
      <p:pic>
        <p:nvPicPr>
          <p:cNvPr id="4" name="Afbeelding 3"/>
          <p:cNvPicPr>
            <a:picLocks noChangeAspect="1"/>
          </p:cNvPicPr>
          <p:nvPr/>
        </p:nvPicPr>
        <p:blipFill>
          <a:blip r:embed="rId3"/>
          <a:stretch>
            <a:fillRect/>
          </a:stretch>
        </p:blipFill>
        <p:spPr>
          <a:xfrm>
            <a:off x="436563" y="845814"/>
            <a:ext cx="7302500" cy="4789811"/>
          </a:xfrm>
          <a:prstGeom prst="rect">
            <a:avLst/>
          </a:prstGeom>
        </p:spPr>
      </p:pic>
      <p:pic>
        <p:nvPicPr>
          <p:cNvPr id="5" name="Afbeelding 4"/>
          <p:cNvPicPr>
            <a:picLocks noChangeAspect="1"/>
          </p:cNvPicPr>
          <p:nvPr/>
        </p:nvPicPr>
        <p:blipFill>
          <a:blip r:embed="rId4"/>
          <a:stretch>
            <a:fillRect/>
          </a:stretch>
        </p:blipFill>
        <p:spPr>
          <a:xfrm>
            <a:off x="6961566" y="357496"/>
            <a:ext cx="2182434" cy="1151252"/>
          </a:xfrm>
          <a:prstGeom prst="rect">
            <a:avLst/>
          </a:prstGeom>
        </p:spPr>
      </p:pic>
      <p:sp>
        <p:nvSpPr>
          <p:cNvPr id="6" name="Rechthoek 5"/>
          <p:cNvSpPr/>
          <p:nvPr/>
        </p:nvSpPr>
        <p:spPr>
          <a:xfrm>
            <a:off x="4669467" y="404778"/>
            <a:ext cx="2079791" cy="646331"/>
          </a:xfrm>
          <a:prstGeom prst="rect">
            <a:avLst/>
          </a:prstGeom>
        </p:spPr>
        <p:txBody>
          <a:bodyPr wrap="none">
            <a:spAutoFit/>
          </a:bodyPr>
          <a:lstStyle/>
          <a:p>
            <a:pPr lvl="0" algn="ctr"/>
            <a:r>
              <a:rPr lang="nl-NL" sz="3600" b="1" dirty="0" err="1">
                <a:solidFill>
                  <a:prstClr val="black"/>
                </a:solidFill>
                <a:effectLst>
                  <a:innerShdw blurRad="63500" dist="50800" dir="13500000">
                    <a:prstClr val="black">
                      <a:alpha val="50000"/>
                    </a:prstClr>
                  </a:innerShdw>
                </a:effectLst>
              </a:rPr>
              <a:t>V</a:t>
            </a:r>
            <a:r>
              <a:rPr lang="nl-NL" sz="3600" b="1" dirty="0" err="1">
                <a:solidFill>
                  <a:srgbClr val="FF0000"/>
                </a:solidFill>
                <a:effectLst>
                  <a:innerShdw blurRad="63500" dist="50800" dir="13500000">
                    <a:prstClr val="black">
                      <a:alpha val="50000"/>
                    </a:prstClr>
                  </a:innerShdw>
                </a:effectLst>
              </a:rPr>
              <a:t>i</a:t>
            </a:r>
            <a:r>
              <a:rPr lang="nl-NL" sz="3600" b="1" dirty="0" err="1">
                <a:solidFill>
                  <a:srgbClr val="0000FF"/>
                </a:solidFill>
                <a:effectLst>
                  <a:innerShdw blurRad="63500" dist="50800" dir="13500000">
                    <a:prstClr val="black">
                      <a:alpha val="50000"/>
                    </a:prstClr>
                  </a:innerShdw>
                </a:effectLst>
              </a:rPr>
              <a:t>t</a:t>
            </a:r>
            <a:r>
              <a:rPr lang="nl-NL" sz="3600" b="1" dirty="0" err="1">
                <a:solidFill>
                  <a:srgbClr val="FF8127"/>
                </a:solidFill>
                <a:effectLst>
                  <a:innerShdw blurRad="63500" dist="50800" dir="13500000">
                    <a:prstClr val="black">
                      <a:alpha val="50000"/>
                    </a:prstClr>
                  </a:innerShdw>
                </a:effectLst>
              </a:rPr>
              <a:t>a</a:t>
            </a:r>
            <a:r>
              <a:rPr lang="nl-NL" sz="3600" b="1" dirty="0" err="1">
                <a:solidFill>
                  <a:srgbClr val="008000"/>
                </a:solidFill>
                <a:effectLst>
                  <a:innerShdw blurRad="63500" dist="50800" dir="13500000">
                    <a:prstClr val="black">
                      <a:alpha val="50000"/>
                    </a:prstClr>
                  </a:innerShdw>
                </a:effectLst>
              </a:rPr>
              <a:t>m</a:t>
            </a:r>
            <a:r>
              <a:rPr lang="nl-NL" sz="3600" b="1" dirty="0" err="1">
                <a:solidFill>
                  <a:srgbClr val="660066"/>
                </a:solidFill>
                <a:effectLst>
                  <a:innerShdw blurRad="63500" dist="50800" dir="13500000">
                    <a:prstClr val="black">
                      <a:alpha val="50000"/>
                    </a:prstClr>
                  </a:innerShdw>
                </a:effectLst>
              </a:rPr>
              <a:t>i</a:t>
            </a:r>
            <a:r>
              <a:rPr lang="nl-NL" sz="3600" b="1" dirty="0" err="1">
                <a:solidFill>
                  <a:prstClr val="black"/>
                </a:solidFill>
                <a:effectLst>
                  <a:innerShdw blurRad="63500" dist="50800" dir="13500000">
                    <a:prstClr val="black">
                      <a:alpha val="50000"/>
                    </a:prstClr>
                  </a:innerShdw>
                </a:effectLst>
              </a:rPr>
              <a:t>n</a:t>
            </a:r>
            <a:r>
              <a:rPr lang="nl-NL" sz="3600" b="1" dirty="0">
                <a:solidFill>
                  <a:prstClr val="black"/>
                </a:solidFill>
                <a:effectLst>
                  <a:innerShdw blurRad="63500" dist="50800" dir="13500000">
                    <a:prstClr val="black">
                      <a:alpha val="50000"/>
                    </a:prstClr>
                  </a:innerShdw>
                </a:effectLst>
              </a:rPr>
              <a:t> A</a:t>
            </a:r>
          </a:p>
        </p:txBody>
      </p:sp>
      <p:pic>
        <p:nvPicPr>
          <p:cNvPr id="2" name="Afbeelding 1"/>
          <p:cNvPicPr>
            <a:picLocks noChangeAspect="1"/>
          </p:cNvPicPr>
          <p:nvPr/>
        </p:nvPicPr>
        <p:blipFill>
          <a:blip r:embed="rId5"/>
          <a:stretch>
            <a:fillRect/>
          </a:stretch>
        </p:blipFill>
        <p:spPr>
          <a:xfrm>
            <a:off x="6302114" y="1905244"/>
            <a:ext cx="2328633" cy="2328633"/>
          </a:xfrm>
          <a:prstGeom prst="rect">
            <a:avLst/>
          </a:prstGeom>
        </p:spPr>
      </p:pic>
    </p:spTree>
    <p:extLst>
      <p:ext uri="{BB962C8B-B14F-4D97-AF65-F5344CB8AC3E}">
        <p14:creationId xmlns:p14="http://schemas.microsoft.com/office/powerpoint/2010/main" val="13183819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81091" y="591433"/>
            <a:ext cx="8381819" cy="584776"/>
          </a:xfrm>
          <a:prstGeom prst="rect">
            <a:avLst/>
          </a:prstGeom>
          <a:noFill/>
        </p:spPr>
        <p:txBody>
          <a:bodyPr wrap="square" rtlCol="0">
            <a:spAutoFit/>
          </a:bodyPr>
          <a:lstStyle/>
          <a:p>
            <a:pPr algn="ctr"/>
            <a:r>
              <a:rPr lang="en-GB" sz="3200" b="1">
                <a:solidFill>
                  <a:srgbClr val="008000"/>
                </a:solidFill>
              </a:rPr>
              <a:t>Cross contamination </a:t>
            </a:r>
            <a:r>
              <a:rPr lang="mr-IN" sz="3200" b="1">
                <a:solidFill>
                  <a:srgbClr val="008000"/>
                </a:solidFill>
              </a:rPr>
              <a:t>–</a:t>
            </a:r>
            <a:r>
              <a:rPr lang="en-GB" sz="3200" b="1">
                <a:solidFill>
                  <a:srgbClr val="008000"/>
                </a:solidFill>
              </a:rPr>
              <a:t> hygiene in food handling</a:t>
            </a:r>
          </a:p>
        </p:txBody>
      </p:sp>
      <p:pic>
        <p:nvPicPr>
          <p:cNvPr id="3" name="Afbeelding 2"/>
          <p:cNvPicPr>
            <a:picLocks noChangeAspect="1"/>
          </p:cNvPicPr>
          <p:nvPr/>
        </p:nvPicPr>
        <p:blipFill>
          <a:blip r:embed="rId3"/>
          <a:stretch>
            <a:fillRect/>
          </a:stretch>
        </p:blipFill>
        <p:spPr>
          <a:xfrm>
            <a:off x="4317437" y="3100785"/>
            <a:ext cx="1588626" cy="1588626"/>
          </a:xfrm>
          <a:prstGeom prst="rect">
            <a:avLst/>
          </a:prstGeom>
        </p:spPr>
      </p:pic>
      <p:pic>
        <p:nvPicPr>
          <p:cNvPr id="6" name="Afbeelding 5"/>
          <p:cNvPicPr>
            <a:picLocks noChangeAspect="1"/>
          </p:cNvPicPr>
          <p:nvPr/>
        </p:nvPicPr>
        <p:blipFill>
          <a:blip r:embed="rId4"/>
          <a:stretch>
            <a:fillRect/>
          </a:stretch>
        </p:blipFill>
        <p:spPr>
          <a:xfrm>
            <a:off x="381091" y="4667283"/>
            <a:ext cx="4852189" cy="1482374"/>
          </a:xfrm>
          <a:prstGeom prst="rect">
            <a:avLst/>
          </a:prstGeom>
        </p:spPr>
      </p:pic>
      <p:grpSp>
        <p:nvGrpSpPr>
          <p:cNvPr id="8" name="Groeperen 7"/>
          <p:cNvGrpSpPr/>
          <p:nvPr/>
        </p:nvGrpSpPr>
        <p:grpSpPr>
          <a:xfrm>
            <a:off x="1698513" y="1390394"/>
            <a:ext cx="5746975" cy="1525798"/>
            <a:chOff x="1466394" y="1699990"/>
            <a:chExt cx="5746975" cy="1525798"/>
          </a:xfrm>
        </p:grpSpPr>
        <p:pic>
          <p:nvPicPr>
            <p:cNvPr id="4" name="Afbeelding 3"/>
            <p:cNvPicPr>
              <a:picLocks noChangeAspect="1"/>
            </p:cNvPicPr>
            <p:nvPr/>
          </p:nvPicPr>
          <p:blipFill>
            <a:blip r:embed="rId5">
              <a:clrChange>
                <a:clrFrom>
                  <a:srgbClr val="FFFFFF"/>
                </a:clrFrom>
                <a:clrTo>
                  <a:srgbClr val="FFFFFF">
                    <a:alpha val="0"/>
                  </a:srgbClr>
                </a:clrTo>
              </a:clrChange>
            </a:blip>
            <a:stretch>
              <a:fillRect/>
            </a:stretch>
          </p:blipFill>
          <p:spPr>
            <a:xfrm>
              <a:off x="1466394" y="1820790"/>
              <a:ext cx="1749166" cy="1284198"/>
            </a:xfrm>
            <a:prstGeom prst="rect">
              <a:avLst/>
            </a:prstGeom>
          </p:spPr>
        </p:pic>
        <p:pic>
          <p:nvPicPr>
            <p:cNvPr id="5" name="Afbeelding 4"/>
            <p:cNvPicPr>
              <a:picLocks noChangeAspect="1"/>
            </p:cNvPicPr>
            <p:nvPr/>
          </p:nvPicPr>
          <p:blipFill>
            <a:blip r:embed="rId6">
              <a:clrChange>
                <a:clrFrom>
                  <a:srgbClr val="FFFFFF"/>
                </a:clrFrom>
                <a:clrTo>
                  <a:srgbClr val="FFFFFF">
                    <a:alpha val="0"/>
                  </a:srgbClr>
                </a:clrTo>
              </a:clrChange>
            </a:blip>
            <a:stretch>
              <a:fillRect/>
            </a:stretch>
          </p:blipFill>
          <p:spPr>
            <a:xfrm>
              <a:off x="5382412" y="1699990"/>
              <a:ext cx="1830957" cy="1525798"/>
            </a:xfrm>
            <a:prstGeom prst="rect">
              <a:avLst/>
            </a:prstGeom>
          </p:spPr>
        </p:pic>
        <p:pic>
          <p:nvPicPr>
            <p:cNvPr id="7" name="Afbeelding 6"/>
            <p:cNvPicPr>
              <a:picLocks noChangeAspect="1"/>
            </p:cNvPicPr>
            <p:nvPr/>
          </p:nvPicPr>
          <p:blipFill>
            <a:blip r:embed="rId7">
              <a:clrChange>
                <a:clrFrom>
                  <a:srgbClr val="FFFFFF"/>
                </a:clrFrom>
                <a:clrTo>
                  <a:srgbClr val="FFFFFF">
                    <a:alpha val="0"/>
                  </a:srgbClr>
                </a:clrTo>
              </a:clrChange>
            </a:blip>
            <a:stretch>
              <a:fillRect/>
            </a:stretch>
          </p:blipFill>
          <p:spPr>
            <a:xfrm rot="16833369">
              <a:off x="3773560" y="1763580"/>
              <a:ext cx="1050854" cy="1398619"/>
            </a:xfrm>
            <a:prstGeom prst="rect">
              <a:avLst/>
            </a:prstGeom>
          </p:spPr>
        </p:pic>
      </p:grpSp>
      <p:pic>
        <p:nvPicPr>
          <p:cNvPr id="11" name="Afbeelding 10"/>
          <p:cNvPicPr>
            <a:picLocks noChangeAspect="1"/>
          </p:cNvPicPr>
          <p:nvPr/>
        </p:nvPicPr>
        <p:blipFill>
          <a:blip r:embed="rId8">
            <a:clrChange>
              <a:clrFrom>
                <a:srgbClr val="FFFFFF"/>
              </a:clrFrom>
              <a:clrTo>
                <a:srgbClr val="FFFFFF">
                  <a:alpha val="0"/>
                </a:srgbClr>
              </a:clrTo>
            </a:clrChange>
          </a:blip>
          <a:stretch>
            <a:fillRect/>
          </a:stretch>
        </p:blipFill>
        <p:spPr>
          <a:xfrm>
            <a:off x="5581558" y="4015480"/>
            <a:ext cx="3175000" cy="2362200"/>
          </a:xfrm>
          <a:prstGeom prst="rect">
            <a:avLst/>
          </a:prstGeom>
        </p:spPr>
      </p:pic>
      <p:sp>
        <p:nvSpPr>
          <p:cNvPr id="9" name="Tekstvak 8"/>
          <p:cNvSpPr txBox="1"/>
          <p:nvPr/>
        </p:nvSpPr>
        <p:spPr>
          <a:xfrm>
            <a:off x="381091" y="3148410"/>
            <a:ext cx="3667034" cy="1200328"/>
          </a:xfrm>
          <a:prstGeom prst="rect">
            <a:avLst/>
          </a:prstGeom>
          <a:noFill/>
        </p:spPr>
        <p:txBody>
          <a:bodyPr wrap="square" rtlCol="0">
            <a:spAutoFit/>
          </a:bodyPr>
          <a:lstStyle/>
          <a:p>
            <a:r>
              <a:rPr lang="en-GB" sz="2400" b="1">
                <a:solidFill>
                  <a:srgbClr val="008000"/>
                </a:solidFill>
              </a:rPr>
              <a:t>Most microbes are healthy </a:t>
            </a:r>
            <a:r>
              <a:rPr lang="en-GB" sz="2400" b="1" u="sng">
                <a:solidFill>
                  <a:srgbClr val="008000"/>
                </a:solidFill>
              </a:rPr>
              <a:t>and needed for our health</a:t>
            </a:r>
            <a:r>
              <a:rPr lang="en-GB" sz="2400" b="1">
                <a:solidFill>
                  <a:srgbClr val="008000"/>
                </a:solidFill>
              </a:rPr>
              <a:t>.</a:t>
            </a:r>
            <a:r>
              <a:rPr lang="en-GB" sz="2400" b="1"/>
              <a:t> </a:t>
            </a:r>
            <a:r>
              <a:rPr lang="en-GB" sz="2400" b="1">
                <a:solidFill>
                  <a:srgbClr val="FF0000"/>
                </a:solidFill>
              </a:rPr>
              <a:t>A few regrettably are not.</a:t>
            </a:r>
          </a:p>
        </p:txBody>
      </p:sp>
    </p:spTree>
    <p:extLst>
      <p:ext uri="{BB962C8B-B14F-4D97-AF65-F5344CB8AC3E}">
        <p14:creationId xmlns:p14="http://schemas.microsoft.com/office/powerpoint/2010/main" val="1515082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423314" y="618645"/>
            <a:ext cx="8368602" cy="5755421"/>
          </a:xfrm>
          <a:prstGeom prst="rect">
            <a:avLst/>
          </a:prstGeom>
          <a:noFill/>
        </p:spPr>
        <p:txBody>
          <a:bodyPr wrap="square" rtlCol="0">
            <a:spAutoFit/>
          </a:bodyPr>
          <a:lstStyle/>
          <a:p>
            <a:pPr lvl="0" algn="ctr"/>
            <a:r>
              <a:rPr lang="en-GB" sz="3200" b="1" dirty="0">
                <a:solidFill>
                  <a:srgbClr val="008000"/>
                </a:solidFill>
              </a:rPr>
              <a:t>Education and training</a:t>
            </a:r>
          </a:p>
          <a:p>
            <a:endParaRPr lang="en-GB" sz="2400" b="1" dirty="0">
              <a:solidFill>
                <a:srgbClr val="008000"/>
              </a:solidFill>
            </a:endParaRPr>
          </a:p>
          <a:p>
            <a:r>
              <a:rPr lang="en-GB" sz="2400" b="1" dirty="0">
                <a:solidFill>
                  <a:srgbClr val="008000"/>
                </a:solidFill>
              </a:rPr>
              <a:t>Materials – depending on target group</a:t>
            </a:r>
          </a:p>
          <a:p>
            <a:endParaRPr lang="en-GB" sz="2400" b="1" dirty="0">
              <a:solidFill>
                <a:srgbClr val="008000"/>
              </a:solidFill>
            </a:endParaRPr>
          </a:p>
          <a:p>
            <a:pPr marL="342900" indent="-342900">
              <a:buFont typeface="Arial"/>
              <a:buChar char="•"/>
            </a:pPr>
            <a:r>
              <a:rPr lang="en-GB" sz="2400" b="1" dirty="0">
                <a:solidFill>
                  <a:srgbClr val="008000"/>
                </a:solidFill>
              </a:rPr>
              <a:t>For most target groups material is available but</a:t>
            </a:r>
          </a:p>
          <a:p>
            <a:pPr marL="800100" lvl="1" indent="-342900">
              <a:buFont typeface="Arial"/>
              <a:buChar char="•"/>
            </a:pPr>
            <a:r>
              <a:rPr lang="en-GB" sz="2400" b="1" dirty="0">
                <a:solidFill>
                  <a:srgbClr val="008000"/>
                </a:solidFill>
              </a:rPr>
              <a:t>need to be adapted to the audience</a:t>
            </a:r>
          </a:p>
          <a:p>
            <a:pPr marL="800100" lvl="1" indent="-342900">
              <a:buFont typeface="Arial"/>
              <a:buChar char="•"/>
            </a:pPr>
            <a:r>
              <a:rPr lang="en-GB" sz="2400" b="1" dirty="0">
                <a:solidFill>
                  <a:srgbClr val="008000"/>
                </a:solidFill>
              </a:rPr>
              <a:t>may have to be translated into the local language,</a:t>
            </a:r>
          </a:p>
          <a:p>
            <a:pPr lvl="1"/>
            <a:r>
              <a:rPr lang="en-GB" sz="2400" b="1" dirty="0">
                <a:solidFill>
                  <a:srgbClr val="008000"/>
                </a:solidFill>
              </a:rPr>
              <a:t>	understandable for the students </a:t>
            </a:r>
          </a:p>
          <a:p>
            <a:pPr lvl="1"/>
            <a:endParaRPr lang="en-GB" sz="2400" b="1" dirty="0">
              <a:solidFill>
                <a:srgbClr val="008000"/>
              </a:solidFill>
            </a:endParaRPr>
          </a:p>
          <a:p>
            <a:pPr marL="342900" indent="-342900">
              <a:buFont typeface="Arial"/>
              <a:buChar char="•"/>
            </a:pPr>
            <a:r>
              <a:rPr lang="en-GB" sz="2400" b="1" dirty="0">
                <a:solidFill>
                  <a:srgbClr val="008000"/>
                </a:solidFill>
              </a:rPr>
              <a:t>For the largest group (street handlers; owners of very small companies) material must be developed</a:t>
            </a:r>
          </a:p>
          <a:p>
            <a:pPr marL="800100" lvl="1" indent="-342900">
              <a:buFont typeface="Arial"/>
              <a:buChar char="•"/>
            </a:pPr>
            <a:r>
              <a:rPr lang="en-GB" sz="2400" b="1" dirty="0">
                <a:solidFill>
                  <a:srgbClr val="008000"/>
                </a:solidFill>
              </a:rPr>
              <a:t>universal language</a:t>
            </a:r>
          </a:p>
          <a:p>
            <a:pPr marL="800100" lvl="1" indent="-342900">
              <a:buFont typeface="Arial"/>
              <a:buChar char="•"/>
            </a:pPr>
            <a:r>
              <a:rPr lang="en-GB" sz="2400" b="1" dirty="0">
                <a:solidFill>
                  <a:srgbClr val="008000"/>
                </a:solidFill>
              </a:rPr>
              <a:t>suitable for illiterates (cannot read)</a:t>
            </a:r>
          </a:p>
          <a:p>
            <a:pPr marL="800100" lvl="1" indent="-342900">
              <a:buFont typeface="Arial"/>
              <a:buChar char="•"/>
            </a:pPr>
            <a:r>
              <a:rPr lang="en-GB" sz="2400" b="1" dirty="0">
                <a:solidFill>
                  <a:srgbClr val="008000"/>
                </a:solidFill>
              </a:rPr>
              <a:t>visual</a:t>
            </a:r>
          </a:p>
          <a:p>
            <a:pPr marL="800100" lvl="1" indent="-342900">
              <a:buFont typeface="Arial"/>
              <a:buChar char="•"/>
            </a:pPr>
            <a:r>
              <a:rPr lang="en-GB" sz="2400" b="1" dirty="0">
                <a:solidFill>
                  <a:srgbClr val="008000"/>
                </a:solidFill>
              </a:rPr>
              <a:t>suggestions?</a:t>
            </a:r>
          </a:p>
        </p:txBody>
      </p:sp>
    </p:spTree>
    <p:extLst>
      <p:ext uri="{BB962C8B-B14F-4D97-AF65-F5344CB8AC3E}">
        <p14:creationId xmlns:p14="http://schemas.microsoft.com/office/powerpoint/2010/main" val="3485174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eperen 14"/>
          <p:cNvGrpSpPr/>
          <p:nvPr/>
        </p:nvGrpSpPr>
        <p:grpSpPr>
          <a:xfrm>
            <a:off x="150726" y="1307007"/>
            <a:ext cx="8842549" cy="5426846"/>
            <a:chOff x="269288" y="1040629"/>
            <a:chExt cx="8842549" cy="5426846"/>
          </a:xfrm>
        </p:grpSpPr>
        <p:pic>
          <p:nvPicPr>
            <p:cNvPr id="2" name="Afbeelding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196" y="3160869"/>
              <a:ext cx="1333918" cy="1087072"/>
            </a:xfrm>
            <a:prstGeom prst="rect">
              <a:avLst/>
            </a:prstGeom>
          </p:spPr>
        </p:pic>
        <p:pic>
          <p:nvPicPr>
            <p:cNvPr id="3" name="Afbeelding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44989" y="3139927"/>
              <a:ext cx="1768510" cy="1326383"/>
            </a:xfrm>
            <a:prstGeom prst="rect">
              <a:avLst/>
            </a:prstGeom>
          </p:spPr>
        </p:pic>
        <p:pic>
          <p:nvPicPr>
            <p:cNvPr id="4" name="Afbeelding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62955" y="2808969"/>
              <a:ext cx="1700699" cy="1700699"/>
            </a:xfrm>
            <a:prstGeom prst="rect">
              <a:avLst/>
            </a:prstGeom>
          </p:spPr>
        </p:pic>
        <p:pic>
          <p:nvPicPr>
            <p:cNvPr id="5" name="Afbeelding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71108" y="3025574"/>
              <a:ext cx="1666106" cy="1484094"/>
            </a:xfrm>
            <a:prstGeom prst="rect">
              <a:avLst/>
            </a:prstGeom>
          </p:spPr>
        </p:pic>
        <p:pic>
          <p:nvPicPr>
            <p:cNvPr id="6" name="Afbeelding 5"/>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9288" y="1040629"/>
              <a:ext cx="1975701" cy="1975701"/>
            </a:xfrm>
            <a:prstGeom prst="rect">
              <a:avLst/>
            </a:prstGeom>
          </p:spPr>
        </p:pic>
        <p:pic>
          <p:nvPicPr>
            <p:cNvPr id="7" name="Afbeelding 6"/>
            <p:cNvPicPr>
              <a:picLocks noChangeAspect="1"/>
            </p:cNvPicPr>
            <p:nvPr/>
          </p:nvPicPr>
          <p:blipFill>
            <a:blip r:embed="rId8">
              <a:clrChange>
                <a:clrFrom>
                  <a:srgbClr val="FFFFFF"/>
                </a:clrFrom>
                <a:clrTo>
                  <a:srgbClr val="FFFFFF">
                    <a:alpha val="0"/>
                  </a:srgbClr>
                </a:clrTo>
              </a:clrChange>
            </a:blip>
            <a:stretch>
              <a:fillRect/>
            </a:stretch>
          </p:blipFill>
          <p:spPr>
            <a:xfrm>
              <a:off x="2428958" y="1251005"/>
              <a:ext cx="1778000" cy="1473200"/>
            </a:xfrm>
            <a:prstGeom prst="rect">
              <a:avLst/>
            </a:prstGeom>
          </p:spPr>
        </p:pic>
        <p:pic>
          <p:nvPicPr>
            <p:cNvPr id="8" name="Afbeelding 7"/>
            <p:cNvPicPr>
              <a:picLocks noChangeAspect="1"/>
            </p:cNvPicPr>
            <p:nvPr/>
          </p:nvPicPr>
          <p:blipFill>
            <a:blip r:embed="rId9"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4206959" y="1040629"/>
              <a:ext cx="1266336" cy="1547051"/>
            </a:xfrm>
            <a:prstGeom prst="rect">
              <a:avLst/>
            </a:prstGeom>
          </p:spPr>
        </p:pic>
        <p:pic>
          <p:nvPicPr>
            <p:cNvPr id="9" name="Afbeelding 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094673" y="1116204"/>
              <a:ext cx="2252673" cy="1494273"/>
            </a:xfrm>
            <a:prstGeom prst="rect">
              <a:avLst/>
            </a:prstGeom>
          </p:spPr>
        </p:pic>
        <p:pic>
          <p:nvPicPr>
            <p:cNvPr id="10" name="Afbeelding 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043719" y="1251005"/>
              <a:ext cx="2068118" cy="1376239"/>
            </a:xfrm>
            <a:prstGeom prst="rect">
              <a:avLst/>
            </a:prstGeom>
          </p:spPr>
        </p:pic>
        <p:pic>
          <p:nvPicPr>
            <p:cNvPr id="11" name="Afbeelding 1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173191" y="4766776"/>
              <a:ext cx="2284018" cy="1204838"/>
            </a:xfrm>
            <a:prstGeom prst="rect">
              <a:avLst/>
            </a:prstGeom>
          </p:spPr>
        </p:pic>
        <p:pic>
          <p:nvPicPr>
            <p:cNvPr id="12" name="Afbeelding 11"/>
            <p:cNvPicPr>
              <a:picLocks noChangeAspect="1"/>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95525" y="4766776"/>
              <a:ext cx="1700699" cy="1700699"/>
            </a:xfrm>
            <a:prstGeom prst="rect">
              <a:avLst/>
            </a:prstGeom>
          </p:spPr>
        </p:pic>
        <p:pic>
          <p:nvPicPr>
            <p:cNvPr id="13" name="Afbeelding 12"/>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99941" y="4889042"/>
              <a:ext cx="1367230" cy="1367230"/>
            </a:xfrm>
            <a:prstGeom prst="rect">
              <a:avLst/>
            </a:prstGeom>
          </p:spPr>
        </p:pic>
        <p:pic>
          <p:nvPicPr>
            <p:cNvPr id="14" name="Afbeelding 13"/>
            <p:cNvPicPr>
              <a:picLocks noChangeAspect="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95250" y="4669213"/>
              <a:ext cx="2200275" cy="1687137"/>
            </a:xfrm>
            <a:prstGeom prst="rect">
              <a:avLst/>
            </a:prstGeom>
          </p:spPr>
        </p:pic>
      </p:grpSp>
      <p:sp>
        <p:nvSpPr>
          <p:cNvPr id="16" name="Tekstvak 15"/>
          <p:cNvSpPr txBox="1"/>
          <p:nvPr/>
        </p:nvSpPr>
        <p:spPr>
          <a:xfrm>
            <a:off x="562122" y="295716"/>
            <a:ext cx="8019756" cy="769441"/>
          </a:xfrm>
          <a:prstGeom prst="rect">
            <a:avLst/>
          </a:prstGeom>
          <a:noFill/>
        </p:spPr>
        <p:txBody>
          <a:bodyPr wrap="square" rtlCol="0">
            <a:spAutoFit/>
          </a:bodyPr>
          <a:lstStyle/>
          <a:p>
            <a:pPr algn="ctr"/>
            <a:r>
              <a:rPr lang="en-GB" sz="4400" b="1">
                <a:solidFill>
                  <a:srgbClr val="FF0000"/>
                </a:solidFill>
              </a:rPr>
              <a:t>All</a:t>
            </a:r>
            <a:r>
              <a:rPr lang="en-GB" sz="3200" b="1">
                <a:solidFill>
                  <a:srgbClr val="008000"/>
                </a:solidFill>
              </a:rPr>
              <a:t> food contains </a:t>
            </a:r>
            <a:r>
              <a:rPr lang="en-GB" sz="3200" b="1" u="sng">
                <a:solidFill>
                  <a:srgbClr val="FF0000"/>
                </a:solidFill>
              </a:rPr>
              <a:t>potentially</a:t>
            </a:r>
            <a:r>
              <a:rPr lang="en-GB" sz="3200" b="1">
                <a:solidFill>
                  <a:srgbClr val="008000"/>
                </a:solidFill>
              </a:rPr>
              <a:t> toxic substances</a:t>
            </a:r>
          </a:p>
        </p:txBody>
      </p:sp>
    </p:spTree>
    <p:extLst>
      <p:ext uri="{BB962C8B-B14F-4D97-AF65-F5344CB8AC3E}">
        <p14:creationId xmlns:p14="http://schemas.microsoft.com/office/powerpoint/2010/main" val="2003546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1474C920-00D8-9744-BC00-65EF2D8E5A39}" type="slidenum">
              <a:rPr lang="en-GB" smtClean="0"/>
              <a:t>34</a:t>
            </a:fld>
            <a:endParaRPr lang="en-GB" dirty="0"/>
          </a:p>
        </p:txBody>
      </p:sp>
      <p:sp>
        <p:nvSpPr>
          <p:cNvPr id="5" name="Tekstvak 4"/>
          <p:cNvSpPr txBox="1"/>
          <p:nvPr/>
        </p:nvSpPr>
        <p:spPr>
          <a:xfrm>
            <a:off x="0" y="258902"/>
            <a:ext cx="9144000" cy="6340196"/>
          </a:xfrm>
          <a:prstGeom prst="rect">
            <a:avLst/>
          </a:prstGeom>
          <a:noFill/>
        </p:spPr>
        <p:txBody>
          <a:bodyPr wrap="square" rtlCol="0">
            <a:spAutoFit/>
          </a:bodyPr>
          <a:lstStyle/>
          <a:p>
            <a:pPr algn="ctr"/>
            <a:r>
              <a:rPr lang="nl-NL" sz="3200" b="1" dirty="0">
                <a:solidFill>
                  <a:srgbClr val="008000"/>
                </a:solidFill>
              </a:rPr>
              <a:t>Natural,</a:t>
            </a:r>
            <a:r>
              <a:rPr lang="nl-NL" sz="3200" b="1" dirty="0"/>
              <a:t> </a:t>
            </a:r>
            <a:r>
              <a:rPr lang="nl-NL" sz="3200" b="1" u="sng" dirty="0">
                <a:solidFill>
                  <a:srgbClr val="FF0000"/>
                </a:solidFill>
              </a:rPr>
              <a:t>potentially toxic</a:t>
            </a:r>
            <a:r>
              <a:rPr lang="nl-NL" sz="3200" b="1" dirty="0"/>
              <a:t> </a:t>
            </a:r>
            <a:r>
              <a:rPr lang="nl-NL" sz="3200" b="1" dirty="0">
                <a:solidFill>
                  <a:srgbClr val="008000"/>
                </a:solidFill>
              </a:rPr>
              <a:t>substances in food</a:t>
            </a:r>
          </a:p>
          <a:p>
            <a:pPr algn="ctr"/>
            <a:r>
              <a:rPr lang="en-US" sz="1400" b="1" dirty="0">
                <a:solidFill>
                  <a:srgbClr val="008000"/>
                </a:solidFill>
              </a:rPr>
              <a:t> </a:t>
            </a:r>
          </a:p>
          <a:p>
            <a:pPr marL="457200" indent="-457200">
              <a:buFont typeface="Arial"/>
              <a:buChar char="•"/>
            </a:pPr>
            <a:r>
              <a:rPr lang="nl-NL" sz="2400" dirty="0">
                <a:solidFill>
                  <a:srgbClr val="008000"/>
                </a:solidFill>
              </a:rPr>
              <a:t>Lectins (or hemaglutinins)</a:t>
            </a:r>
            <a:r>
              <a:rPr lang="nl-NL" sz="2400" b="1" dirty="0">
                <a:solidFill>
                  <a:srgbClr val="008000"/>
                </a:solidFill>
              </a:rPr>
              <a:t> (pulses)</a:t>
            </a:r>
            <a:endParaRPr lang="en-US" sz="2400" b="1" dirty="0">
              <a:solidFill>
                <a:srgbClr val="008000"/>
              </a:solidFill>
            </a:endParaRPr>
          </a:p>
          <a:p>
            <a:pPr marL="457200" indent="-457200">
              <a:buFont typeface="Arial"/>
              <a:buChar char="•"/>
            </a:pPr>
            <a:r>
              <a:rPr lang="nl-NL" sz="2400" dirty="0">
                <a:solidFill>
                  <a:srgbClr val="008000"/>
                </a:solidFill>
              </a:rPr>
              <a:t>Enzyme inhibitors </a:t>
            </a:r>
            <a:r>
              <a:rPr lang="nl-NL" sz="2400" b="1" dirty="0">
                <a:solidFill>
                  <a:srgbClr val="008000"/>
                </a:solidFill>
              </a:rPr>
              <a:t>(soy, peas, beet, cereals)</a:t>
            </a:r>
            <a:endParaRPr lang="en-US" sz="2400" b="1" dirty="0">
              <a:solidFill>
                <a:srgbClr val="008000"/>
              </a:solidFill>
            </a:endParaRPr>
          </a:p>
          <a:p>
            <a:pPr marL="457200" indent="-457200">
              <a:buFont typeface="Arial"/>
              <a:buChar char="•"/>
            </a:pPr>
            <a:r>
              <a:rPr lang="nl-NL" sz="2400" dirty="0">
                <a:solidFill>
                  <a:srgbClr val="008000"/>
                </a:solidFill>
              </a:rPr>
              <a:t>Piperidines</a:t>
            </a:r>
            <a:r>
              <a:rPr lang="nl-NL" sz="2400" b="1" dirty="0">
                <a:solidFill>
                  <a:srgbClr val="008000"/>
                </a:solidFill>
              </a:rPr>
              <a:t> (black pepper)</a:t>
            </a:r>
            <a:endParaRPr lang="en-US" sz="2400" b="1" dirty="0">
              <a:solidFill>
                <a:srgbClr val="008000"/>
              </a:solidFill>
            </a:endParaRPr>
          </a:p>
          <a:p>
            <a:pPr marL="457200" indent="-457200">
              <a:buFont typeface="Arial"/>
              <a:buChar char="•"/>
            </a:pPr>
            <a:r>
              <a:rPr lang="nl-NL" sz="2400" dirty="0">
                <a:solidFill>
                  <a:srgbClr val="008000"/>
                </a:solidFill>
              </a:rPr>
              <a:t>Caffeine, </a:t>
            </a:r>
            <a:r>
              <a:rPr lang="nl-NL" sz="2400" dirty="0" err="1">
                <a:solidFill>
                  <a:srgbClr val="008000"/>
                </a:solidFill>
              </a:rPr>
              <a:t>theobromine</a:t>
            </a:r>
            <a:r>
              <a:rPr lang="nl-NL" sz="2400" dirty="0">
                <a:solidFill>
                  <a:srgbClr val="008000"/>
                </a:solidFill>
              </a:rPr>
              <a:t>, </a:t>
            </a:r>
            <a:r>
              <a:rPr lang="nl-NL" sz="2400" dirty="0" err="1">
                <a:solidFill>
                  <a:srgbClr val="008000"/>
                </a:solidFill>
              </a:rPr>
              <a:t>theophyline</a:t>
            </a:r>
            <a:r>
              <a:rPr lang="nl-NL" sz="2400" b="1" dirty="0">
                <a:solidFill>
                  <a:srgbClr val="008000"/>
                </a:solidFill>
              </a:rPr>
              <a:t> (coffee, chocolate, tea)</a:t>
            </a:r>
            <a:endParaRPr lang="en-US" sz="2400" b="1" dirty="0">
              <a:solidFill>
                <a:srgbClr val="008000"/>
              </a:solidFill>
            </a:endParaRPr>
          </a:p>
          <a:p>
            <a:pPr marL="457200" indent="-457200">
              <a:buFont typeface="Arial"/>
              <a:buChar char="•"/>
            </a:pPr>
            <a:r>
              <a:rPr lang="nl-NL" sz="2400" dirty="0" err="1">
                <a:solidFill>
                  <a:srgbClr val="008000"/>
                </a:solidFill>
              </a:rPr>
              <a:t>Solanine</a:t>
            </a:r>
            <a:r>
              <a:rPr lang="nl-NL" sz="2400" b="1" dirty="0">
                <a:solidFill>
                  <a:srgbClr val="008000"/>
                </a:solidFill>
              </a:rPr>
              <a:t> (</a:t>
            </a:r>
            <a:r>
              <a:rPr lang="nl-NL" sz="2400" b="1" dirty="0" err="1">
                <a:solidFill>
                  <a:srgbClr val="008000"/>
                </a:solidFill>
              </a:rPr>
              <a:t>potatoes</a:t>
            </a:r>
            <a:r>
              <a:rPr lang="nl-NL" sz="2400" b="1" dirty="0">
                <a:solidFill>
                  <a:srgbClr val="008000"/>
                </a:solidFill>
              </a:rPr>
              <a:t>, </a:t>
            </a:r>
            <a:r>
              <a:rPr lang="nl-NL" sz="2400" b="1" dirty="0" err="1">
                <a:solidFill>
                  <a:srgbClr val="008000"/>
                </a:solidFill>
              </a:rPr>
              <a:t>tomatoes</a:t>
            </a:r>
            <a:r>
              <a:rPr lang="nl-NL" sz="2400" b="1" dirty="0">
                <a:solidFill>
                  <a:srgbClr val="008000"/>
                </a:solidFill>
              </a:rPr>
              <a:t>, aubergines)</a:t>
            </a:r>
            <a:endParaRPr lang="en-US" sz="2400" b="1" dirty="0">
              <a:solidFill>
                <a:srgbClr val="008000"/>
              </a:solidFill>
            </a:endParaRPr>
          </a:p>
          <a:p>
            <a:pPr marL="457200" indent="-457200">
              <a:buFont typeface="Arial"/>
              <a:buChar char="•"/>
            </a:pPr>
            <a:r>
              <a:rPr lang="nl-NL" sz="2400" dirty="0">
                <a:solidFill>
                  <a:srgbClr val="008000"/>
                </a:solidFill>
              </a:rPr>
              <a:t>Tomatine</a:t>
            </a:r>
            <a:r>
              <a:rPr lang="nl-NL" sz="2400" b="1" dirty="0">
                <a:solidFill>
                  <a:srgbClr val="008000"/>
                </a:solidFill>
              </a:rPr>
              <a:t> (</a:t>
            </a:r>
            <a:r>
              <a:rPr lang="nl-NL" sz="2400" b="1" dirty="0" err="1">
                <a:solidFill>
                  <a:srgbClr val="008000"/>
                </a:solidFill>
              </a:rPr>
              <a:t>tomatoes</a:t>
            </a:r>
            <a:r>
              <a:rPr lang="nl-NL" sz="2400" b="1" dirty="0">
                <a:solidFill>
                  <a:srgbClr val="008000"/>
                </a:solidFill>
              </a:rPr>
              <a:t>)</a:t>
            </a:r>
          </a:p>
          <a:p>
            <a:pPr marL="457200" indent="-457200">
              <a:buFont typeface="Arial"/>
              <a:buChar char="•"/>
            </a:pPr>
            <a:r>
              <a:rPr lang="nl-NL" sz="2400" dirty="0" err="1">
                <a:solidFill>
                  <a:srgbClr val="008000"/>
                </a:solidFill>
              </a:rPr>
              <a:t>Oxalates</a:t>
            </a:r>
            <a:r>
              <a:rPr lang="nl-NL" sz="2400" dirty="0">
                <a:solidFill>
                  <a:srgbClr val="008000"/>
                </a:solidFill>
              </a:rPr>
              <a:t> </a:t>
            </a:r>
            <a:r>
              <a:rPr lang="nl-NL" sz="2400" b="1" dirty="0">
                <a:solidFill>
                  <a:srgbClr val="008000"/>
                </a:solidFill>
              </a:rPr>
              <a:t>(</a:t>
            </a:r>
            <a:r>
              <a:rPr lang="nl-NL" sz="2400" b="1" dirty="0" err="1">
                <a:solidFill>
                  <a:srgbClr val="008000"/>
                </a:solidFill>
              </a:rPr>
              <a:t>rhubarb</a:t>
            </a:r>
            <a:r>
              <a:rPr lang="nl-NL" sz="2400" b="1" dirty="0">
                <a:solidFill>
                  <a:srgbClr val="008000"/>
                </a:solidFill>
              </a:rPr>
              <a:t>, </a:t>
            </a:r>
            <a:r>
              <a:rPr lang="nl-NL" sz="2400" b="1" dirty="0" err="1">
                <a:solidFill>
                  <a:srgbClr val="008000"/>
                </a:solidFill>
              </a:rPr>
              <a:t>spinach</a:t>
            </a:r>
            <a:r>
              <a:rPr lang="nl-NL" sz="2400" b="1" dirty="0">
                <a:solidFill>
                  <a:srgbClr val="008000"/>
                </a:solidFill>
              </a:rPr>
              <a:t>, </a:t>
            </a:r>
            <a:r>
              <a:rPr lang="nl-NL" sz="2400" b="1" dirty="0" err="1">
                <a:solidFill>
                  <a:srgbClr val="008000"/>
                </a:solidFill>
              </a:rPr>
              <a:t>parsley</a:t>
            </a:r>
            <a:r>
              <a:rPr lang="nl-NL" sz="2400" b="1" dirty="0">
                <a:solidFill>
                  <a:srgbClr val="008000"/>
                </a:solidFill>
              </a:rPr>
              <a:t>, </a:t>
            </a:r>
            <a:r>
              <a:rPr lang="nl-NL" sz="2400" b="1" dirty="0" err="1">
                <a:solidFill>
                  <a:srgbClr val="008000"/>
                </a:solidFill>
              </a:rPr>
              <a:t>chives</a:t>
            </a:r>
            <a:r>
              <a:rPr lang="nl-NL" sz="2400" b="1" dirty="0">
                <a:solidFill>
                  <a:srgbClr val="008000"/>
                </a:solidFill>
              </a:rPr>
              <a:t>, </a:t>
            </a:r>
            <a:r>
              <a:rPr lang="nl-NL" sz="2400" b="1" dirty="0" err="1">
                <a:solidFill>
                  <a:srgbClr val="008000"/>
                </a:solidFill>
              </a:rPr>
              <a:t>purslane</a:t>
            </a:r>
            <a:r>
              <a:rPr lang="nl-NL" sz="2400" b="1" dirty="0">
                <a:solidFill>
                  <a:srgbClr val="008000"/>
                </a:solidFill>
              </a:rPr>
              <a:t>, </a:t>
            </a:r>
            <a:r>
              <a:rPr lang="nl-NL" sz="2400" b="1" dirty="0" err="1">
                <a:solidFill>
                  <a:srgbClr val="008000"/>
                </a:solidFill>
              </a:rPr>
              <a:t>cassava</a:t>
            </a:r>
            <a:r>
              <a:rPr lang="nl-NL" sz="2400" b="1" dirty="0">
                <a:solidFill>
                  <a:srgbClr val="008000"/>
                </a:solidFill>
              </a:rPr>
              <a:t>, </a:t>
            </a:r>
            <a:r>
              <a:rPr lang="nl-NL" sz="2400" b="1" dirty="0" err="1">
                <a:solidFill>
                  <a:srgbClr val="008000"/>
                </a:solidFill>
              </a:rPr>
              <a:t>amaranth</a:t>
            </a:r>
            <a:r>
              <a:rPr lang="nl-NL" sz="2400" b="1" dirty="0">
                <a:solidFill>
                  <a:srgbClr val="008000"/>
                </a:solidFill>
              </a:rPr>
              <a:t>, </a:t>
            </a:r>
            <a:r>
              <a:rPr lang="nl-NL" sz="2400" b="1" dirty="0" err="1">
                <a:solidFill>
                  <a:srgbClr val="008000"/>
                </a:solidFill>
              </a:rPr>
              <a:t>chard</a:t>
            </a:r>
            <a:r>
              <a:rPr lang="nl-NL" sz="2400" b="1" dirty="0">
                <a:solidFill>
                  <a:srgbClr val="008000"/>
                </a:solidFill>
              </a:rPr>
              <a:t>, </a:t>
            </a:r>
            <a:r>
              <a:rPr lang="nl-NL" sz="2400" b="1" dirty="0" err="1">
                <a:solidFill>
                  <a:srgbClr val="008000"/>
                </a:solidFill>
              </a:rPr>
              <a:t>taro</a:t>
            </a:r>
            <a:r>
              <a:rPr lang="nl-NL" sz="2400" b="1" dirty="0">
                <a:solidFill>
                  <a:srgbClr val="008000"/>
                </a:solidFill>
              </a:rPr>
              <a:t> </a:t>
            </a:r>
            <a:r>
              <a:rPr lang="nl-NL" sz="2400" b="1" dirty="0" err="1">
                <a:solidFill>
                  <a:srgbClr val="008000"/>
                </a:solidFill>
              </a:rPr>
              <a:t>leaves</a:t>
            </a:r>
            <a:r>
              <a:rPr lang="nl-NL" sz="2400" b="1" dirty="0">
                <a:solidFill>
                  <a:srgbClr val="008000"/>
                </a:solidFill>
              </a:rPr>
              <a:t>, </a:t>
            </a:r>
            <a:r>
              <a:rPr lang="nl-NL" sz="2400" b="1" dirty="0" err="1">
                <a:solidFill>
                  <a:srgbClr val="008000"/>
                </a:solidFill>
              </a:rPr>
              <a:t>radish</a:t>
            </a:r>
            <a:r>
              <a:rPr lang="nl-NL" sz="2400" b="1" dirty="0">
                <a:solidFill>
                  <a:srgbClr val="008000"/>
                </a:solidFill>
              </a:rPr>
              <a:t>, kale, </a:t>
            </a:r>
            <a:r>
              <a:rPr lang="nl-NL" sz="2400" b="1" dirty="0" err="1">
                <a:solidFill>
                  <a:srgbClr val="008000"/>
                </a:solidFill>
              </a:rPr>
              <a:t>monstera</a:t>
            </a:r>
            <a:r>
              <a:rPr lang="nl-NL" sz="2400" b="1" dirty="0">
                <a:solidFill>
                  <a:srgbClr val="008000"/>
                </a:solidFill>
              </a:rPr>
              <a:t> fruit)</a:t>
            </a:r>
          </a:p>
          <a:p>
            <a:pPr marL="457200" indent="-457200">
              <a:buFont typeface="Arial"/>
              <a:buChar char="•"/>
            </a:pPr>
            <a:r>
              <a:rPr lang="nl-NL" sz="2400" dirty="0" err="1">
                <a:solidFill>
                  <a:srgbClr val="008000"/>
                </a:solidFill>
              </a:rPr>
              <a:t>Coumarin</a:t>
            </a:r>
            <a:r>
              <a:rPr lang="nl-NL" sz="2400" b="1" dirty="0">
                <a:solidFill>
                  <a:srgbClr val="008000"/>
                </a:solidFill>
              </a:rPr>
              <a:t> (</a:t>
            </a:r>
            <a:r>
              <a:rPr lang="nl-NL" sz="2400" b="1" dirty="0" err="1">
                <a:solidFill>
                  <a:srgbClr val="008000"/>
                </a:solidFill>
              </a:rPr>
              <a:t>cinnamon</a:t>
            </a:r>
            <a:r>
              <a:rPr lang="nl-NL" sz="2400" b="1" dirty="0">
                <a:solidFill>
                  <a:srgbClr val="008000"/>
                </a:solidFill>
              </a:rPr>
              <a:t>, </a:t>
            </a:r>
            <a:r>
              <a:rPr lang="nl-NL" sz="2400" b="1" dirty="0" err="1">
                <a:solidFill>
                  <a:srgbClr val="008000"/>
                </a:solidFill>
              </a:rPr>
              <a:t>peppermint</a:t>
            </a:r>
            <a:r>
              <a:rPr lang="nl-NL" sz="2400" b="1" dirty="0">
                <a:solidFill>
                  <a:srgbClr val="008000"/>
                </a:solidFill>
              </a:rPr>
              <a:t>, green tea, </a:t>
            </a:r>
            <a:r>
              <a:rPr lang="nl-NL" sz="2400" b="1" dirty="0" err="1">
                <a:solidFill>
                  <a:srgbClr val="008000"/>
                </a:solidFill>
              </a:rPr>
              <a:t>chicory</a:t>
            </a:r>
            <a:r>
              <a:rPr lang="nl-NL" sz="2400" b="1" dirty="0">
                <a:solidFill>
                  <a:srgbClr val="008000"/>
                </a:solidFill>
              </a:rPr>
              <a:t>, </a:t>
            </a:r>
            <a:r>
              <a:rPr lang="nl-NL" sz="2400" b="1" dirty="0" err="1">
                <a:solidFill>
                  <a:srgbClr val="008000"/>
                </a:solidFill>
              </a:rPr>
              <a:t>blueberries</a:t>
            </a:r>
            <a:r>
              <a:rPr lang="nl-NL" sz="2400" b="1" dirty="0">
                <a:solidFill>
                  <a:srgbClr val="008000"/>
                </a:solidFill>
              </a:rPr>
              <a:t>)</a:t>
            </a:r>
          </a:p>
          <a:p>
            <a:pPr marL="457200" indent="-457200">
              <a:buFont typeface="Arial"/>
              <a:buChar char="•"/>
            </a:pPr>
            <a:r>
              <a:rPr lang="nl-NL" sz="2400" dirty="0" err="1">
                <a:solidFill>
                  <a:srgbClr val="008000"/>
                </a:solidFill>
              </a:rPr>
              <a:t>Glucosinolates</a:t>
            </a:r>
            <a:r>
              <a:rPr lang="nl-NL" sz="2400" dirty="0">
                <a:solidFill>
                  <a:srgbClr val="008000"/>
                </a:solidFill>
              </a:rPr>
              <a:t> </a:t>
            </a:r>
            <a:r>
              <a:rPr lang="nl-NL" sz="2400" dirty="0" err="1">
                <a:solidFill>
                  <a:srgbClr val="008000"/>
                </a:solidFill>
              </a:rPr>
              <a:t>such</a:t>
            </a:r>
            <a:r>
              <a:rPr lang="nl-NL" sz="2400" dirty="0">
                <a:solidFill>
                  <a:srgbClr val="008000"/>
                </a:solidFill>
              </a:rPr>
              <a:t> as sinigrin, </a:t>
            </a:r>
            <a:r>
              <a:rPr lang="nl-NL" sz="2400" dirty="0" err="1">
                <a:solidFill>
                  <a:srgbClr val="008000"/>
                </a:solidFill>
              </a:rPr>
              <a:t>progoitrin</a:t>
            </a:r>
            <a:r>
              <a:rPr lang="nl-NL" sz="2400" b="1" dirty="0">
                <a:solidFill>
                  <a:srgbClr val="008000"/>
                </a:solidFill>
              </a:rPr>
              <a:t> (</a:t>
            </a:r>
            <a:r>
              <a:rPr lang="nl-NL" sz="2400" b="1" dirty="0" err="1">
                <a:solidFill>
                  <a:srgbClr val="008000"/>
                </a:solidFill>
              </a:rPr>
              <a:t>cabbage</a:t>
            </a:r>
            <a:r>
              <a:rPr lang="nl-NL" sz="2400" b="1" dirty="0">
                <a:solidFill>
                  <a:srgbClr val="008000"/>
                </a:solidFill>
              </a:rPr>
              <a:t>, broccoli, brussels </a:t>
            </a:r>
            <a:r>
              <a:rPr lang="nl-NL" sz="2400" b="1" dirty="0" err="1">
                <a:solidFill>
                  <a:srgbClr val="008000"/>
                </a:solidFill>
              </a:rPr>
              <a:t>sprouts</a:t>
            </a:r>
            <a:r>
              <a:rPr lang="nl-NL" sz="2400" b="1" dirty="0">
                <a:solidFill>
                  <a:srgbClr val="008000"/>
                </a:solidFill>
              </a:rPr>
              <a:t>, </a:t>
            </a:r>
            <a:r>
              <a:rPr lang="nl-NL" sz="2400" b="1" dirty="0" err="1">
                <a:solidFill>
                  <a:srgbClr val="008000"/>
                </a:solidFill>
              </a:rPr>
              <a:t>cauliflower</a:t>
            </a:r>
            <a:r>
              <a:rPr lang="nl-NL" sz="2400" b="1" dirty="0">
                <a:solidFill>
                  <a:srgbClr val="008000"/>
                </a:solidFill>
              </a:rPr>
              <a:t>, </a:t>
            </a:r>
            <a:r>
              <a:rPr lang="nl-NL" sz="2400" b="1" dirty="0" err="1">
                <a:solidFill>
                  <a:srgbClr val="008000"/>
                </a:solidFill>
              </a:rPr>
              <a:t>turnip</a:t>
            </a:r>
            <a:r>
              <a:rPr lang="nl-NL" sz="2400" b="1" dirty="0">
                <a:solidFill>
                  <a:srgbClr val="008000"/>
                </a:solidFill>
              </a:rPr>
              <a:t>, </a:t>
            </a:r>
            <a:r>
              <a:rPr lang="nl-NL" sz="2400" b="1" dirty="0" err="1">
                <a:solidFill>
                  <a:srgbClr val="008000"/>
                </a:solidFill>
              </a:rPr>
              <a:t>radish</a:t>
            </a:r>
            <a:r>
              <a:rPr lang="nl-NL" sz="2400" b="1" dirty="0">
                <a:solidFill>
                  <a:srgbClr val="008000"/>
                </a:solidFill>
              </a:rPr>
              <a:t>, </a:t>
            </a:r>
            <a:r>
              <a:rPr lang="nl-NL" sz="2400" b="1" dirty="0" err="1">
                <a:solidFill>
                  <a:srgbClr val="008000"/>
                </a:solidFill>
              </a:rPr>
              <a:t>horseradish</a:t>
            </a:r>
            <a:r>
              <a:rPr lang="nl-NL" sz="2400" b="1" dirty="0">
                <a:solidFill>
                  <a:srgbClr val="008000"/>
                </a:solidFill>
              </a:rPr>
              <a:t>, </a:t>
            </a:r>
            <a:r>
              <a:rPr lang="nl-NL" sz="2400" b="1" dirty="0" err="1">
                <a:solidFill>
                  <a:srgbClr val="008000"/>
                </a:solidFill>
              </a:rPr>
              <a:t>mustard</a:t>
            </a:r>
            <a:r>
              <a:rPr lang="nl-NL" sz="2400" b="1" dirty="0">
                <a:solidFill>
                  <a:srgbClr val="008000"/>
                </a:solidFill>
              </a:rPr>
              <a:t>, </a:t>
            </a:r>
            <a:r>
              <a:rPr lang="nl-NL" sz="2400" b="1" dirty="0" err="1">
                <a:solidFill>
                  <a:srgbClr val="008000"/>
                </a:solidFill>
              </a:rPr>
              <a:t>rapeseed</a:t>
            </a:r>
            <a:r>
              <a:rPr lang="nl-NL" sz="2400" b="1" dirty="0">
                <a:solidFill>
                  <a:srgbClr val="008000"/>
                </a:solidFill>
              </a:rPr>
              <a:t>)</a:t>
            </a:r>
          </a:p>
          <a:p>
            <a:pPr marL="457200" indent="-457200">
              <a:buFont typeface="Arial"/>
              <a:buChar char="•"/>
            </a:pPr>
            <a:r>
              <a:rPr lang="nl-NL" sz="2400" dirty="0" err="1">
                <a:solidFill>
                  <a:srgbClr val="008000"/>
                </a:solidFill>
              </a:rPr>
              <a:t>Cyanogenic</a:t>
            </a:r>
            <a:r>
              <a:rPr lang="nl-NL" sz="2400" dirty="0">
                <a:solidFill>
                  <a:srgbClr val="008000"/>
                </a:solidFill>
              </a:rPr>
              <a:t> </a:t>
            </a:r>
            <a:r>
              <a:rPr lang="nl-NL" sz="2400" dirty="0" err="1">
                <a:solidFill>
                  <a:srgbClr val="008000"/>
                </a:solidFill>
              </a:rPr>
              <a:t>glycosides</a:t>
            </a:r>
            <a:r>
              <a:rPr lang="nl-NL" sz="2400" dirty="0">
                <a:solidFill>
                  <a:srgbClr val="008000"/>
                </a:solidFill>
              </a:rPr>
              <a:t>, </a:t>
            </a:r>
            <a:r>
              <a:rPr lang="nl-NL" sz="2400" dirty="0" err="1">
                <a:solidFill>
                  <a:srgbClr val="008000"/>
                </a:solidFill>
              </a:rPr>
              <a:t>such</a:t>
            </a:r>
            <a:r>
              <a:rPr lang="nl-NL" sz="2400" dirty="0">
                <a:solidFill>
                  <a:srgbClr val="008000"/>
                </a:solidFill>
              </a:rPr>
              <a:t> as </a:t>
            </a:r>
            <a:r>
              <a:rPr lang="nl-NL" sz="2400" dirty="0" err="1">
                <a:solidFill>
                  <a:srgbClr val="008000"/>
                </a:solidFill>
              </a:rPr>
              <a:t>amygdalin</a:t>
            </a:r>
            <a:r>
              <a:rPr lang="nl-NL" sz="2400" b="1" dirty="0">
                <a:solidFill>
                  <a:srgbClr val="008000"/>
                </a:solidFill>
              </a:rPr>
              <a:t> (</a:t>
            </a:r>
            <a:r>
              <a:rPr lang="nl-NL" sz="2400" b="1" dirty="0" err="1">
                <a:solidFill>
                  <a:srgbClr val="008000"/>
                </a:solidFill>
              </a:rPr>
              <a:t>almond</a:t>
            </a:r>
            <a:r>
              <a:rPr lang="nl-NL" sz="2400" b="1" dirty="0">
                <a:solidFill>
                  <a:srgbClr val="008000"/>
                </a:solidFill>
              </a:rPr>
              <a:t>, </a:t>
            </a:r>
            <a:r>
              <a:rPr lang="nl-NL" sz="2400" b="1" dirty="0" err="1">
                <a:solidFill>
                  <a:srgbClr val="008000"/>
                </a:solidFill>
              </a:rPr>
              <a:t>laurel</a:t>
            </a:r>
            <a:r>
              <a:rPr lang="nl-NL" sz="2400" b="1" dirty="0">
                <a:solidFill>
                  <a:srgbClr val="008000"/>
                </a:solidFill>
              </a:rPr>
              <a:t>)</a:t>
            </a:r>
            <a:r>
              <a:rPr lang="nl-NL" sz="2400" dirty="0">
                <a:solidFill>
                  <a:srgbClr val="008000"/>
                </a:solidFill>
              </a:rPr>
              <a:t> </a:t>
            </a:r>
            <a:r>
              <a:rPr lang="nl-NL" sz="2400" dirty="0" err="1">
                <a:solidFill>
                  <a:srgbClr val="008000"/>
                </a:solidFill>
              </a:rPr>
              <a:t>and</a:t>
            </a:r>
            <a:r>
              <a:rPr lang="nl-NL" sz="2400" dirty="0">
                <a:solidFill>
                  <a:srgbClr val="008000"/>
                </a:solidFill>
              </a:rPr>
              <a:t> linamarin</a:t>
            </a:r>
            <a:r>
              <a:rPr lang="nl-NL" sz="2400" b="1" dirty="0">
                <a:solidFill>
                  <a:srgbClr val="008000"/>
                </a:solidFill>
              </a:rPr>
              <a:t> (cassave</a:t>
            </a:r>
            <a:r>
              <a:rPr lang="nl-NL" sz="2400" dirty="0">
                <a:solidFill>
                  <a:srgbClr val="008000"/>
                </a:solidFill>
              </a:rPr>
              <a:t>)</a:t>
            </a:r>
          </a:p>
          <a:p>
            <a:pPr marL="457200" lvl="0" indent="-457200">
              <a:buFont typeface="Arial"/>
              <a:buChar char="•"/>
            </a:pPr>
            <a:r>
              <a:rPr lang="nl-NL" sz="2400" dirty="0" err="1">
                <a:solidFill>
                  <a:srgbClr val="008000"/>
                </a:solidFill>
              </a:rPr>
              <a:t>Saponins</a:t>
            </a:r>
            <a:r>
              <a:rPr lang="nl-NL" sz="2400" b="1" dirty="0">
                <a:solidFill>
                  <a:srgbClr val="008000"/>
                </a:solidFill>
              </a:rPr>
              <a:t> (</a:t>
            </a:r>
            <a:r>
              <a:rPr lang="nl-NL" sz="2400" b="1" dirty="0" err="1">
                <a:solidFill>
                  <a:srgbClr val="008000"/>
                </a:solidFill>
              </a:rPr>
              <a:t>peanut</a:t>
            </a:r>
            <a:r>
              <a:rPr lang="nl-NL" sz="2400" b="1" dirty="0">
                <a:solidFill>
                  <a:srgbClr val="008000"/>
                </a:solidFill>
              </a:rPr>
              <a:t>, </a:t>
            </a:r>
            <a:r>
              <a:rPr lang="nl-NL" sz="2400" b="1" dirty="0" err="1">
                <a:solidFill>
                  <a:srgbClr val="008000"/>
                </a:solidFill>
              </a:rPr>
              <a:t>soy</a:t>
            </a:r>
            <a:r>
              <a:rPr lang="nl-NL" sz="2400" b="1" dirty="0">
                <a:solidFill>
                  <a:srgbClr val="008000"/>
                </a:solidFill>
              </a:rPr>
              <a:t>, </a:t>
            </a:r>
            <a:r>
              <a:rPr lang="nl-NL" sz="2400" b="1" dirty="0" err="1">
                <a:solidFill>
                  <a:srgbClr val="008000"/>
                </a:solidFill>
              </a:rPr>
              <a:t>spinach</a:t>
            </a:r>
            <a:r>
              <a:rPr lang="nl-NL" sz="2400" b="1" dirty="0">
                <a:solidFill>
                  <a:srgbClr val="008000"/>
                </a:solidFill>
              </a:rPr>
              <a:t>, broccoli, </a:t>
            </a:r>
            <a:r>
              <a:rPr lang="nl-NL" sz="2400" b="1" dirty="0" err="1">
                <a:solidFill>
                  <a:srgbClr val="008000"/>
                </a:solidFill>
              </a:rPr>
              <a:t>potato</a:t>
            </a:r>
            <a:r>
              <a:rPr lang="nl-NL" sz="2400" b="1" dirty="0">
                <a:solidFill>
                  <a:srgbClr val="008000"/>
                </a:solidFill>
              </a:rPr>
              <a:t>, </a:t>
            </a:r>
            <a:r>
              <a:rPr lang="nl-NL" sz="2400" b="1" dirty="0" err="1">
                <a:solidFill>
                  <a:srgbClr val="008000"/>
                </a:solidFill>
              </a:rPr>
              <a:t>apple</a:t>
            </a:r>
            <a:r>
              <a:rPr lang="nl-NL" sz="2400" b="1" dirty="0">
                <a:solidFill>
                  <a:srgbClr val="008000"/>
                </a:solidFill>
              </a:rPr>
              <a:t>)</a:t>
            </a:r>
          </a:p>
        </p:txBody>
      </p:sp>
    </p:spTree>
    <p:extLst>
      <p:ext uri="{BB962C8B-B14F-4D97-AF65-F5344CB8AC3E}">
        <p14:creationId xmlns:p14="http://schemas.microsoft.com/office/powerpoint/2010/main" val="635794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2461816" y="182563"/>
            <a:ext cx="4220369" cy="6492875"/>
          </a:xfrm>
          <a:prstGeom prst="rect">
            <a:avLst/>
          </a:prstGeom>
        </p:spPr>
      </p:pic>
    </p:spTree>
    <p:extLst>
      <p:ext uri="{BB962C8B-B14F-4D97-AF65-F5344CB8AC3E}">
        <p14:creationId xmlns:p14="http://schemas.microsoft.com/office/powerpoint/2010/main" val="7075793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933450" y="0"/>
            <a:ext cx="8224539" cy="6858000"/>
          </a:xfrm>
          <a:prstGeom prst="rect">
            <a:avLst/>
          </a:prstGeom>
        </p:spPr>
      </p:pic>
      <p:sp>
        <p:nvSpPr>
          <p:cNvPr id="3" name="Tekstvak 2"/>
          <p:cNvSpPr txBox="1"/>
          <p:nvPr/>
        </p:nvSpPr>
        <p:spPr>
          <a:xfrm rot="16200000">
            <a:off x="-571431" y="3075057"/>
            <a:ext cx="2238375" cy="707886"/>
          </a:xfrm>
          <a:prstGeom prst="rect">
            <a:avLst/>
          </a:prstGeom>
          <a:noFill/>
        </p:spPr>
        <p:txBody>
          <a:bodyPr wrap="square" rtlCol="0">
            <a:spAutoFit/>
          </a:bodyPr>
          <a:lstStyle/>
          <a:p>
            <a:pPr algn="ctr"/>
            <a:r>
              <a:rPr lang="en-GB" sz="4000">
                <a:solidFill>
                  <a:srgbClr val="B3B206"/>
                </a:solidFill>
              </a:rPr>
              <a:t>BANANA</a:t>
            </a:r>
          </a:p>
        </p:txBody>
      </p:sp>
    </p:spTree>
    <p:extLst>
      <p:ext uri="{BB962C8B-B14F-4D97-AF65-F5344CB8AC3E}">
        <p14:creationId xmlns:p14="http://schemas.microsoft.com/office/powerpoint/2010/main" val="17949785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2527300" y="0"/>
            <a:ext cx="4081008" cy="6858000"/>
          </a:xfrm>
          <a:prstGeom prst="rect">
            <a:avLst/>
          </a:prstGeom>
        </p:spPr>
      </p:pic>
    </p:spTree>
    <p:extLst>
      <p:ext uri="{BB962C8B-B14F-4D97-AF65-F5344CB8AC3E}">
        <p14:creationId xmlns:p14="http://schemas.microsoft.com/office/powerpoint/2010/main" val="34651719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stretch>
            <a:fillRect/>
          </a:stretch>
        </p:blipFill>
        <p:spPr>
          <a:xfrm>
            <a:off x="1619978" y="-1"/>
            <a:ext cx="7523294" cy="6837801"/>
          </a:xfrm>
          <a:prstGeom prst="rect">
            <a:avLst/>
          </a:prstGeom>
        </p:spPr>
      </p:pic>
      <p:sp>
        <p:nvSpPr>
          <p:cNvPr id="4" name="Tekstvak 3"/>
          <p:cNvSpPr txBox="1"/>
          <p:nvPr/>
        </p:nvSpPr>
        <p:spPr>
          <a:xfrm rot="16200000">
            <a:off x="-903079" y="3075057"/>
            <a:ext cx="3429000" cy="707886"/>
          </a:xfrm>
          <a:prstGeom prst="rect">
            <a:avLst/>
          </a:prstGeom>
          <a:noFill/>
        </p:spPr>
        <p:txBody>
          <a:bodyPr wrap="square" rtlCol="0">
            <a:spAutoFit/>
          </a:bodyPr>
          <a:lstStyle/>
          <a:p>
            <a:pPr algn="ctr"/>
            <a:r>
              <a:rPr lang="en-GB" sz="4000" b="1">
                <a:solidFill>
                  <a:srgbClr val="0000D2"/>
                </a:solidFill>
              </a:rPr>
              <a:t>BLUEBERRIES</a:t>
            </a:r>
          </a:p>
        </p:txBody>
      </p:sp>
    </p:spTree>
    <p:extLst>
      <p:ext uri="{BB962C8B-B14F-4D97-AF65-F5344CB8AC3E}">
        <p14:creationId xmlns:p14="http://schemas.microsoft.com/office/powerpoint/2010/main" val="26083590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stretch>
            <a:fillRect/>
          </a:stretch>
        </p:blipFill>
        <p:spPr>
          <a:xfrm>
            <a:off x="38754" y="714375"/>
            <a:ext cx="9078782" cy="5079999"/>
          </a:xfrm>
          <a:prstGeom prst="rect">
            <a:avLst/>
          </a:prstGeom>
        </p:spPr>
      </p:pic>
    </p:spTree>
    <p:extLst>
      <p:ext uri="{BB962C8B-B14F-4D97-AF65-F5344CB8AC3E}">
        <p14:creationId xmlns:p14="http://schemas.microsoft.com/office/powerpoint/2010/main" val="1320254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646807" y="176787"/>
            <a:ext cx="7813599" cy="707886"/>
          </a:xfrm>
          <a:prstGeom prst="rect">
            <a:avLst/>
          </a:prstGeom>
          <a:noFill/>
        </p:spPr>
        <p:txBody>
          <a:bodyPr wrap="square" rtlCol="0">
            <a:spAutoFit/>
          </a:bodyPr>
          <a:lstStyle/>
          <a:p>
            <a:pPr algn="ctr"/>
            <a:r>
              <a:rPr lang="nl-NL" sz="4000" b="1" dirty="0" err="1">
                <a:solidFill>
                  <a:srgbClr val="FF0000"/>
                </a:solidFill>
              </a:rPr>
              <a:t>Food fraud / crime</a:t>
            </a:r>
            <a:endParaRPr lang="nl-NL" sz="4000" b="1" dirty="0">
              <a:solidFill>
                <a:srgbClr val="FF0000"/>
              </a:solidFill>
            </a:endParaRPr>
          </a:p>
        </p:txBody>
      </p:sp>
      <p:grpSp>
        <p:nvGrpSpPr>
          <p:cNvPr id="27" name="Groeperen 26"/>
          <p:cNvGrpSpPr/>
          <p:nvPr/>
        </p:nvGrpSpPr>
        <p:grpSpPr>
          <a:xfrm>
            <a:off x="221924" y="1170893"/>
            <a:ext cx="3542269" cy="1415073"/>
            <a:chOff x="455914" y="2073219"/>
            <a:chExt cx="4215237" cy="2173720"/>
          </a:xfrm>
        </p:grpSpPr>
        <p:grpSp>
          <p:nvGrpSpPr>
            <p:cNvPr id="13" name="Groep 9"/>
            <p:cNvGrpSpPr>
              <a:grpSpLocks noChangeAspect="1"/>
            </p:cNvGrpSpPr>
            <p:nvPr/>
          </p:nvGrpSpPr>
          <p:grpSpPr bwMode="auto">
            <a:xfrm rot="20866298">
              <a:off x="455914" y="2073219"/>
              <a:ext cx="4215237" cy="1524660"/>
              <a:chOff x="785786" y="1428736"/>
              <a:chExt cx="7908184" cy="2860141"/>
            </a:xfrm>
          </p:grpSpPr>
          <p:pic>
            <p:nvPicPr>
              <p:cNvPr id="14" name="Picture 2" descr="E:\Documenten\Publikaties &amp; Presentaties\Huub\Global harmonisation\Presentations\2007-06-04 Wageningen\Lood in paprika\Paprika 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5786" y="1428736"/>
                <a:ext cx="2666412" cy="216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4" descr="http://www.food-info.net/images/paprikapowder.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29124" y="1428736"/>
                <a:ext cx="1440000" cy="13019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PIJL-RECHTS 4"/>
              <p:cNvSpPr>
                <a:spLocks noChangeArrowheads="1"/>
              </p:cNvSpPr>
              <p:nvPr/>
            </p:nvSpPr>
            <p:spPr bwMode="auto">
              <a:xfrm rot="-1776920">
                <a:off x="3671916" y="2069000"/>
                <a:ext cx="642942" cy="285752"/>
              </a:xfrm>
              <a:prstGeom prst="rightArrow">
                <a:avLst>
                  <a:gd name="adj1" fmla="val 50000"/>
                  <a:gd name="adj2" fmla="val 50000"/>
                </a:avLst>
              </a:prstGeom>
              <a:solidFill>
                <a:srgbClr val="FF0000"/>
              </a:solidFill>
              <a:ln w="9525">
                <a:solidFill>
                  <a:schemeClr val="tx1"/>
                </a:solidFill>
                <a:round/>
                <a:headEnd/>
                <a:tailEnd/>
              </a:ln>
            </p:spPr>
            <p:txBody>
              <a:bodyPr/>
              <a:lstStyle/>
              <a:p>
                <a:endParaRPr lang="en-GB">
                  <a:solidFill>
                    <a:srgbClr val="0000FF"/>
                  </a:solidFill>
                </a:endParaRPr>
              </a:p>
            </p:txBody>
          </p:sp>
          <p:pic>
            <p:nvPicPr>
              <p:cNvPr id="17" name="Picture 6" descr="http://www.budapest-tourist-guide.com/image-files/hungarian_paprika_0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86577" y="2214554"/>
                <a:ext cx="1907393" cy="1428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29124" y="3286124"/>
                <a:ext cx="1440000" cy="1002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Kruis 7"/>
              <p:cNvSpPr>
                <a:spLocks noChangeArrowheads="1"/>
              </p:cNvSpPr>
              <p:nvPr/>
            </p:nvSpPr>
            <p:spPr bwMode="auto">
              <a:xfrm>
                <a:off x="5000628" y="2857496"/>
                <a:ext cx="285752" cy="285752"/>
              </a:xfrm>
              <a:prstGeom prst="plus">
                <a:avLst>
                  <a:gd name="adj" fmla="val 25000"/>
                </a:avLst>
              </a:prstGeom>
              <a:solidFill>
                <a:srgbClr val="FF0000"/>
              </a:solidFill>
              <a:ln w="9525">
                <a:solidFill>
                  <a:schemeClr val="tx1"/>
                </a:solidFill>
                <a:round/>
                <a:headEnd/>
                <a:tailEnd/>
              </a:ln>
            </p:spPr>
            <p:txBody>
              <a:bodyPr/>
              <a:lstStyle/>
              <a:p>
                <a:endParaRPr lang="en-GB">
                  <a:solidFill>
                    <a:srgbClr val="0000FF"/>
                  </a:solidFill>
                </a:endParaRPr>
              </a:p>
            </p:txBody>
          </p:sp>
          <p:sp>
            <p:nvSpPr>
              <p:cNvPr id="20" name="Toelichting met PIJL-RECHTS 8"/>
              <p:cNvSpPr>
                <a:spLocks noChangeArrowheads="1"/>
              </p:cNvSpPr>
              <p:nvPr/>
            </p:nvSpPr>
            <p:spPr bwMode="auto">
              <a:xfrm>
                <a:off x="6215074" y="2285992"/>
                <a:ext cx="285752" cy="1285884"/>
              </a:xfrm>
              <a:prstGeom prst="rightArrowCallout">
                <a:avLst>
                  <a:gd name="adj1" fmla="val 25000"/>
                  <a:gd name="adj2" fmla="val 25000"/>
                  <a:gd name="adj3" fmla="val 25000"/>
                  <a:gd name="adj4" fmla="val 64977"/>
                </a:avLst>
              </a:prstGeom>
              <a:solidFill>
                <a:srgbClr val="FF0000"/>
              </a:solidFill>
              <a:ln w="9525">
                <a:solidFill>
                  <a:schemeClr val="tx1"/>
                </a:solidFill>
                <a:round/>
                <a:headEnd/>
                <a:tailEnd/>
              </a:ln>
            </p:spPr>
            <p:txBody>
              <a:bodyPr/>
              <a:lstStyle/>
              <a:p>
                <a:endParaRPr lang="en-GB">
                  <a:solidFill>
                    <a:srgbClr val="0000FF"/>
                  </a:solidFill>
                </a:endParaRPr>
              </a:p>
            </p:txBody>
          </p:sp>
        </p:grpSp>
        <p:sp>
          <p:nvSpPr>
            <p:cNvPr id="21" name="Tekstvak 20"/>
            <p:cNvSpPr txBox="1"/>
            <p:nvPr/>
          </p:nvSpPr>
          <p:spPr>
            <a:xfrm rot="20900059">
              <a:off x="1649642" y="3443211"/>
              <a:ext cx="2572603" cy="803728"/>
            </a:xfrm>
            <a:prstGeom prst="rect">
              <a:avLst/>
            </a:prstGeom>
            <a:noFill/>
          </p:spPr>
          <p:txBody>
            <a:bodyPr wrap="square" rtlCol="0">
              <a:spAutoFit/>
            </a:bodyPr>
            <a:lstStyle/>
            <a:p>
              <a:pPr algn="ctr"/>
              <a:r>
                <a:rPr lang="en-GB" sz="2800" dirty="0">
                  <a:solidFill>
                    <a:srgbClr val="0000FF"/>
                  </a:solidFill>
                </a:rPr>
                <a:t>Lead oxide</a:t>
              </a:r>
              <a:endParaRPr lang="nl-NL" dirty="0">
                <a:solidFill>
                  <a:srgbClr val="0000FF"/>
                </a:solidFill>
              </a:endParaRPr>
            </a:p>
          </p:txBody>
        </p:sp>
      </p:grpSp>
      <p:grpSp>
        <p:nvGrpSpPr>
          <p:cNvPr id="28" name="Groeperen 27"/>
          <p:cNvGrpSpPr/>
          <p:nvPr/>
        </p:nvGrpSpPr>
        <p:grpSpPr>
          <a:xfrm>
            <a:off x="6087234" y="1229403"/>
            <a:ext cx="2735460" cy="1844355"/>
            <a:chOff x="5217693" y="1896881"/>
            <a:chExt cx="3212139" cy="2075548"/>
          </a:xfrm>
        </p:grpSpPr>
        <p:pic>
          <p:nvPicPr>
            <p:cNvPr id="22" name="Picture 2" descr="E:\Documenten\Publikaties &amp; Presentaties\Huub\Global harmonisation\Presentations\2007-06-04 Wageningen\Melamine in feed\Melamine to be added to feed.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934143">
              <a:off x="5240737" y="1896881"/>
              <a:ext cx="3189095" cy="1594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kstvak 22"/>
            <p:cNvSpPr txBox="1"/>
            <p:nvPr/>
          </p:nvSpPr>
          <p:spPr>
            <a:xfrm rot="904218">
              <a:off x="5217693" y="3449209"/>
              <a:ext cx="2025748" cy="523220"/>
            </a:xfrm>
            <a:prstGeom prst="rect">
              <a:avLst/>
            </a:prstGeom>
            <a:noFill/>
          </p:spPr>
          <p:txBody>
            <a:bodyPr wrap="square" rtlCol="0">
              <a:spAutoFit/>
            </a:bodyPr>
            <a:lstStyle/>
            <a:p>
              <a:pPr algn="ctr"/>
              <a:r>
                <a:rPr lang="en-GB" sz="2800" dirty="0">
                  <a:solidFill>
                    <a:srgbClr val="0000FF"/>
                  </a:solidFill>
                  <a:ea typeface="ＭＳ Ｐゴシック" charset="0"/>
                  <a:cs typeface="ＭＳ Ｐゴシック" charset="0"/>
                </a:rPr>
                <a:t> Melamine</a:t>
              </a:r>
              <a:endParaRPr lang="nl-NL" dirty="0">
                <a:solidFill>
                  <a:srgbClr val="0000FF"/>
                </a:solidFill>
              </a:endParaRPr>
            </a:p>
          </p:txBody>
        </p:sp>
      </p:grpSp>
      <p:grpSp>
        <p:nvGrpSpPr>
          <p:cNvPr id="26" name="Groeperen 25"/>
          <p:cNvGrpSpPr/>
          <p:nvPr/>
        </p:nvGrpSpPr>
        <p:grpSpPr>
          <a:xfrm>
            <a:off x="5939338" y="3641415"/>
            <a:ext cx="2421541" cy="2985442"/>
            <a:chOff x="3267327" y="3890151"/>
            <a:chExt cx="2421541" cy="2985442"/>
          </a:xfrm>
        </p:grpSpPr>
        <p:sp>
          <p:nvSpPr>
            <p:cNvPr id="24" name="Tekstvak 23"/>
            <p:cNvSpPr txBox="1"/>
            <p:nvPr/>
          </p:nvSpPr>
          <p:spPr>
            <a:xfrm>
              <a:off x="3267327" y="6413928"/>
              <a:ext cx="2421541" cy="461665"/>
            </a:xfrm>
            <a:prstGeom prst="rect">
              <a:avLst/>
            </a:prstGeom>
            <a:noFill/>
          </p:spPr>
          <p:txBody>
            <a:bodyPr wrap="square" rtlCol="0">
              <a:spAutoFit/>
            </a:bodyPr>
            <a:lstStyle/>
            <a:p>
              <a:pPr algn="ctr"/>
              <a:r>
                <a:rPr lang="nl-NL" sz="2400" dirty="0" err="1">
                  <a:solidFill>
                    <a:srgbClr val="0000FF"/>
                  </a:solidFill>
                </a:rPr>
                <a:t>Diethylene</a:t>
              </a:r>
              <a:r>
                <a:rPr lang="nl-NL" sz="2400" dirty="0">
                  <a:solidFill>
                    <a:srgbClr val="0000FF"/>
                  </a:solidFill>
                </a:rPr>
                <a:t> glycol</a:t>
              </a:r>
            </a:p>
          </p:txBody>
        </p:sp>
        <p:pic>
          <p:nvPicPr>
            <p:cNvPr id="25" name="Afbeelding 24"/>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80436" y="3890151"/>
              <a:ext cx="1795323" cy="2694573"/>
            </a:xfrm>
            <a:prstGeom prst="rect">
              <a:avLst/>
            </a:prstGeom>
          </p:spPr>
        </p:pic>
      </p:grpSp>
      <p:pic>
        <p:nvPicPr>
          <p:cNvPr id="3" name="Afbeelding 2"/>
          <p:cNvPicPr>
            <a:picLocks noChangeAspect="1"/>
          </p:cNvPicPr>
          <p:nvPr/>
        </p:nvPicPr>
        <p:blipFill>
          <a:blip r:embed="rId9">
            <a:clrChange>
              <a:clrFrom>
                <a:srgbClr val="FFFFFF"/>
              </a:clrFrom>
              <a:clrTo>
                <a:srgbClr val="FFFFFF">
                  <a:alpha val="0"/>
                </a:srgbClr>
              </a:clrTo>
            </a:clrChange>
          </a:blip>
          <a:stretch>
            <a:fillRect/>
          </a:stretch>
        </p:blipFill>
        <p:spPr>
          <a:xfrm>
            <a:off x="-238086" y="3403319"/>
            <a:ext cx="2556788" cy="2556788"/>
          </a:xfrm>
          <a:prstGeom prst="rect">
            <a:avLst/>
          </a:prstGeom>
        </p:spPr>
      </p:pic>
      <p:grpSp>
        <p:nvGrpSpPr>
          <p:cNvPr id="5" name="Groeperen 4"/>
          <p:cNvGrpSpPr/>
          <p:nvPr/>
        </p:nvGrpSpPr>
        <p:grpSpPr>
          <a:xfrm>
            <a:off x="1461044" y="4387802"/>
            <a:ext cx="2710606" cy="2239055"/>
            <a:chOff x="1843001" y="4041546"/>
            <a:chExt cx="2710606" cy="2239055"/>
          </a:xfrm>
        </p:grpSpPr>
        <p:pic>
          <p:nvPicPr>
            <p:cNvPr id="30" name="Afbeelding 29"/>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43001" y="4041546"/>
              <a:ext cx="2710606" cy="1794421"/>
            </a:xfrm>
            <a:prstGeom prst="rect">
              <a:avLst/>
            </a:prstGeom>
          </p:spPr>
        </p:pic>
        <p:sp>
          <p:nvSpPr>
            <p:cNvPr id="4" name="Tekstvak 3"/>
            <p:cNvSpPr txBox="1"/>
            <p:nvPr/>
          </p:nvSpPr>
          <p:spPr>
            <a:xfrm>
              <a:off x="1982460" y="5818936"/>
              <a:ext cx="2431688" cy="461665"/>
            </a:xfrm>
            <a:prstGeom prst="rect">
              <a:avLst/>
            </a:prstGeom>
            <a:noFill/>
          </p:spPr>
          <p:txBody>
            <a:bodyPr wrap="square" rtlCol="0">
              <a:spAutoFit/>
            </a:bodyPr>
            <a:lstStyle/>
            <a:p>
              <a:pPr algn="ctr"/>
              <a:r>
                <a:rPr lang="nl-NL" sz="2400">
                  <a:solidFill>
                    <a:srgbClr val="0000FF"/>
                  </a:solidFill>
                </a:rPr>
                <a:t>French fries</a:t>
              </a:r>
            </a:p>
          </p:txBody>
        </p:sp>
      </p:grpSp>
      <p:grpSp>
        <p:nvGrpSpPr>
          <p:cNvPr id="10" name="Groeperen 9"/>
          <p:cNvGrpSpPr/>
          <p:nvPr/>
        </p:nvGrpSpPr>
        <p:grpSpPr>
          <a:xfrm>
            <a:off x="2841670" y="1786627"/>
            <a:ext cx="3124861" cy="2634930"/>
            <a:chOff x="2841670" y="1675502"/>
            <a:chExt cx="3124861" cy="2634930"/>
          </a:xfrm>
        </p:grpSpPr>
        <p:sp>
          <p:nvSpPr>
            <p:cNvPr id="6" name="Tekstvak 5"/>
            <p:cNvSpPr txBox="1"/>
            <p:nvPr/>
          </p:nvSpPr>
          <p:spPr>
            <a:xfrm>
              <a:off x="3188648" y="3787212"/>
              <a:ext cx="2399352" cy="523220"/>
            </a:xfrm>
            <a:prstGeom prst="rect">
              <a:avLst/>
            </a:prstGeom>
            <a:noFill/>
          </p:spPr>
          <p:txBody>
            <a:bodyPr wrap="square" rtlCol="0">
              <a:spAutoFit/>
            </a:bodyPr>
            <a:lstStyle/>
            <a:p>
              <a:pPr algn="ctr"/>
              <a:r>
                <a:rPr lang="en-GB" sz="2800">
                  <a:solidFill>
                    <a:srgbClr val="0000FF"/>
                  </a:solidFill>
                </a:rPr>
                <a:t>Lead chromate</a:t>
              </a:r>
            </a:p>
          </p:txBody>
        </p:sp>
        <p:pic>
          <p:nvPicPr>
            <p:cNvPr id="7" name="Afbeelding 6"/>
            <p:cNvPicPr>
              <a:picLocks noChangeAspect="1"/>
            </p:cNvPicPr>
            <p:nvPr/>
          </p:nvPicPr>
          <p:blipFill>
            <a:blip r:embed="rId11"/>
            <a:stretch>
              <a:fillRect/>
            </a:stretch>
          </p:blipFill>
          <p:spPr>
            <a:xfrm>
              <a:off x="3931277" y="1675502"/>
              <a:ext cx="1051172" cy="927931"/>
            </a:xfrm>
            <a:prstGeom prst="rect">
              <a:avLst/>
            </a:prstGeom>
          </p:spPr>
        </p:pic>
        <p:pic>
          <p:nvPicPr>
            <p:cNvPr id="8" name="Afbeelding 7"/>
            <p:cNvPicPr>
              <a:picLocks noChangeAspect="1"/>
            </p:cNvPicPr>
            <p:nvPr/>
          </p:nvPicPr>
          <p:blipFill>
            <a:blip r:embed="rId12"/>
            <a:stretch>
              <a:fillRect/>
            </a:stretch>
          </p:blipFill>
          <p:spPr>
            <a:xfrm>
              <a:off x="5124575" y="2561835"/>
              <a:ext cx="841956" cy="1178739"/>
            </a:xfrm>
            <a:prstGeom prst="rect">
              <a:avLst/>
            </a:prstGeom>
          </p:spPr>
        </p:pic>
        <p:pic>
          <p:nvPicPr>
            <p:cNvPr id="9" name="Afbeelding 8"/>
            <p:cNvPicPr>
              <a:picLocks noChangeAspect="1"/>
            </p:cNvPicPr>
            <p:nvPr/>
          </p:nvPicPr>
          <p:blipFill>
            <a:blip r:embed="rId13">
              <a:clrChange>
                <a:clrFrom>
                  <a:srgbClr val="FFFFFF"/>
                </a:clrFrom>
                <a:clrTo>
                  <a:srgbClr val="FFFFFF">
                    <a:alpha val="0"/>
                  </a:srgbClr>
                </a:clrTo>
              </a:clrChange>
            </a:blip>
            <a:stretch>
              <a:fillRect/>
            </a:stretch>
          </p:blipFill>
          <p:spPr>
            <a:xfrm>
              <a:off x="2841670" y="2565204"/>
              <a:ext cx="2282905" cy="1125708"/>
            </a:xfrm>
            <a:prstGeom prst="rect">
              <a:avLst/>
            </a:prstGeom>
          </p:spPr>
        </p:pic>
      </p:grpSp>
    </p:spTree>
    <p:extLst>
      <p:ext uri="{BB962C8B-B14F-4D97-AF65-F5344CB8AC3E}">
        <p14:creationId xmlns:p14="http://schemas.microsoft.com/office/powerpoint/2010/main" val="23236599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401934" y="333072"/>
            <a:ext cx="8284865" cy="2369880"/>
          </a:xfrm>
          <a:prstGeom prst="rect">
            <a:avLst/>
          </a:prstGeom>
          <a:noFill/>
        </p:spPr>
        <p:txBody>
          <a:bodyPr wrap="square" rtlCol="0">
            <a:spAutoFit/>
          </a:bodyPr>
          <a:lstStyle/>
          <a:p>
            <a:pPr algn="ctr"/>
            <a:r>
              <a:rPr lang="en-GB" sz="3600" b="1" dirty="0">
                <a:solidFill>
                  <a:srgbClr val="008000"/>
                </a:solidFill>
                <a:latin typeface="+mj-lt"/>
              </a:rPr>
              <a:t>Genetically modified food</a:t>
            </a:r>
            <a:r>
              <a:rPr lang="en-GB" sz="2800" b="1" dirty="0">
                <a:latin typeface="+mj-lt"/>
              </a:rPr>
              <a:t> </a:t>
            </a:r>
          </a:p>
          <a:p>
            <a:endParaRPr lang="en-GB" sz="2800" dirty="0">
              <a:latin typeface="+mj-lt"/>
            </a:endParaRPr>
          </a:p>
          <a:p>
            <a:r>
              <a:rPr lang="en-GB" sz="2800" dirty="0">
                <a:latin typeface="+mj-lt"/>
              </a:rPr>
              <a:t>Without GM food, millions of people would die of starvation. GM food is not more of less risky than normal food.</a:t>
            </a:r>
          </a:p>
        </p:txBody>
      </p:sp>
      <p:sp>
        <p:nvSpPr>
          <p:cNvPr id="3" name="Tijdelijke aanduiding voor dianummer 2"/>
          <p:cNvSpPr>
            <a:spLocks noGrp="1"/>
          </p:cNvSpPr>
          <p:nvPr>
            <p:ph type="sldNum" sz="quarter" idx="12"/>
          </p:nvPr>
        </p:nvSpPr>
        <p:spPr/>
        <p:txBody>
          <a:bodyPr/>
          <a:lstStyle/>
          <a:p>
            <a:fld id="{1474C920-00D8-9744-BC00-65EF2D8E5A39}" type="slidenum">
              <a:rPr lang="en-GB" smtClean="0">
                <a:latin typeface="+mj-lt"/>
              </a:rPr>
              <a:t>40</a:t>
            </a:fld>
            <a:endParaRPr lang="en-GB" dirty="0">
              <a:latin typeface="+mj-lt"/>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748" y="3752374"/>
            <a:ext cx="4340698" cy="2603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kstvak 4"/>
          <p:cNvSpPr txBox="1">
            <a:spLocks noChangeArrowheads="1"/>
          </p:cNvSpPr>
          <p:nvPr/>
        </p:nvSpPr>
        <p:spPr bwMode="auto">
          <a:xfrm>
            <a:off x="571748" y="2907763"/>
            <a:ext cx="431268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3600" b="1" dirty="0">
                <a:solidFill>
                  <a:srgbClr val="FF0000"/>
                </a:solidFill>
                <a:latin typeface="+mj-lt"/>
              </a:rPr>
              <a:t>Mass famine in Africa</a:t>
            </a:r>
            <a:endParaRPr lang="en-GB" sz="2800" dirty="0">
              <a:latin typeface="+mj-lt"/>
            </a:endParaRPr>
          </a:p>
        </p:txBody>
      </p:sp>
      <p:sp>
        <p:nvSpPr>
          <p:cNvPr id="6" name="TextBox 4"/>
          <p:cNvSpPr txBox="1"/>
          <p:nvPr/>
        </p:nvSpPr>
        <p:spPr>
          <a:xfrm>
            <a:off x="5416988" y="5525353"/>
            <a:ext cx="3339920" cy="830997"/>
          </a:xfrm>
          <a:prstGeom prst="rect">
            <a:avLst/>
          </a:prstGeom>
          <a:noFill/>
        </p:spPr>
        <p:txBody>
          <a:bodyPr wrap="square" rtlCol="0">
            <a:spAutoFit/>
          </a:bodyPr>
          <a:lstStyle/>
          <a:p>
            <a:pPr algn="r"/>
            <a:r>
              <a:rPr lang="en-GB" sz="2400" i="1" dirty="0">
                <a:latin typeface="+mj-lt"/>
              </a:rPr>
              <a:t>Africa Renewal, Vol. 16 #4, Feb. 2003</a:t>
            </a:r>
          </a:p>
        </p:txBody>
      </p:sp>
      <p:sp>
        <p:nvSpPr>
          <p:cNvPr id="7" name="Tekstvak 6"/>
          <p:cNvSpPr txBox="1"/>
          <p:nvPr/>
        </p:nvSpPr>
        <p:spPr>
          <a:xfrm>
            <a:off x="5497261" y="3000096"/>
            <a:ext cx="2773694" cy="461665"/>
          </a:xfrm>
          <a:prstGeom prst="rect">
            <a:avLst/>
          </a:prstGeom>
          <a:noFill/>
        </p:spPr>
        <p:txBody>
          <a:bodyPr wrap="square" rtlCol="0">
            <a:spAutoFit/>
          </a:bodyPr>
          <a:lstStyle/>
          <a:p>
            <a:r>
              <a:rPr lang="en-GB" sz="2400" b="1" dirty="0">
                <a:latin typeface="+mj-lt"/>
              </a:rPr>
              <a:t>November 2002</a:t>
            </a:r>
          </a:p>
        </p:txBody>
      </p:sp>
      <p:sp>
        <p:nvSpPr>
          <p:cNvPr id="8" name="Tekstvak 7"/>
          <p:cNvSpPr txBox="1"/>
          <p:nvPr/>
        </p:nvSpPr>
        <p:spPr>
          <a:xfrm>
            <a:off x="6705600" y="3996267"/>
            <a:ext cx="184666"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1348210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1474C920-00D8-9744-BC00-65EF2D8E5A39}" type="slidenum">
              <a:rPr lang="en-GB" smtClean="0"/>
              <a:t>41</a:t>
            </a:fld>
            <a:endParaRPr lang="en-GB" dirty="0"/>
          </a:p>
        </p:txBody>
      </p:sp>
      <p:sp>
        <p:nvSpPr>
          <p:cNvPr id="3" name="Tekstvak 2"/>
          <p:cNvSpPr txBox="1"/>
          <p:nvPr/>
        </p:nvSpPr>
        <p:spPr>
          <a:xfrm>
            <a:off x="533934" y="428179"/>
            <a:ext cx="8076133" cy="6370975"/>
          </a:xfrm>
          <a:prstGeom prst="rect">
            <a:avLst/>
          </a:prstGeom>
          <a:noFill/>
        </p:spPr>
        <p:txBody>
          <a:bodyPr wrap="square" rtlCol="0">
            <a:spAutoFit/>
          </a:bodyPr>
          <a:lstStyle/>
          <a:p>
            <a:r>
              <a:rPr lang="en-GB" sz="2400" b="1" dirty="0">
                <a:solidFill>
                  <a:srgbClr val="008000"/>
                </a:solidFill>
                <a:latin typeface="+mj-lt"/>
              </a:rPr>
              <a:t>There is no evidence that GMO food would be either more or less safe than “normal” food</a:t>
            </a:r>
          </a:p>
          <a:p>
            <a:endParaRPr lang="en-GB" sz="2400" dirty="0">
              <a:latin typeface="+mj-lt"/>
            </a:endParaRPr>
          </a:p>
          <a:p>
            <a:r>
              <a:rPr lang="en-GB" sz="2600" b="1" dirty="0">
                <a:latin typeface="+mj-lt"/>
              </a:rPr>
              <a:t>A decade of EU-funded GMO research (2001 – 2010)</a:t>
            </a:r>
            <a:endParaRPr lang="en-GB" sz="2600" dirty="0">
              <a:latin typeface="+mj-lt"/>
            </a:endParaRPr>
          </a:p>
          <a:p>
            <a:r>
              <a:rPr lang="en-GB" sz="2600" dirty="0">
                <a:latin typeface="+mj-lt"/>
              </a:rPr>
              <a:t>European Commission - EUR 24473</a:t>
            </a:r>
          </a:p>
          <a:p>
            <a:r>
              <a:rPr lang="en-GB" sz="2600" dirty="0">
                <a:latin typeface="+mj-lt"/>
              </a:rPr>
              <a:t>ISBN 978-92-79-16344-9</a:t>
            </a:r>
          </a:p>
          <a:p>
            <a:r>
              <a:rPr lang="en-GB" sz="2600" dirty="0">
                <a:latin typeface="+mj-lt"/>
                <a:hlinkClick r:id="rId3"/>
              </a:rPr>
              <a:t>http://ec.europa.eu/research/biosociety/pdf/a_decade_of_eu-funded_gmo_research.pdf</a:t>
            </a:r>
            <a:endParaRPr lang="en-GB" sz="2600" dirty="0">
              <a:latin typeface="+mj-lt"/>
            </a:endParaRPr>
          </a:p>
          <a:p>
            <a:endParaRPr lang="en-GB" sz="2600" dirty="0">
              <a:latin typeface="+mj-lt"/>
            </a:endParaRPr>
          </a:p>
          <a:p>
            <a:r>
              <a:rPr lang="en-GB" sz="2600" b="1" dirty="0">
                <a:latin typeface="+mj-lt"/>
              </a:rPr>
              <a:t>Statement by the AAAS Board of Directors on Labelling of Genetically Modified Food</a:t>
            </a:r>
            <a:r>
              <a:rPr lang="en-GB" sz="2600" dirty="0">
                <a:latin typeface="+mj-lt"/>
              </a:rPr>
              <a:t>s</a:t>
            </a:r>
          </a:p>
          <a:p>
            <a:r>
              <a:rPr lang="en-GB" sz="2600" dirty="0">
                <a:latin typeface="+mj-lt"/>
              </a:rPr>
              <a:t>American Association for the Advancement of Science</a:t>
            </a:r>
          </a:p>
          <a:p>
            <a:r>
              <a:rPr lang="en-GB" sz="2600" dirty="0">
                <a:latin typeface="+mj-lt"/>
              </a:rPr>
              <a:t>20 October 2012</a:t>
            </a:r>
          </a:p>
          <a:p>
            <a:r>
              <a:rPr lang="en-GB" sz="2600" dirty="0">
                <a:latin typeface="+mj-lt"/>
                <a:hlinkClick r:id="rId4"/>
              </a:rPr>
              <a:t>http://www.aaas.org/news/releases/2012/media/AAAS_GM_statement.pdf</a:t>
            </a:r>
            <a:endParaRPr lang="en-GB" sz="2600" dirty="0">
              <a:latin typeface="+mj-lt"/>
            </a:endParaRPr>
          </a:p>
          <a:p>
            <a:endParaRPr lang="en-GB" sz="2400" dirty="0">
              <a:latin typeface="+mj-lt"/>
            </a:endParaRPr>
          </a:p>
        </p:txBody>
      </p:sp>
    </p:spTree>
    <p:extLst>
      <p:ext uri="{BB962C8B-B14F-4D97-AF65-F5344CB8AC3E}">
        <p14:creationId xmlns:p14="http://schemas.microsoft.com/office/powerpoint/2010/main" val="3252989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769938" y="2890391"/>
            <a:ext cx="7604124" cy="1077218"/>
          </a:xfrm>
          <a:prstGeom prst="rect">
            <a:avLst/>
          </a:prstGeom>
          <a:noFill/>
        </p:spPr>
        <p:txBody>
          <a:bodyPr wrap="square" rtlCol="0">
            <a:spAutoFit/>
          </a:bodyPr>
          <a:lstStyle/>
          <a:p>
            <a:pPr algn="ctr"/>
            <a:r>
              <a:rPr lang="en-GB" sz="3200" b="1">
                <a:solidFill>
                  <a:srgbClr val="008000"/>
                </a:solidFill>
              </a:rPr>
              <a:t>In South Africa almost 80-90% of the maize produced is GM</a:t>
            </a:r>
          </a:p>
        </p:txBody>
      </p:sp>
    </p:spTree>
    <p:extLst>
      <p:ext uri="{BB962C8B-B14F-4D97-AF65-F5344CB8AC3E}">
        <p14:creationId xmlns:p14="http://schemas.microsoft.com/office/powerpoint/2010/main" val="29081075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0" y="219232"/>
            <a:ext cx="9144000" cy="6410632"/>
          </a:xfrm>
          <a:prstGeom prst="rect">
            <a:avLst/>
          </a:prstGeom>
        </p:spPr>
      </p:pic>
    </p:spTree>
    <p:extLst>
      <p:ext uri="{BB962C8B-B14F-4D97-AF65-F5344CB8AC3E}">
        <p14:creationId xmlns:p14="http://schemas.microsoft.com/office/powerpoint/2010/main" val="38100249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eperen 5"/>
          <p:cNvGrpSpPr/>
          <p:nvPr/>
        </p:nvGrpSpPr>
        <p:grpSpPr>
          <a:xfrm>
            <a:off x="1280327" y="378374"/>
            <a:ext cx="6583347" cy="6101252"/>
            <a:chOff x="1280327" y="51181"/>
            <a:chExt cx="6583347" cy="6101252"/>
          </a:xfrm>
        </p:grpSpPr>
        <p:grpSp>
          <p:nvGrpSpPr>
            <p:cNvPr id="4" name="Groeperen 3"/>
            <p:cNvGrpSpPr/>
            <p:nvPr/>
          </p:nvGrpSpPr>
          <p:grpSpPr>
            <a:xfrm>
              <a:off x="1280327" y="1905116"/>
              <a:ext cx="6583347" cy="4247317"/>
              <a:chOff x="517979" y="1370347"/>
              <a:chExt cx="6583347" cy="4247317"/>
            </a:xfrm>
          </p:grpSpPr>
          <p:sp>
            <p:nvSpPr>
              <p:cNvPr id="2" name="Tekstvak 1"/>
              <p:cNvSpPr txBox="1"/>
              <p:nvPr/>
            </p:nvSpPr>
            <p:spPr>
              <a:xfrm>
                <a:off x="4561558" y="1370347"/>
                <a:ext cx="2539768" cy="3970318"/>
              </a:xfrm>
              <a:prstGeom prst="rect">
                <a:avLst/>
              </a:prstGeom>
              <a:noFill/>
            </p:spPr>
            <p:txBody>
              <a:bodyPr wrap="square" rtlCol="0">
                <a:spAutoFit/>
              </a:bodyPr>
              <a:lstStyle/>
              <a:p>
                <a:r>
                  <a:rPr lang="nl-NL" sz="2800" b="1" dirty="0" err="1">
                    <a:solidFill>
                      <a:srgbClr val="C0504D">
                        <a:lumMod val="50000"/>
                      </a:srgbClr>
                    </a:solidFill>
                  </a:rPr>
                  <a:t>Furan</a:t>
                </a:r>
                <a:endParaRPr lang="nl-NL" sz="2800" b="1" dirty="0">
                  <a:solidFill>
                    <a:srgbClr val="C0504D">
                      <a:lumMod val="50000"/>
                    </a:srgbClr>
                  </a:solidFill>
                </a:endParaRPr>
              </a:p>
              <a:p>
                <a:pPr lvl="0"/>
                <a:r>
                  <a:rPr lang="nl-NL" sz="2800" b="1" dirty="0" err="1">
                    <a:solidFill>
                      <a:srgbClr val="C0504D">
                        <a:lumMod val="50000"/>
                      </a:srgbClr>
                    </a:solidFill>
                  </a:rPr>
                  <a:t>Furfural</a:t>
                </a:r>
                <a:endParaRPr lang="nl-NL" sz="2800" b="1" dirty="0">
                  <a:solidFill>
                    <a:srgbClr val="C0504D">
                      <a:lumMod val="50000"/>
                    </a:srgbClr>
                  </a:solidFill>
                </a:endParaRPr>
              </a:p>
              <a:p>
                <a:pPr lvl="0"/>
                <a:r>
                  <a:rPr lang="nl-NL" sz="2800" b="1" dirty="0" err="1">
                    <a:solidFill>
                      <a:srgbClr val="C0504D">
                        <a:lumMod val="50000"/>
                      </a:srgbClr>
                    </a:solidFill>
                  </a:rPr>
                  <a:t>Hydroquinone</a:t>
                </a:r>
                <a:endParaRPr lang="nl-NL" sz="2800" b="1" dirty="0">
                  <a:solidFill>
                    <a:srgbClr val="C0504D">
                      <a:lumMod val="50000"/>
                    </a:srgbClr>
                  </a:solidFill>
                </a:endParaRPr>
              </a:p>
              <a:p>
                <a:pPr lvl="0"/>
                <a:r>
                  <a:rPr lang="nl-NL" sz="2800" b="1" dirty="0" err="1">
                    <a:solidFill>
                      <a:srgbClr val="C0504D">
                        <a:lumMod val="50000"/>
                      </a:srgbClr>
                    </a:solidFill>
                  </a:rPr>
                  <a:t>Isoprene</a:t>
                </a:r>
                <a:endParaRPr lang="nl-NL" sz="2800" b="1" dirty="0">
                  <a:solidFill>
                    <a:srgbClr val="C0504D">
                      <a:lumMod val="50000"/>
                    </a:srgbClr>
                  </a:solidFill>
                </a:endParaRPr>
              </a:p>
              <a:p>
                <a:pPr lvl="0"/>
                <a:r>
                  <a:rPr lang="nl-NL" sz="2800" b="1" dirty="0" err="1">
                    <a:solidFill>
                      <a:srgbClr val="C0504D">
                        <a:lumMod val="50000"/>
                      </a:srgbClr>
                    </a:solidFill>
                  </a:rPr>
                  <a:t>Limonene</a:t>
                </a:r>
                <a:endParaRPr lang="nl-NL" sz="2800" b="1" dirty="0">
                  <a:solidFill>
                    <a:srgbClr val="C0504D">
                      <a:lumMod val="50000"/>
                    </a:srgbClr>
                  </a:solidFill>
                </a:endParaRPr>
              </a:p>
              <a:p>
                <a:pPr lvl="0"/>
                <a:r>
                  <a:rPr lang="nl-NL" sz="2800" b="1" dirty="0" err="1">
                    <a:solidFill>
                      <a:srgbClr val="C0504D">
                        <a:lumMod val="50000"/>
                      </a:srgbClr>
                    </a:solidFill>
                  </a:rPr>
                  <a:t>Styrene</a:t>
                </a:r>
                <a:endParaRPr lang="nl-NL" sz="2800" b="1" dirty="0">
                  <a:solidFill>
                    <a:srgbClr val="C0504D">
                      <a:lumMod val="50000"/>
                    </a:srgbClr>
                  </a:solidFill>
                </a:endParaRPr>
              </a:p>
              <a:p>
                <a:pPr lvl="0"/>
                <a:r>
                  <a:rPr lang="nl-NL" sz="2800" b="1" dirty="0" err="1">
                    <a:solidFill>
                      <a:srgbClr val="C0504D">
                        <a:lumMod val="50000"/>
                      </a:srgbClr>
                    </a:solidFill>
                  </a:rPr>
                  <a:t>Toluene</a:t>
                </a:r>
                <a:endParaRPr lang="nl-NL" sz="2800" b="1" dirty="0">
                  <a:solidFill>
                    <a:srgbClr val="C0504D">
                      <a:lumMod val="50000"/>
                    </a:srgbClr>
                  </a:solidFill>
                </a:endParaRPr>
              </a:p>
              <a:p>
                <a:pPr lvl="0"/>
                <a:r>
                  <a:rPr lang="nl-NL" sz="2800" b="1" dirty="0" err="1">
                    <a:solidFill>
                      <a:srgbClr val="C0504D">
                        <a:lumMod val="50000"/>
                      </a:srgbClr>
                    </a:solidFill>
                  </a:rPr>
                  <a:t>Xylene</a:t>
                </a:r>
              </a:p>
              <a:p>
                <a:pPr lvl="0" algn="r"/>
                <a:r>
                  <a:rPr lang="nl-NL" sz="2800" b="1" dirty="0" err="1">
                    <a:solidFill>
                      <a:srgbClr val="C0504D">
                        <a:lumMod val="50000"/>
                      </a:srgbClr>
                    </a:solidFill>
                  </a:rPr>
                  <a:t>Etc.</a:t>
                </a:r>
                <a:endParaRPr lang="nl-NL" dirty="0"/>
              </a:p>
            </p:txBody>
          </p:sp>
          <p:sp>
            <p:nvSpPr>
              <p:cNvPr id="3" name="Tekstvak 2"/>
              <p:cNvSpPr txBox="1"/>
              <p:nvPr/>
            </p:nvSpPr>
            <p:spPr>
              <a:xfrm>
                <a:off x="517979" y="1370347"/>
                <a:ext cx="4043578" cy="4247317"/>
              </a:xfrm>
              <a:prstGeom prst="rect">
                <a:avLst/>
              </a:prstGeom>
              <a:noFill/>
            </p:spPr>
            <p:txBody>
              <a:bodyPr wrap="square" rtlCol="0">
                <a:spAutoFit/>
              </a:bodyPr>
              <a:lstStyle/>
              <a:p>
                <a:pPr lvl="0"/>
                <a:r>
                  <a:rPr lang="nl-NL" sz="2800" b="1" dirty="0">
                    <a:solidFill>
                      <a:srgbClr val="C0504D">
                        <a:lumMod val="50000"/>
                      </a:srgbClr>
                    </a:solidFill>
                  </a:rPr>
                  <a:t>Acetaldehyde</a:t>
                </a:r>
              </a:p>
              <a:p>
                <a:pPr lvl="0"/>
                <a:r>
                  <a:rPr lang="nl-NL" sz="2800" b="1" dirty="0">
                    <a:solidFill>
                      <a:srgbClr val="C0504D">
                        <a:lumMod val="50000"/>
                      </a:srgbClr>
                    </a:solidFill>
                  </a:rPr>
                  <a:t>Benzaldehyde</a:t>
                </a:r>
              </a:p>
              <a:p>
                <a:pPr lvl="0"/>
                <a:r>
                  <a:rPr lang="nl-NL" sz="2800" b="1" dirty="0" err="1">
                    <a:solidFill>
                      <a:srgbClr val="C0504D">
                        <a:lumMod val="50000"/>
                      </a:srgbClr>
                    </a:solidFill>
                  </a:rPr>
                  <a:t>Benzene</a:t>
                </a:r>
                <a:endParaRPr lang="nl-NL" sz="2800" b="1" dirty="0">
                  <a:solidFill>
                    <a:srgbClr val="C0504D">
                      <a:lumMod val="50000"/>
                    </a:srgbClr>
                  </a:solidFill>
                </a:endParaRPr>
              </a:p>
              <a:p>
                <a:pPr lvl="0"/>
                <a:r>
                  <a:rPr lang="nl-NL" sz="2800" b="1" dirty="0" err="1">
                    <a:solidFill>
                      <a:srgbClr val="C0504D">
                        <a:lumMod val="50000"/>
                      </a:srgbClr>
                    </a:solidFill>
                  </a:rPr>
                  <a:t>Benzofuran</a:t>
                </a:r>
                <a:endParaRPr lang="nl-NL" sz="2800" b="1" dirty="0">
                  <a:solidFill>
                    <a:srgbClr val="C0504D">
                      <a:lumMod val="50000"/>
                    </a:srgbClr>
                  </a:solidFill>
                </a:endParaRPr>
              </a:p>
              <a:p>
                <a:pPr lvl="0"/>
                <a:r>
                  <a:rPr lang="nl-NL" sz="2800" b="1" dirty="0" err="1">
                    <a:solidFill>
                      <a:srgbClr val="C0504D">
                        <a:lumMod val="50000"/>
                      </a:srgbClr>
                    </a:solidFill>
                  </a:rPr>
                  <a:t>Benzo</a:t>
                </a:r>
                <a:r>
                  <a:rPr lang="nl-NL" sz="2800" b="1" dirty="0">
                    <a:solidFill>
                      <a:srgbClr val="C0504D">
                        <a:lumMod val="50000"/>
                      </a:srgbClr>
                    </a:solidFill>
                  </a:rPr>
                  <a:t>(a)</a:t>
                </a:r>
                <a:r>
                  <a:rPr lang="nl-NL" sz="2800" b="1" dirty="0" err="1">
                    <a:solidFill>
                      <a:srgbClr val="C0504D">
                        <a:lumMod val="50000"/>
                      </a:srgbClr>
                    </a:solidFill>
                  </a:rPr>
                  <a:t>pyrene</a:t>
                </a:r>
                <a:endParaRPr lang="nl-NL" sz="2800" b="1" dirty="0">
                  <a:solidFill>
                    <a:srgbClr val="C0504D">
                      <a:lumMod val="50000"/>
                    </a:srgbClr>
                  </a:solidFill>
                </a:endParaRPr>
              </a:p>
              <a:p>
                <a:pPr lvl="0"/>
                <a:r>
                  <a:rPr lang="nl-NL" sz="2800" b="1" dirty="0" err="1">
                    <a:solidFill>
                      <a:srgbClr val="C0504D">
                        <a:lumMod val="50000"/>
                      </a:srgbClr>
                    </a:solidFill>
                  </a:rPr>
                  <a:t>Caffeic</a:t>
                </a:r>
                <a:r>
                  <a:rPr lang="nl-NL" sz="2800" b="1" dirty="0">
                    <a:solidFill>
                      <a:srgbClr val="C0504D">
                        <a:lumMod val="50000"/>
                      </a:srgbClr>
                    </a:solidFill>
                  </a:rPr>
                  <a:t> Acid</a:t>
                </a:r>
              </a:p>
              <a:p>
                <a:pPr lvl="0"/>
                <a:r>
                  <a:rPr lang="nl-NL" sz="2800" b="1" dirty="0" err="1">
                    <a:solidFill>
                      <a:srgbClr val="C0504D">
                        <a:lumMod val="50000"/>
                      </a:srgbClr>
                    </a:solidFill>
                  </a:rPr>
                  <a:t>Catechol</a:t>
                </a:r>
                <a:endParaRPr lang="nl-NL" sz="2800" b="1" dirty="0">
                  <a:solidFill>
                    <a:srgbClr val="C0504D">
                      <a:lumMod val="50000"/>
                    </a:srgbClr>
                  </a:solidFill>
                </a:endParaRPr>
              </a:p>
              <a:p>
                <a:pPr lvl="0"/>
                <a:r>
                  <a:rPr lang="nl-NL" sz="2800" b="1" dirty="0">
                    <a:solidFill>
                      <a:srgbClr val="C0504D">
                        <a:lumMod val="50000"/>
                      </a:srgbClr>
                    </a:solidFill>
                  </a:rPr>
                  <a:t>1,2,5,6-dibenzanthracene</a:t>
                </a:r>
              </a:p>
              <a:p>
                <a:pPr lvl="0"/>
                <a:r>
                  <a:rPr lang="nl-NL" sz="2800" b="1" dirty="0">
                    <a:solidFill>
                      <a:srgbClr val="C0504D">
                        <a:lumMod val="50000"/>
                      </a:srgbClr>
                    </a:solidFill>
                  </a:rPr>
                  <a:t>Formaldehyde</a:t>
                </a:r>
              </a:p>
              <a:p>
                <a:endParaRPr lang="nl-NL" dirty="0"/>
              </a:p>
            </p:txBody>
          </p:sp>
        </p:grpSp>
        <p:pic>
          <p:nvPicPr>
            <p:cNvPr id="5" name="Afbeelding 4"/>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10653" y="51181"/>
              <a:ext cx="2333482" cy="2311795"/>
            </a:xfrm>
            <a:prstGeom prst="rect">
              <a:avLst/>
            </a:prstGeom>
          </p:spPr>
        </p:pic>
      </p:grpSp>
    </p:spTree>
    <p:extLst>
      <p:ext uri="{BB962C8B-B14F-4D97-AF65-F5344CB8AC3E}">
        <p14:creationId xmlns:p14="http://schemas.microsoft.com/office/powerpoint/2010/main" val="13700863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85750" y="4353342"/>
            <a:ext cx="8524875" cy="2123658"/>
          </a:xfrm>
          <a:prstGeom prst="rect">
            <a:avLst/>
          </a:prstGeom>
        </p:spPr>
        <p:txBody>
          <a:bodyPr wrap="square">
            <a:spAutoFit/>
          </a:bodyPr>
          <a:lstStyle/>
          <a:p>
            <a:r>
              <a:rPr lang="en-GB" sz="3600" b="1">
                <a:solidFill>
                  <a:srgbClr val="EF3424"/>
                </a:solidFill>
                <a:latin typeface=""/>
              </a:rPr>
              <a:t>Conclusions</a:t>
            </a:r>
          </a:p>
          <a:p>
            <a:r>
              <a:rPr lang="en-GB" sz="2400">
                <a:solidFill>
                  <a:srgbClr val="984807"/>
                </a:solidFill>
                <a:latin typeface=""/>
              </a:rPr>
              <a:t>Overall, results of this comprehensive review show that the health benefits (or null effects) clearly outweigh the risks of moderate coffee consumption in adult consumers for the majority of health outcomes considered........</a:t>
            </a:r>
            <a:endParaRPr lang="en-GB" sz="2400">
              <a:solidFill>
                <a:srgbClr val="984807"/>
              </a:solidFill>
            </a:endParaRPr>
          </a:p>
        </p:txBody>
      </p:sp>
      <p:sp>
        <p:nvSpPr>
          <p:cNvPr id="4" name="Tekstvak 3"/>
          <p:cNvSpPr txBox="1"/>
          <p:nvPr/>
        </p:nvSpPr>
        <p:spPr>
          <a:xfrm>
            <a:off x="285750" y="2524125"/>
            <a:ext cx="8524875" cy="1723549"/>
          </a:xfrm>
          <a:prstGeom prst="rect">
            <a:avLst/>
          </a:prstGeom>
          <a:noFill/>
        </p:spPr>
        <p:txBody>
          <a:bodyPr wrap="square" rtlCol="0">
            <a:spAutoFit/>
          </a:bodyPr>
          <a:lstStyle/>
          <a:p>
            <a:r>
              <a:rPr lang="en-GB" sz="2400" b="1">
                <a:solidFill>
                  <a:schemeClr val="accent6">
                    <a:lumMod val="50000"/>
                  </a:schemeClr>
                </a:solidFill>
              </a:rPr>
              <a:t>A Comprehensive Overview of the Risks and Benefits of Coffee Consumption </a:t>
            </a:r>
            <a:r>
              <a:rPr lang="en-GB" sz="2400" i="1">
                <a:solidFill>
                  <a:schemeClr val="accent6">
                    <a:lumMod val="50000"/>
                  </a:schemeClr>
                </a:solidFill>
              </a:rPr>
              <a:t>by L. Kirsty Pourshahidi, Luciano Navarini, Marino Petracco, and J.J. Strain</a:t>
            </a:r>
            <a:endParaRPr lang="en-GB" sz="2400">
              <a:solidFill>
                <a:schemeClr val="accent6">
                  <a:lumMod val="50000"/>
                </a:schemeClr>
              </a:solidFill>
            </a:endParaRPr>
          </a:p>
          <a:p>
            <a:endParaRPr lang="en-GB" sz="1000" i="1">
              <a:solidFill>
                <a:schemeClr val="accent6">
                  <a:lumMod val="50000"/>
                </a:schemeClr>
              </a:solidFill>
            </a:endParaRPr>
          </a:p>
          <a:p>
            <a:r>
              <a:rPr lang="en-GB" sz="2400" b="1">
                <a:solidFill>
                  <a:schemeClr val="accent6">
                    <a:lumMod val="50000"/>
                  </a:schemeClr>
                </a:solidFill>
              </a:rPr>
              <a:t>Investigation of </a:t>
            </a:r>
            <a:r>
              <a:rPr lang="is-IS" sz="2400" b="1">
                <a:solidFill>
                  <a:schemeClr val="accent6">
                    <a:lumMod val="50000"/>
                  </a:schemeClr>
                </a:solidFill>
              </a:rPr>
              <a:t> 1277 studies (1970-2015)</a:t>
            </a:r>
            <a:endParaRPr lang="en-GB" i="1">
              <a:solidFill>
                <a:schemeClr val="accent6">
                  <a:lumMod val="50000"/>
                </a:schemeClr>
              </a:solidFill>
            </a:endParaRPr>
          </a:p>
        </p:txBody>
      </p:sp>
      <p:pic>
        <p:nvPicPr>
          <p:cNvPr id="5" name="Afbeelding 4"/>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10653" y="378374"/>
            <a:ext cx="2333482" cy="2311795"/>
          </a:xfrm>
          <a:prstGeom prst="rect">
            <a:avLst/>
          </a:prstGeom>
        </p:spPr>
      </p:pic>
    </p:spTree>
    <p:extLst>
      <p:ext uri="{BB962C8B-B14F-4D97-AF65-F5344CB8AC3E}">
        <p14:creationId xmlns:p14="http://schemas.microsoft.com/office/powerpoint/2010/main" val="8289036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eperen 2"/>
          <p:cNvGrpSpPr/>
          <p:nvPr/>
        </p:nvGrpSpPr>
        <p:grpSpPr>
          <a:xfrm>
            <a:off x="469107" y="637085"/>
            <a:ext cx="8205787" cy="5583831"/>
            <a:chOff x="488440" y="399413"/>
            <a:chExt cx="8205787" cy="5583831"/>
          </a:xfrm>
        </p:grpSpPr>
        <p:sp>
          <p:nvSpPr>
            <p:cNvPr id="4" name="Tekstvak 3"/>
            <p:cNvSpPr txBox="1"/>
            <p:nvPr/>
          </p:nvSpPr>
          <p:spPr>
            <a:xfrm>
              <a:off x="488440" y="2098528"/>
              <a:ext cx="8205787" cy="2062103"/>
            </a:xfrm>
            <a:prstGeom prst="rect">
              <a:avLst/>
            </a:prstGeom>
            <a:noFill/>
          </p:spPr>
          <p:txBody>
            <a:bodyPr wrap="square" rtlCol="0">
              <a:spAutoFit/>
            </a:bodyPr>
            <a:lstStyle/>
            <a:p>
              <a:pPr algn="ctr"/>
              <a:r>
                <a:rPr lang="en-GB" sz="2800">
                  <a:solidFill>
                    <a:srgbClr val="008000"/>
                  </a:solidFill>
                </a:rPr>
                <a:t>Joint GHI / IFA Working Group</a:t>
              </a:r>
              <a:r>
                <a:rPr lang="en-GB" sz="2800" b="1">
                  <a:solidFill>
                    <a:srgbClr val="008000"/>
                  </a:solidFill>
                </a:rPr>
                <a:t> </a:t>
              </a:r>
            </a:p>
            <a:p>
              <a:pPr algn="ctr"/>
              <a:r>
                <a:rPr lang="en-GB" sz="2800" b="1">
                  <a:solidFill>
                    <a:srgbClr val="008000"/>
                  </a:solidFill>
                </a:rPr>
                <a:t>Education</a:t>
              </a:r>
              <a:endParaRPr lang="en-GB" sz="1200" b="1" dirty="0">
                <a:solidFill>
                  <a:srgbClr val="008000"/>
                </a:solidFill>
              </a:endParaRPr>
            </a:p>
            <a:p>
              <a:endParaRPr lang="en-GB" sz="1600" dirty="0">
                <a:solidFill>
                  <a:srgbClr val="008000"/>
                </a:solidFill>
              </a:endParaRPr>
            </a:p>
            <a:p>
              <a:pPr algn="ctr"/>
              <a:r>
                <a:rPr lang="en-GB" sz="2800" dirty="0">
                  <a:solidFill>
                    <a:srgbClr val="008000"/>
                  </a:solidFill>
                </a:rPr>
                <a:t>Development of material for training and education of food handlers all over the world</a:t>
              </a:r>
              <a:endParaRPr lang="en-GB" sz="2400">
                <a:solidFill>
                  <a:srgbClr val="008000"/>
                </a:solidFill>
              </a:endParaRPr>
            </a:p>
          </p:txBody>
        </p:sp>
        <p:sp>
          <p:nvSpPr>
            <p:cNvPr id="8" name="Tekstvak 7"/>
            <p:cNvSpPr txBox="1"/>
            <p:nvPr/>
          </p:nvSpPr>
          <p:spPr>
            <a:xfrm>
              <a:off x="1813933" y="4105807"/>
              <a:ext cx="5144640" cy="1877437"/>
            </a:xfrm>
            <a:prstGeom prst="rect">
              <a:avLst/>
            </a:prstGeom>
            <a:noFill/>
          </p:spPr>
          <p:txBody>
            <a:bodyPr wrap="square" rtlCol="0">
              <a:spAutoFit/>
            </a:bodyPr>
            <a:lstStyle/>
            <a:p>
              <a:pPr lvl="0"/>
              <a:r>
                <a:rPr lang="en-GB" sz="2800">
                  <a:solidFill>
                    <a:srgbClr val="008000"/>
                  </a:solidFill>
                </a:rPr>
                <a:t>Working Group Chairs</a:t>
              </a:r>
            </a:p>
            <a:p>
              <a:pPr marL="457200" lvl="0" indent="-457200">
                <a:buFont typeface="Arial"/>
                <a:buChar char="•"/>
              </a:pPr>
              <a:r>
                <a:rPr lang="en-GB" sz="2800">
                  <a:solidFill>
                    <a:srgbClr val="008000"/>
                  </a:solidFill>
                </a:rPr>
                <a:t>Dr. Jamuna Prakash (India)</a:t>
              </a:r>
            </a:p>
            <a:p>
              <a:pPr marL="457200" lvl="0" indent="-457200">
                <a:buFont typeface="Arial"/>
                <a:buChar char="•"/>
              </a:pPr>
              <a:r>
                <a:rPr lang="en-GB" sz="2800">
                  <a:solidFill>
                    <a:srgbClr val="008000"/>
                  </a:solidFill>
                </a:rPr>
                <a:t>Dr. Amalia Mitelut (Romania)</a:t>
              </a:r>
            </a:p>
            <a:p>
              <a:pPr marL="457200" lvl="0" indent="-457200">
                <a:buFont typeface="Arial"/>
                <a:buChar char="•"/>
              </a:pPr>
              <a:r>
                <a:rPr lang="en-GB" sz="2800">
                  <a:solidFill>
                    <a:srgbClr val="008000"/>
                  </a:solidFill>
                </a:rPr>
                <a:t>Dr. Jesus Frias (Ireland)</a:t>
              </a:r>
            </a:p>
          </p:txBody>
        </p:sp>
        <p:grpSp>
          <p:nvGrpSpPr>
            <p:cNvPr id="13" name="Groeperen 12"/>
            <p:cNvGrpSpPr/>
            <p:nvPr/>
          </p:nvGrpSpPr>
          <p:grpSpPr>
            <a:xfrm>
              <a:off x="491315" y="399413"/>
              <a:ext cx="8161371" cy="1281233"/>
              <a:chOff x="348135" y="225463"/>
              <a:chExt cx="8161371" cy="1281233"/>
            </a:xfrm>
          </p:grpSpPr>
          <p:pic>
            <p:nvPicPr>
              <p:cNvPr id="2" name="Afbeelding 1" descr="GHI logo 2015 TShi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135" y="225463"/>
                <a:ext cx="3054662" cy="1281233"/>
              </a:xfrm>
              <a:prstGeom prst="rect">
                <a:avLst/>
              </a:prstGeom>
            </p:spPr>
          </p:pic>
          <p:pic>
            <p:nvPicPr>
              <p:cNvPr id="5" name="Afbeelding 4"/>
              <p:cNvPicPr>
                <a:picLocks noChangeAspect="1"/>
              </p:cNvPicPr>
              <p:nvPr/>
            </p:nvPicPr>
            <p:blipFill>
              <a:blip r:embed="rId4"/>
              <a:stretch>
                <a:fillRect/>
              </a:stretch>
            </p:blipFill>
            <p:spPr>
              <a:xfrm>
                <a:off x="5217035" y="225463"/>
                <a:ext cx="3292471" cy="1281233"/>
              </a:xfrm>
              <a:prstGeom prst="rect">
                <a:avLst/>
              </a:prstGeom>
            </p:spPr>
          </p:pic>
          <p:sp>
            <p:nvSpPr>
              <p:cNvPr id="12" name="Tekstvak 11"/>
              <p:cNvSpPr txBox="1"/>
              <p:nvPr/>
            </p:nvSpPr>
            <p:spPr>
              <a:xfrm>
                <a:off x="3854039" y="651205"/>
                <a:ext cx="911754" cy="523220"/>
              </a:xfrm>
              <a:prstGeom prst="rect">
                <a:avLst/>
              </a:prstGeom>
              <a:noFill/>
            </p:spPr>
            <p:txBody>
              <a:bodyPr wrap="square" rtlCol="0">
                <a:spAutoFit/>
              </a:bodyPr>
              <a:lstStyle/>
              <a:p>
                <a:pPr algn="ctr"/>
                <a:r>
                  <a:rPr lang="en-GB" sz="2800" b="1"/>
                  <a:t>and</a:t>
                </a:r>
              </a:p>
            </p:txBody>
          </p:sp>
        </p:grpSp>
      </p:grpSp>
    </p:spTree>
    <p:extLst>
      <p:ext uri="{BB962C8B-B14F-4D97-AF65-F5344CB8AC3E}">
        <p14:creationId xmlns:p14="http://schemas.microsoft.com/office/powerpoint/2010/main" val="15872493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214260" y="700045"/>
            <a:ext cx="6365999" cy="1938992"/>
          </a:xfrm>
          <a:prstGeom prst="rect">
            <a:avLst/>
          </a:prstGeom>
          <a:noFill/>
        </p:spPr>
        <p:txBody>
          <a:bodyPr wrap="square" rtlCol="0">
            <a:spAutoFit/>
          </a:bodyPr>
          <a:lstStyle/>
          <a:p>
            <a:r>
              <a:rPr lang="en-GB" sz="2400" b="1" i="0" u="none" strike="noStrike" baseline="0">
                <a:solidFill>
                  <a:schemeClr val="tx2">
                    <a:lumMod val="60000"/>
                    <a:lumOff val="40000"/>
                  </a:schemeClr>
                </a:solidFill>
                <a:latin typeface=""/>
              </a:rPr>
              <a:t>Global Food Safety Curriculum Initiative</a:t>
            </a:r>
          </a:p>
          <a:p>
            <a:endParaRPr lang="en-GB" sz="2400" b="1">
              <a:solidFill>
                <a:schemeClr val="tx2">
                  <a:lumMod val="60000"/>
                  <a:lumOff val="40000"/>
                </a:schemeClr>
              </a:solidFill>
              <a:latin typeface=""/>
            </a:endParaRPr>
          </a:p>
          <a:p>
            <a:r>
              <a:rPr lang="en-GB" sz="2400" b="1">
                <a:solidFill>
                  <a:srgbClr val="008000"/>
                </a:solidFill>
              </a:rPr>
              <a:t>The goal is to provide food safety students globally with a science-based education in food safety</a:t>
            </a:r>
          </a:p>
        </p:txBody>
      </p:sp>
      <p:pic>
        <p:nvPicPr>
          <p:cNvPr id="3" name="Afbeelding 2"/>
          <p:cNvPicPr>
            <a:picLocks noChangeAspect="1"/>
          </p:cNvPicPr>
          <p:nvPr/>
        </p:nvPicPr>
        <p:blipFill>
          <a:blip r:embed="rId2"/>
          <a:stretch>
            <a:fillRect/>
          </a:stretch>
        </p:blipFill>
        <p:spPr>
          <a:xfrm>
            <a:off x="318035" y="678495"/>
            <a:ext cx="1586395" cy="1662230"/>
          </a:xfrm>
          <a:prstGeom prst="rect">
            <a:avLst/>
          </a:prstGeom>
        </p:spPr>
      </p:pic>
      <p:pic>
        <p:nvPicPr>
          <p:cNvPr id="4" name="Afbeelding 3" descr="GHI logo 2015 TShi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5597" y="4819978"/>
            <a:ext cx="3054662" cy="1281233"/>
          </a:xfrm>
          <a:prstGeom prst="rect">
            <a:avLst/>
          </a:prstGeom>
        </p:spPr>
      </p:pic>
      <p:sp>
        <p:nvSpPr>
          <p:cNvPr id="5" name="Rechthoek 4"/>
          <p:cNvSpPr/>
          <p:nvPr/>
        </p:nvSpPr>
        <p:spPr>
          <a:xfrm>
            <a:off x="2188468" y="2897838"/>
            <a:ext cx="5506509" cy="1077218"/>
          </a:xfrm>
          <a:prstGeom prst="rect">
            <a:avLst/>
          </a:prstGeom>
        </p:spPr>
        <p:txBody>
          <a:bodyPr wrap="square">
            <a:spAutoFit/>
          </a:bodyPr>
          <a:lstStyle/>
          <a:p>
            <a:r>
              <a:rPr lang="en-GB" sz="3200" b="1">
                <a:solidFill>
                  <a:srgbClr val="008000"/>
                </a:solidFill>
              </a:rPr>
              <a:t>Food Hygiene and Sanitation</a:t>
            </a:r>
          </a:p>
          <a:p>
            <a:r>
              <a:rPr lang="en-GB" sz="3200" b="1">
                <a:solidFill>
                  <a:srgbClr val="008000"/>
                </a:solidFill>
              </a:rPr>
              <a:t>(incorporating plant design)</a:t>
            </a:r>
            <a:r>
              <a:rPr lang="en-GB" sz="3200">
                <a:solidFill>
                  <a:srgbClr val="008000"/>
                </a:solidFill>
                <a:effectLst/>
              </a:rPr>
              <a:t> </a:t>
            </a:r>
            <a:endParaRPr lang="en-GB" sz="3200">
              <a:solidFill>
                <a:srgbClr val="008000"/>
              </a:solidFill>
            </a:endParaRPr>
          </a:p>
        </p:txBody>
      </p:sp>
      <p:pic>
        <p:nvPicPr>
          <p:cNvPr id="6" name="Afbeelding 5"/>
          <p:cNvPicPr>
            <a:picLocks noChangeAspect="1"/>
          </p:cNvPicPr>
          <p:nvPr/>
        </p:nvPicPr>
        <p:blipFill>
          <a:blip r:embed="rId4">
            <a:clrChange>
              <a:clrFrom>
                <a:srgbClr val="FFFFFF"/>
              </a:clrFrom>
              <a:clrTo>
                <a:srgbClr val="FFFFFF">
                  <a:alpha val="0"/>
                </a:srgbClr>
              </a:clrTo>
            </a:clrChange>
          </a:blip>
          <a:stretch>
            <a:fillRect/>
          </a:stretch>
        </p:blipFill>
        <p:spPr>
          <a:xfrm>
            <a:off x="1712" y="4628454"/>
            <a:ext cx="2219040" cy="1664280"/>
          </a:xfrm>
          <a:prstGeom prst="rect">
            <a:avLst/>
          </a:prstGeom>
        </p:spPr>
      </p:pic>
    </p:spTree>
    <p:extLst>
      <p:ext uri="{BB962C8B-B14F-4D97-AF65-F5344CB8AC3E}">
        <p14:creationId xmlns:p14="http://schemas.microsoft.com/office/powerpoint/2010/main" val="39700768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09874" y="428179"/>
            <a:ext cx="8524252" cy="6155532"/>
          </a:xfrm>
          <a:prstGeom prst="rect">
            <a:avLst/>
          </a:prstGeom>
          <a:noFill/>
        </p:spPr>
        <p:txBody>
          <a:bodyPr wrap="square" rtlCol="0">
            <a:spAutoFit/>
          </a:bodyPr>
          <a:lstStyle/>
          <a:p>
            <a:pPr algn="ctr"/>
            <a:r>
              <a:rPr lang="en-GB" sz="2800" b="1">
                <a:solidFill>
                  <a:srgbClr val="008000"/>
                </a:solidFill>
              </a:rPr>
              <a:t>Conclusion</a:t>
            </a:r>
          </a:p>
          <a:p>
            <a:pPr algn="ctr"/>
            <a:endParaRPr lang="en-GB" sz="1000" b="1">
              <a:solidFill>
                <a:srgbClr val="008000"/>
              </a:solidFill>
            </a:endParaRPr>
          </a:p>
          <a:p>
            <a:pPr algn="just"/>
            <a:r>
              <a:rPr lang="en-GB" sz="2800">
                <a:solidFill>
                  <a:srgbClr val="008000"/>
                </a:solidFill>
              </a:rPr>
              <a:t>Food laws and regulations often are not based on scientific evidence and there are important differences between countries. This has caused and will continue to cause many problems.</a:t>
            </a:r>
          </a:p>
          <a:p>
            <a:pPr algn="just"/>
            <a:endParaRPr lang="en-GB" sz="1000">
              <a:solidFill>
                <a:srgbClr val="008000"/>
              </a:solidFill>
            </a:endParaRPr>
          </a:p>
          <a:p>
            <a:pPr algn="just"/>
            <a:r>
              <a:rPr lang="en-GB" sz="2800">
                <a:solidFill>
                  <a:srgbClr val="008000"/>
                </a:solidFill>
              </a:rPr>
              <a:t>To counter these problems, conscientious scientists everywhere should continue to work together to provide scientific evidence that then may be used by stakeholders to influence negotiations and try to convince local authorities that harmonization is in the interest of the global society.</a:t>
            </a:r>
          </a:p>
          <a:p>
            <a:pPr algn="just"/>
            <a:endParaRPr lang="en-GB" sz="1000">
              <a:solidFill>
                <a:srgbClr val="008000"/>
              </a:solidFill>
            </a:endParaRPr>
          </a:p>
          <a:p>
            <a:pPr algn="just"/>
            <a:r>
              <a:rPr lang="en-GB" sz="2800">
                <a:solidFill>
                  <a:srgbClr val="008000"/>
                </a:solidFill>
              </a:rPr>
              <a:t>This is what the Global Harmonization Initiative (GHI) tries to do and you are invited to join in the effort.</a:t>
            </a:r>
          </a:p>
        </p:txBody>
      </p:sp>
    </p:spTree>
    <p:extLst>
      <p:ext uri="{BB962C8B-B14F-4D97-AF65-F5344CB8AC3E}">
        <p14:creationId xmlns:p14="http://schemas.microsoft.com/office/powerpoint/2010/main" val="35965447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487100" y="521852"/>
            <a:ext cx="8350288" cy="4031873"/>
          </a:xfrm>
          <a:prstGeom prst="rect">
            <a:avLst/>
          </a:prstGeom>
          <a:noFill/>
        </p:spPr>
        <p:txBody>
          <a:bodyPr wrap="square" rtlCol="0">
            <a:spAutoFit/>
          </a:bodyPr>
          <a:lstStyle/>
          <a:p>
            <a:pPr algn="ctr"/>
            <a:r>
              <a:rPr lang="en-GB" sz="3200">
                <a:solidFill>
                  <a:srgbClr val="008000"/>
                </a:solidFill>
              </a:rPr>
              <a:t>To join, go to the GHI website:</a:t>
            </a:r>
          </a:p>
          <a:p>
            <a:pPr algn="ctr"/>
            <a:r>
              <a:rPr lang="en-GB" sz="3200">
                <a:solidFill>
                  <a:srgbClr val="008000"/>
                </a:solidFill>
                <a:hlinkClick r:id="rId2"/>
              </a:rPr>
              <a:t>www.globalharmonization.net</a:t>
            </a:r>
            <a:r>
              <a:rPr lang="en-GB" sz="3200">
                <a:solidFill>
                  <a:srgbClr val="008000"/>
                </a:solidFill>
              </a:rPr>
              <a:t> </a:t>
            </a:r>
          </a:p>
          <a:p>
            <a:pPr algn="ctr"/>
            <a:r>
              <a:rPr lang="en-GB" sz="3200">
                <a:solidFill>
                  <a:srgbClr val="008000"/>
                </a:solidFill>
              </a:rPr>
              <a:t> and complete the application form.</a:t>
            </a:r>
          </a:p>
          <a:p>
            <a:pPr algn="ctr"/>
            <a:endParaRPr lang="en-GB" sz="3200">
              <a:solidFill>
                <a:srgbClr val="008000"/>
              </a:solidFill>
            </a:endParaRPr>
          </a:p>
          <a:p>
            <a:pPr algn="ctr"/>
            <a:r>
              <a:rPr lang="en-GB" sz="3200">
                <a:solidFill>
                  <a:srgbClr val="008000"/>
                </a:solidFill>
              </a:rPr>
              <a:t>For food scientists and scientists in related field, membership is free.</a:t>
            </a:r>
          </a:p>
          <a:p>
            <a:pPr algn="ctr"/>
            <a:endParaRPr lang="en-GB" sz="3200">
              <a:solidFill>
                <a:srgbClr val="008000"/>
              </a:solidFill>
            </a:endParaRPr>
          </a:p>
          <a:p>
            <a:pPr algn="ctr"/>
            <a:endParaRPr lang="en-GB" sz="3200">
              <a:solidFill>
                <a:srgbClr val="008000"/>
              </a:solidFill>
            </a:endParaRPr>
          </a:p>
        </p:txBody>
      </p:sp>
      <p:pic>
        <p:nvPicPr>
          <p:cNvPr id="3" name="Afbeelding 2" descr="GHI logo 2015 Quarter siz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426" y="5178095"/>
            <a:ext cx="3049149" cy="1286518"/>
          </a:xfrm>
          <a:prstGeom prst="rect">
            <a:avLst/>
          </a:prstGeom>
        </p:spPr>
      </p:pic>
      <p:sp>
        <p:nvSpPr>
          <p:cNvPr id="5" name="Tekstvak 4"/>
          <p:cNvSpPr txBox="1"/>
          <p:nvPr/>
        </p:nvSpPr>
        <p:spPr>
          <a:xfrm>
            <a:off x="1217750" y="3826912"/>
            <a:ext cx="6819402" cy="954107"/>
          </a:xfrm>
          <a:prstGeom prst="rect">
            <a:avLst/>
          </a:prstGeom>
          <a:noFill/>
        </p:spPr>
        <p:txBody>
          <a:bodyPr wrap="square" rtlCol="0">
            <a:spAutoFit/>
          </a:bodyPr>
          <a:lstStyle/>
          <a:p>
            <a:pPr algn="ctr"/>
            <a:r>
              <a:rPr lang="en-GB" sz="2800" b="1">
                <a:solidFill>
                  <a:srgbClr val="FF0000"/>
                </a:solidFill>
              </a:rPr>
              <a:t>Your membership will help to improve the world a little, an important little.</a:t>
            </a:r>
          </a:p>
        </p:txBody>
      </p:sp>
    </p:spTree>
    <p:extLst>
      <p:ext uri="{BB962C8B-B14F-4D97-AF65-F5344CB8AC3E}">
        <p14:creationId xmlns:p14="http://schemas.microsoft.com/office/powerpoint/2010/main" val="1863448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eren 1"/>
          <p:cNvGrpSpPr/>
          <p:nvPr/>
        </p:nvGrpSpPr>
        <p:grpSpPr>
          <a:xfrm>
            <a:off x="264952" y="474345"/>
            <a:ext cx="8614097" cy="6155531"/>
            <a:chOff x="264952" y="251207"/>
            <a:chExt cx="8614097" cy="6155531"/>
          </a:xfrm>
        </p:grpSpPr>
        <p:sp>
          <p:nvSpPr>
            <p:cNvPr id="5" name="Tekstvak 4"/>
            <p:cNvSpPr txBox="1"/>
            <p:nvPr/>
          </p:nvSpPr>
          <p:spPr>
            <a:xfrm>
              <a:off x="264952" y="251207"/>
              <a:ext cx="8614097" cy="6155531"/>
            </a:xfrm>
            <a:prstGeom prst="rect">
              <a:avLst/>
            </a:prstGeom>
            <a:noFill/>
          </p:spPr>
          <p:txBody>
            <a:bodyPr wrap="square" rtlCol="0">
              <a:spAutoFit/>
            </a:bodyPr>
            <a:lstStyle/>
            <a:p>
              <a:pPr lvl="0" algn="ctr" eaLnBrk="0" hangingPunct="0">
                <a:spcBef>
                  <a:spcPts val="0"/>
                </a:spcBef>
                <a:spcAft>
                  <a:spcPts val="600"/>
                </a:spcAft>
              </a:pPr>
              <a:r>
                <a:rPr lang="en-GB" sz="3600" b="1" dirty="0">
                  <a:solidFill>
                    <a:srgbClr val="3333CC"/>
                  </a:solidFill>
                </a:rPr>
                <a:t>Carbendazim in orange juice</a:t>
              </a:r>
            </a:p>
            <a:p>
              <a:pPr lvl="0">
                <a:spcAft>
                  <a:spcPts val="600"/>
                </a:spcAft>
              </a:pPr>
              <a:endParaRPr lang="en-US" sz="400" dirty="0">
                <a:solidFill>
                  <a:srgbClr val="0000FF"/>
                </a:solidFill>
                <a:latin typeface="+mj-lt"/>
              </a:endParaRPr>
            </a:p>
            <a:p>
              <a:pPr lvl="0">
                <a:spcAft>
                  <a:spcPts val="600"/>
                </a:spcAft>
              </a:pPr>
              <a:r>
                <a:rPr lang="en-US" sz="2800">
                  <a:solidFill>
                    <a:srgbClr val="0000FF"/>
                  </a:solidFill>
                  <a:latin typeface="+mj-lt"/>
                </a:rPr>
                <a:t>Carbendazim</a:t>
              </a:r>
              <a:r>
                <a:rPr lang="en-US" sz="2800" dirty="0">
                  <a:solidFill>
                    <a:srgbClr val="0000FF"/>
                  </a:solidFill>
                  <a:latin typeface="+mj-lt"/>
                </a:rPr>
                <a:t> is approved as pesticide in many countries, but </a:t>
              </a:r>
              <a:r>
                <a:rPr lang="en-US" sz="2800" u="sng" dirty="0">
                  <a:solidFill>
                    <a:srgbClr val="0000FF"/>
                  </a:solidFill>
                  <a:latin typeface="+mj-lt"/>
                </a:rPr>
                <a:t>no longer</a:t>
              </a:r>
              <a:r>
                <a:rPr lang="en-US" sz="2800" dirty="0">
                  <a:solidFill>
                    <a:srgbClr val="0000FF"/>
                  </a:solidFill>
                  <a:latin typeface="+mj-lt"/>
                </a:rPr>
                <a:t> in the United States.</a:t>
              </a:r>
            </a:p>
            <a:p>
              <a:r>
                <a:rPr lang="en-US" sz="2800" u="sng" dirty="0">
                  <a:solidFill>
                    <a:srgbClr val="009900"/>
                  </a:solidFill>
                  <a:latin typeface="+mj-lt"/>
                </a:rPr>
                <a:t>MRLs (maximum residual levels) for carbendazim (ppb)</a:t>
              </a:r>
            </a:p>
            <a:p>
              <a:endParaRPr lang="en-US" sz="1600" u="sng" dirty="0">
                <a:solidFill>
                  <a:srgbClr val="009900"/>
                </a:solidFill>
                <a:latin typeface="+mj-lt"/>
              </a:endParaRPr>
            </a:p>
            <a:p>
              <a:r>
                <a:rPr lang="en-US" sz="2800" dirty="0">
                  <a:solidFill>
                    <a:srgbClr val="009900"/>
                  </a:solidFill>
                  <a:latin typeface="+mj-lt"/>
                </a:rPr>
                <a:t>EU: 							100 - 700 </a:t>
              </a:r>
            </a:p>
            <a:p>
              <a:r>
                <a:rPr lang="en-US" sz="2800" dirty="0">
                  <a:solidFill>
                    <a:srgbClr val="009900"/>
                  </a:solidFill>
                  <a:latin typeface="+mj-lt"/>
                </a:rPr>
                <a:t>Canada: 						500 - 6000</a:t>
              </a:r>
              <a:endParaRPr lang="en-US" sz="2800" dirty="0">
                <a:solidFill>
                  <a:srgbClr val="0000FF"/>
                </a:solidFill>
                <a:latin typeface="+mj-lt"/>
              </a:endParaRPr>
            </a:p>
            <a:p>
              <a:pPr lvl="0">
                <a:spcAft>
                  <a:spcPts val="600"/>
                </a:spcAft>
              </a:pPr>
              <a:r>
                <a:rPr lang="en-US" sz="2800" dirty="0">
                  <a:solidFill>
                    <a:srgbClr val="FF0000"/>
                  </a:solidFill>
                  <a:latin typeface="+mj-lt"/>
                </a:rPr>
                <a:t>USA (per 30-03-2013):      10</a:t>
              </a:r>
            </a:p>
            <a:p>
              <a:pPr>
                <a:spcAft>
                  <a:spcPts val="600"/>
                </a:spcAft>
              </a:pPr>
              <a:endParaRPr lang="en-US" sz="1600" dirty="0">
                <a:solidFill>
                  <a:srgbClr val="0000FF"/>
                </a:solidFill>
              </a:endParaRPr>
            </a:p>
            <a:p>
              <a:pPr>
                <a:spcAft>
                  <a:spcPts val="600"/>
                </a:spcAft>
              </a:pPr>
              <a:r>
                <a:rPr lang="en-US" sz="2800" b="1" dirty="0">
                  <a:solidFill>
                    <a:srgbClr val="0000FF"/>
                  </a:solidFill>
                </a:rPr>
                <a:t>US Environmental Protection Agency</a:t>
              </a:r>
            </a:p>
            <a:p>
              <a:pPr>
                <a:spcAft>
                  <a:spcPts val="600"/>
                </a:spcAft>
              </a:pPr>
              <a:r>
                <a:rPr lang="en-US" sz="2800" dirty="0">
                  <a:solidFill>
                    <a:srgbClr val="009900"/>
                  </a:solidFill>
                  <a:latin typeface="+mj-lt"/>
                </a:rPr>
                <a:t>“... consumption of orange juice with carbendazim at the low levels that have been reported does not raise public health concerns.”</a:t>
              </a:r>
            </a:p>
          </p:txBody>
        </p:sp>
        <p:pic>
          <p:nvPicPr>
            <p:cNvPr id="6" name="Afbeelding 5"/>
            <p:cNvPicPr>
              <a:picLocks noChangeAspect="1"/>
            </p:cNvPicPr>
            <p:nvPr/>
          </p:nvPicPr>
          <p:blipFill>
            <a:blip r:embed="rId3"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025117" y="2579046"/>
              <a:ext cx="1438245" cy="958655"/>
            </a:xfrm>
            <a:prstGeom prst="rect">
              <a:avLst/>
            </a:prstGeom>
          </p:spPr>
        </p:pic>
      </p:grpSp>
    </p:spTree>
    <p:extLst>
      <p:ext uri="{BB962C8B-B14F-4D97-AF65-F5344CB8AC3E}">
        <p14:creationId xmlns:p14="http://schemas.microsoft.com/office/powerpoint/2010/main" val="36853564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eren 8"/>
          <p:cNvGrpSpPr/>
          <p:nvPr/>
        </p:nvGrpSpPr>
        <p:grpSpPr>
          <a:xfrm>
            <a:off x="461964" y="555625"/>
            <a:ext cx="8184402" cy="6156544"/>
            <a:chOff x="461964" y="555625"/>
            <a:chExt cx="8184402" cy="6156544"/>
          </a:xfrm>
        </p:grpSpPr>
        <p:pic>
          <p:nvPicPr>
            <p:cNvPr id="2" name="Afbeelding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1964" y="555625"/>
              <a:ext cx="2251102" cy="277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Afbeelding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8711" y="555625"/>
              <a:ext cx="2251005" cy="2778850"/>
            </a:xfrm>
            <a:prstGeom prst="rect">
              <a:avLst/>
            </a:prstGeom>
          </p:spPr>
        </p:pic>
        <p:pic>
          <p:nvPicPr>
            <p:cNvPr id="4" name="Afbeelding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95361" y="556488"/>
              <a:ext cx="2251005" cy="2778850"/>
            </a:xfrm>
            <a:prstGeom prst="rect">
              <a:avLst/>
            </a:prstGeom>
          </p:spPr>
        </p:pic>
        <p:sp>
          <p:nvSpPr>
            <p:cNvPr id="5" name="Tekstvak 4"/>
            <p:cNvSpPr txBox="1"/>
            <p:nvPr/>
          </p:nvSpPr>
          <p:spPr>
            <a:xfrm>
              <a:off x="706438" y="3603625"/>
              <a:ext cx="7731125" cy="3108544"/>
            </a:xfrm>
            <a:prstGeom prst="rect">
              <a:avLst/>
            </a:prstGeom>
            <a:noFill/>
          </p:spPr>
          <p:txBody>
            <a:bodyPr wrap="square" rtlCol="0">
              <a:spAutoFit/>
            </a:bodyPr>
            <a:lstStyle/>
            <a:p>
              <a:pPr algn="ctr"/>
              <a:r>
                <a:rPr lang="en-GB" sz="2800" b="1"/>
                <a:t>Published by Elsevier</a:t>
              </a:r>
            </a:p>
            <a:p>
              <a:pPr algn="ctr"/>
              <a:endParaRPr lang="en-GB" sz="2800" b="1"/>
            </a:p>
            <a:p>
              <a:pPr algn="ctr"/>
              <a:endParaRPr lang="en-GB" sz="2800" b="1"/>
            </a:p>
            <a:p>
              <a:pPr algn="ctr"/>
              <a:endParaRPr lang="en-GB" sz="2800" b="1"/>
            </a:p>
            <a:p>
              <a:pPr algn="ctr"/>
              <a:endParaRPr lang="en-GB" sz="2800" b="1"/>
            </a:p>
            <a:p>
              <a:pPr algn="ctr"/>
              <a:endParaRPr lang="en-GB" sz="2800" b="1"/>
            </a:p>
            <a:p>
              <a:pPr algn="ctr"/>
              <a:r>
                <a:rPr lang="en-GB" sz="2800" b="1">
                  <a:solidFill>
                    <a:srgbClr val="FF0000"/>
                  </a:solidFill>
                </a:rPr>
                <a:t>Use promo code GHI30 for 30% discount</a:t>
              </a:r>
            </a:p>
          </p:txBody>
        </p:sp>
        <p:grpSp>
          <p:nvGrpSpPr>
            <p:cNvPr id="8" name="Groeperen 7"/>
            <p:cNvGrpSpPr/>
            <p:nvPr/>
          </p:nvGrpSpPr>
          <p:grpSpPr>
            <a:xfrm>
              <a:off x="2981725" y="4222750"/>
              <a:ext cx="3180550" cy="1746250"/>
              <a:chOff x="2984500" y="4222750"/>
              <a:chExt cx="3180550" cy="1746250"/>
            </a:xfrm>
          </p:grpSpPr>
          <p:pic>
            <p:nvPicPr>
              <p:cNvPr id="6" name="Afbeelding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84500" y="4222750"/>
                <a:ext cx="1587500" cy="1746250"/>
              </a:xfrm>
              <a:prstGeom prst="rect">
                <a:avLst/>
              </a:prstGeom>
            </p:spPr>
          </p:pic>
          <p:pic>
            <p:nvPicPr>
              <p:cNvPr id="7" name="Afbeelding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84172" y="4222750"/>
                <a:ext cx="1380878" cy="1743075"/>
              </a:xfrm>
              <a:prstGeom prst="rect">
                <a:avLst/>
              </a:prstGeom>
            </p:spPr>
          </p:pic>
        </p:grpSp>
      </p:grpSp>
    </p:spTree>
    <p:extLst>
      <p:ext uri="{BB962C8B-B14F-4D97-AF65-F5344CB8AC3E}">
        <p14:creationId xmlns:p14="http://schemas.microsoft.com/office/powerpoint/2010/main" val="32762970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eperen 7"/>
          <p:cNvGrpSpPr/>
          <p:nvPr/>
        </p:nvGrpSpPr>
        <p:grpSpPr>
          <a:xfrm>
            <a:off x="540014" y="1054123"/>
            <a:ext cx="8063972" cy="5267372"/>
            <a:chOff x="540015" y="451763"/>
            <a:chExt cx="8063972" cy="5267372"/>
          </a:xfrm>
        </p:grpSpPr>
        <p:grpSp>
          <p:nvGrpSpPr>
            <p:cNvPr id="7" name="Groeperen 6"/>
            <p:cNvGrpSpPr/>
            <p:nvPr/>
          </p:nvGrpSpPr>
          <p:grpSpPr>
            <a:xfrm>
              <a:off x="540015" y="451763"/>
              <a:ext cx="8063971" cy="2961362"/>
              <a:chOff x="68155" y="451763"/>
              <a:chExt cx="8602368" cy="3496162"/>
            </a:xfrm>
          </p:grpSpPr>
          <p:pic>
            <p:nvPicPr>
              <p:cNvPr id="3" name="Picture 6" descr="EUFoodLawHandbook_vanderMeulen_cover.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27803" y="451763"/>
                <a:ext cx="2483070" cy="3496162"/>
              </a:xfrm>
              <a:prstGeom prst="rect">
                <a:avLst/>
              </a:prstGeom>
            </p:spPr>
          </p:pic>
          <p:pic>
            <p:nvPicPr>
              <p:cNvPr id="4" name="Picture 7" descr="bookcover_GeneticModFdQuality_BlairRegenstei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6999" y="451763"/>
                <a:ext cx="2433524" cy="3496162"/>
              </a:xfrm>
              <a:prstGeom prst="rect">
                <a:avLst/>
              </a:prstGeom>
            </p:spPr>
          </p:pic>
          <p:pic>
            <p:nvPicPr>
              <p:cNvPr id="5" name="Afbeelding 4"/>
              <p:cNvPicPr>
                <a:picLocks noChangeAspect="1"/>
              </p:cNvPicPr>
              <p:nvPr/>
            </p:nvPicPr>
            <p:blipFill>
              <a:blip r:embed="rId4"/>
              <a:stretch>
                <a:fillRect/>
              </a:stretch>
            </p:blipFill>
            <p:spPr>
              <a:xfrm>
                <a:off x="68155" y="451763"/>
                <a:ext cx="2433524" cy="3496162"/>
              </a:xfrm>
              <a:prstGeom prst="rect">
                <a:avLst/>
              </a:prstGeom>
            </p:spPr>
          </p:pic>
        </p:grpSp>
        <p:sp>
          <p:nvSpPr>
            <p:cNvPr id="6" name="Tekstvak 5"/>
            <p:cNvSpPr txBox="1"/>
            <p:nvPr/>
          </p:nvSpPr>
          <p:spPr>
            <a:xfrm>
              <a:off x="540015" y="3657032"/>
              <a:ext cx="8063972" cy="2062103"/>
            </a:xfrm>
            <a:prstGeom prst="rect">
              <a:avLst/>
            </a:prstGeom>
            <a:noFill/>
          </p:spPr>
          <p:txBody>
            <a:bodyPr wrap="square" rtlCol="0">
              <a:spAutoFit/>
            </a:bodyPr>
            <a:lstStyle/>
            <a:p>
              <a:r>
                <a:rPr lang="en-GB"/>
                <a:t>Global Food Legislation: An Overview </a:t>
              </a:r>
              <a:r>
                <a:rPr lang="mr-IN"/>
                <a:t>–</a:t>
              </a:r>
              <a:r>
                <a:rPr lang="en-GB"/>
                <a:t> Edited by Evelyn Kirchsteiger-Meier and Tobias Baumgartner. ISBN: 978-3-527-33555-8; Wiley, 2014</a:t>
              </a:r>
            </a:p>
            <a:p>
              <a:endParaRPr lang="en-GB" sz="1000"/>
            </a:p>
            <a:p>
              <a:r>
                <a:rPr lang="en-GB"/>
                <a:t>EU Food Law Handbook </a:t>
              </a:r>
              <a:r>
                <a:rPr lang="mr-IN"/>
                <a:t>–</a:t>
              </a:r>
              <a:r>
                <a:rPr lang="en-GB"/>
                <a:t> Edited by Bernd van der Meulen. ISBN: 978-90-8686-246-7; , Wageningen University Press, 2014</a:t>
              </a:r>
            </a:p>
            <a:p>
              <a:endParaRPr lang="en-GB" sz="1000"/>
            </a:p>
            <a:p>
              <a:r>
                <a:rPr lang="en-GB"/>
                <a:t>Genetic Modification and Food Quality: A Down to Earth Analysis. Robert Blair and Joe M. Regenstein. ISBN: 978-1-118-75641-6; Wiley, 2015</a:t>
              </a:r>
            </a:p>
          </p:txBody>
        </p:sp>
      </p:grpSp>
      <p:sp>
        <p:nvSpPr>
          <p:cNvPr id="9" name="Tekstvak 8"/>
          <p:cNvSpPr txBox="1"/>
          <p:nvPr/>
        </p:nvSpPr>
        <p:spPr>
          <a:xfrm>
            <a:off x="293652" y="428625"/>
            <a:ext cx="8556699" cy="461665"/>
          </a:xfrm>
          <a:prstGeom prst="rect">
            <a:avLst/>
          </a:prstGeom>
          <a:noFill/>
        </p:spPr>
        <p:txBody>
          <a:bodyPr wrap="none" rtlCol="0">
            <a:spAutoFit/>
          </a:bodyPr>
          <a:lstStyle/>
          <a:p>
            <a:pPr algn="ctr"/>
            <a:r>
              <a:rPr lang="en-GB" sz="2400" b="1">
                <a:solidFill>
                  <a:srgbClr val="008000"/>
                </a:solidFill>
              </a:rPr>
              <a:t>Some other books  by or with chapters by  active members of GHI</a:t>
            </a:r>
          </a:p>
        </p:txBody>
      </p:sp>
    </p:spTree>
    <p:extLst>
      <p:ext uri="{BB962C8B-B14F-4D97-AF65-F5344CB8AC3E}">
        <p14:creationId xmlns:p14="http://schemas.microsoft.com/office/powerpoint/2010/main" val="17878710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55600" y="457364"/>
            <a:ext cx="8432800" cy="4524315"/>
          </a:xfrm>
          <a:prstGeom prst="rect">
            <a:avLst/>
          </a:prstGeom>
          <a:noFill/>
        </p:spPr>
        <p:txBody>
          <a:bodyPr wrap="square" rtlCol="0">
            <a:spAutoFit/>
          </a:bodyPr>
          <a:lstStyle/>
          <a:p>
            <a:pPr algn="ctr"/>
            <a:r>
              <a:rPr lang="en-GB" sz="2800" b="1">
                <a:solidFill>
                  <a:schemeClr val="accent6">
                    <a:lumMod val="75000"/>
                  </a:schemeClr>
                </a:solidFill>
              </a:rPr>
              <a:t>Under development</a:t>
            </a:r>
          </a:p>
          <a:p>
            <a:pPr algn="ctr"/>
            <a:endParaRPr lang="en-GB" sz="2000" b="1">
              <a:solidFill>
                <a:schemeClr val="accent6">
                  <a:lumMod val="75000"/>
                </a:schemeClr>
              </a:solidFill>
            </a:endParaRPr>
          </a:p>
          <a:p>
            <a:pPr algn="ctr"/>
            <a:r>
              <a:rPr lang="en-GB" sz="3600" b="1">
                <a:solidFill>
                  <a:schemeClr val="accent6">
                    <a:lumMod val="75000"/>
                  </a:schemeClr>
                </a:solidFill>
              </a:rPr>
              <a:t>Nutrition and health aspects of traditional and ethnic foods</a:t>
            </a:r>
          </a:p>
          <a:p>
            <a:pPr algn="ctr"/>
            <a:endParaRPr lang="en-GB" sz="1600" b="1">
              <a:solidFill>
                <a:schemeClr val="accent6">
                  <a:lumMod val="75000"/>
                </a:schemeClr>
              </a:solidFill>
            </a:endParaRPr>
          </a:p>
          <a:p>
            <a:pPr algn="ctr"/>
            <a:r>
              <a:rPr lang="en-GB" sz="3600" b="1">
                <a:solidFill>
                  <a:schemeClr val="accent6">
                    <a:lumMod val="75000"/>
                  </a:schemeClr>
                </a:solidFill>
              </a:rPr>
              <a:t>A series of 26 volumes</a:t>
            </a:r>
          </a:p>
          <a:p>
            <a:pPr algn="ctr"/>
            <a:r>
              <a:rPr lang="en-GB" sz="3600" b="1">
                <a:solidFill>
                  <a:schemeClr val="accent6">
                    <a:lumMod val="75000"/>
                  </a:schemeClr>
                </a:solidFill>
              </a:rPr>
              <a:t>covering all countries</a:t>
            </a:r>
          </a:p>
          <a:p>
            <a:pPr algn="ctr"/>
            <a:r>
              <a:rPr lang="en-GB" sz="3600" b="1">
                <a:solidFill>
                  <a:schemeClr val="accent6">
                    <a:lumMod val="75000"/>
                  </a:schemeClr>
                </a:solidFill>
              </a:rPr>
              <a:t>The first volume (Nordic Countries) will be published on 1 September 2018</a:t>
            </a:r>
          </a:p>
        </p:txBody>
      </p:sp>
      <p:grpSp>
        <p:nvGrpSpPr>
          <p:cNvPr id="9" name="Groeperen 8"/>
          <p:cNvGrpSpPr/>
          <p:nvPr/>
        </p:nvGrpSpPr>
        <p:grpSpPr>
          <a:xfrm>
            <a:off x="892490" y="5084682"/>
            <a:ext cx="7359020" cy="1369295"/>
            <a:chOff x="943785" y="5084682"/>
            <a:chExt cx="7359020" cy="1369295"/>
          </a:xfrm>
        </p:grpSpPr>
        <p:pic>
          <p:nvPicPr>
            <p:cNvPr id="4" name="Afbeelding 3" descr="GHI logo 2015 TShi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0476" y="5154368"/>
              <a:ext cx="2932329" cy="1229922"/>
            </a:xfrm>
            <a:prstGeom prst="rect">
              <a:avLst/>
            </a:prstGeom>
          </p:spPr>
        </p:pic>
        <p:grpSp>
          <p:nvGrpSpPr>
            <p:cNvPr id="3" name="Groeperen 2"/>
            <p:cNvGrpSpPr/>
            <p:nvPr/>
          </p:nvGrpSpPr>
          <p:grpSpPr>
            <a:xfrm>
              <a:off x="943785" y="5084682"/>
              <a:ext cx="2837240" cy="1369295"/>
              <a:chOff x="1356535" y="5063438"/>
              <a:chExt cx="2837240" cy="1369295"/>
            </a:xfrm>
          </p:grpSpPr>
          <p:pic>
            <p:nvPicPr>
              <p:cNvPr id="6" name="Afbeelding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6535" y="5064124"/>
                <a:ext cx="1244190" cy="1368609"/>
              </a:xfrm>
              <a:prstGeom prst="rect">
                <a:avLst/>
              </a:prstGeom>
            </p:spPr>
          </p:pic>
          <p:pic>
            <p:nvPicPr>
              <p:cNvPr id="8" name="Afbeelding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11523" y="5063438"/>
                <a:ext cx="1082252" cy="1366121"/>
              </a:xfrm>
              <a:prstGeom prst="rect">
                <a:avLst/>
              </a:prstGeom>
            </p:spPr>
          </p:pic>
        </p:grpSp>
      </p:grpSp>
    </p:spTree>
    <p:extLst>
      <p:ext uri="{BB962C8B-B14F-4D97-AF65-F5344CB8AC3E}">
        <p14:creationId xmlns:p14="http://schemas.microsoft.com/office/powerpoint/2010/main" val="19717768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553424" y="951399"/>
            <a:ext cx="8037152" cy="4955203"/>
          </a:xfrm>
          <a:prstGeom prst="rect">
            <a:avLst/>
          </a:prstGeom>
          <a:noFill/>
        </p:spPr>
        <p:txBody>
          <a:bodyPr wrap="square" rtlCol="0">
            <a:spAutoFit/>
          </a:bodyPr>
          <a:lstStyle/>
          <a:p>
            <a:pPr algn="ctr"/>
            <a:r>
              <a:rPr lang="en-GB" sz="4000" b="1">
                <a:solidFill>
                  <a:srgbClr val="008000"/>
                </a:solidFill>
              </a:rPr>
              <a:t>TIME TO CHANGE</a:t>
            </a:r>
          </a:p>
          <a:p>
            <a:pPr algn="ctr"/>
            <a:endParaRPr lang="en-GB" sz="2000">
              <a:solidFill>
                <a:srgbClr val="008000"/>
              </a:solidFill>
            </a:endParaRPr>
          </a:p>
          <a:p>
            <a:pPr algn="ctr"/>
            <a:r>
              <a:rPr lang="en-GB" sz="3200">
                <a:solidFill>
                  <a:srgbClr val="008000"/>
                </a:solidFill>
              </a:rPr>
              <a:t>To use </a:t>
            </a:r>
            <a:r>
              <a:rPr lang="en-GB" sz="3200" b="1">
                <a:solidFill>
                  <a:srgbClr val="008000"/>
                </a:solidFill>
              </a:rPr>
              <a:t>available</a:t>
            </a:r>
            <a:r>
              <a:rPr lang="en-GB" sz="3200">
                <a:solidFill>
                  <a:srgbClr val="008000"/>
                </a:solidFill>
              </a:rPr>
              <a:t> scientific knowledge to improve </a:t>
            </a:r>
          </a:p>
          <a:p>
            <a:pPr algn="ctr"/>
            <a:endParaRPr lang="en-GB" sz="3200">
              <a:solidFill>
                <a:srgbClr val="008000"/>
              </a:solidFill>
            </a:endParaRPr>
          </a:p>
          <a:p>
            <a:pPr algn="ctr"/>
            <a:r>
              <a:rPr lang="en-GB" sz="3200" b="1">
                <a:solidFill>
                  <a:srgbClr val="008000"/>
                </a:solidFill>
              </a:rPr>
              <a:t>food safety</a:t>
            </a:r>
            <a:endParaRPr lang="en-GB" sz="3200">
              <a:solidFill>
                <a:srgbClr val="008000"/>
              </a:solidFill>
            </a:endParaRPr>
          </a:p>
          <a:p>
            <a:pPr algn="ctr"/>
            <a:r>
              <a:rPr lang="en-GB" sz="3200">
                <a:solidFill>
                  <a:srgbClr val="008000"/>
                </a:solidFill>
              </a:rPr>
              <a:t>and</a:t>
            </a:r>
          </a:p>
          <a:p>
            <a:pPr algn="ctr"/>
            <a:r>
              <a:rPr lang="en-GB" sz="3200" b="1">
                <a:solidFill>
                  <a:srgbClr val="008000"/>
                </a:solidFill>
              </a:rPr>
              <a:t>food (nutrient) security</a:t>
            </a:r>
          </a:p>
          <a:p>
            <a:pPr algn="ctr"/>
            <a:endParaRPr lang="en-GB" sz="3200" b="1">
              <a:solidFill>
                <a:srgbClr val="008000"/>
              </a:solidFill>
            </a:endParaRPr>
          </a:p>
          <a:p>
            <a:pPr algn="ctr"/>
            <a:r>
              <a:rPr lang="en-GB" sz="3200" b="1">
                <a:solidFill>
                  <a:srgbClr val="008000"/>
                </a:solidFill>
              </a:rPr>
              <a:t>globally</a:t>
            </a:r>
          </a:p>
        </p:txBody>
      </p:sp>
    </p:spTree>
    <p:extLst>
      <p:ext uri="{BB962C8B-B14F-4D97-AF65-F5344CB8AC3E}">
        <p14:creationId xmlns:p14="http://schemas.microsoft.com/office/powerpoint/2010/main" val="12135693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stretch>
            <a:fillRect/>
          </a:stretch>
        </p:blipFill>
        <p:spPr>
          <a:xfrm>
            <a:off x="584199" y="402204"/>
            <a:ext cx="7950201" cy="6058964"/>
          </a:xfrm>
          <a:prstGeom prst="rect">
            <a:avLst/>
          </a:prstGeom>
        </p:spPr>
      </p:pic>
    </p:spTree>
    <p:extLst>
      <p:ext uri="{BB962C8B-B14F-4D97-AF65-F5344CB8AC3E}">
        <p14:creationId xmlns:p14="http://schemas.microsoft.com/office/powerpoint/2010/main" val="41173069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057921" y="1228398"/>
            <a:ext cx="7028159" cy="4401205"/>
          </a:xfrm>
          <a:prstGeom prst="rect">
            <a:avLst/>
          </a:prstGeom>
          <a:noFill/>
        </p:spPr>
        <p:txBody>
          <a:bodyPr wrap="square" rtlCol="0">
            <a:spAutoFit/>
          </a:bodyPr>
          <a:lstStyle/>
          <a:p>
            <a:pPr algn="ctr"/>
            <a:r>
              <a:rPr lang="x-none" altLang="zh-CHT" sz="4000" b="1" dirty="0">
                <a:ln w="11430"/>
                <a:solidFill>
                  <a:srgbClr val="008000"/>
                </a:solidFill>
                <a:latin typeface="Apple Chancery"/>
                <a:cs typeface="Apple Chancery"/>
              </a:rPr>
              <a:t>Thank you for your attention</a:t>
            </a:r>
            <a:endParaRPr lang="en-GB" sz="4000" b="1" dirty="0">
              <a:ln w="11430"/>
              <a:solidFill>
                <a:srgbClr val="008000"/>
              </a:solidFill>
              <a:latin typeface="Apple Chancery"/>
              <a:cs typeface="Apple Chancery"/>
            </a:endParaRPr>
          </a:p>
          <a:p>
            <a:pPr algn="ctr"/>
            <a:endParaRPr lang="en-GB" sz="4000" b="1">
              <a:solidFill>
                <a:srgbClr val="008000"/>
              </a:solidFill>
              <a:latin typeface="Apple Chancery"/>
              <a:cs typeface="Apple Chancery"/>
            </a:endParaRPr>
          </a:p>
          <a:p>
            <a:pPr algn="ctr"/>
            <a:r>
              <a:rPr lang="en-GB" sz="4000" b="1">
                <a:solidFill>
                  <a:srgbClr val="008000"/>
                </a:solidFill>
                <a:latin typeface="Apple Chancery"/>
                <a:cs typeface="Apple Chancery"/>
              </a:rPr>
              <a:t>and</a:t>
            </a:r>
          </a:p>
          <a:p>
            <a:pPr algn="ctr"/>
            <a:endParaRPr lang="en-GB" sz="4000" b="1">
              <a:solidFill>
                <a:srgbClr val="008000"/>
              </a:solidFill>
              <a:latin typeface="Apple Chancery"/>
              <a:cs typeface="Apple Chancery"/>
            </a:endParaRPr>
          </a:p>
          <a:p>
            <a:pPr algn="ctr"/>
            <a:r>
              <a:rPr lang="en-GB" sz="4000" b="1">
                <a:solidFill>
                  <a:srgbClr val="008000"/>
                </a:solidFill>
                <a:latin typeface="Apple Chancery"/>
                <a:cs typeface="Apple Chancery"/>
              </a:rPr>
              <a:t>feel free to ask questions</a:t>
            </a:r>
          </a:p>
          <a:p>
            <a:pPr algn="ctr"/>
            <a:endParaRPr lang="en-GB" sz="4000" b="1">
              <a:solidFill>
                <a:srgbClr val="008000"/>
              </a:solidFill>
              <a:latin typeface="Apple Chancery"/>
              <a:cs typeface="Apple Chancery"/>
            </a:endParaRPr>
          </a:p>
          <a:p>
            <a:pPr algn="ctr"/>
            <a:r>
              <a:rPr lang="en-GB" sz="4000" b="1">
                <a:solidFill>
                  <a:srgbClr val="008000"/>
                </a:solidFill>
                <a:latin typeface="Apple Chancery"/>
                <a:cs typeface="Apple Chancery"/>
              </a:rPr>
              <a:t>now or later</a:t>
            </a:r>
          </a:p>
        </p:txBody>
      </p:sp>
    </p:spTree>
    <p:extLst>
      <p:ext uri="{BB962C8B-B14F-4D97-AF65-F5344CB8AC3E}">
        <p14:creationId xmlns:p14="http://schemas.microsoft.com/office/powerpoint/2010/main" val="25559827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2339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475140" y="3136612"/>
            <a:ext cx="8193720" cy="584776"/>
          </a:xfrm>
          <a:prstGeom prst="rect">
            <a:avLst/>
          </a:prstGeom>
          <a:noFill/>
        </p:spPr>
        <p:txBody>
          <a:bodyPr wrap="square" rtlCol="0">
            <a:spAutoFit/>
          </a:bodyPr>
          <a:lstStyle/>
          <a:p>
            <a:pPr algn="ctr"/>
            <a:r>
              <a:rPr lang="en-GB" sz="3200" b="1"/>
              <a:t>New technologies</a:t>
            </a:r>
          </a:p>
        </p:txBody>
      </p:sp>
    </p:spTree>
    <p:extLst>
      <p:ext uri="{BB962C8B-B14F-4D97-AF65-F5344CB8AC3E}">
        <p14:creationId xmlns:p14="http://schemas.microsoft.com/office/powerpoint/2010/main" val="22987067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03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05600" y="4191000"/>
            <a:ext cx="1943100" cy="238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794" name="Group 1026"/>
          <p:cNvGrpSpPr>
            <a:grpSpLocks/>
          </p:cNvGrpSpPr>
          <p:nvPr/>
        </p:nvGrpSpPr>
        <p:grpSpPr bwMode="auto">
          <a:xfrm>
            <a:off x="457200" y="228600"/>
            <a:ext cx="3563938" cy="3962400"/>
            <a:chOff x="288" y="144"/>
            <a:chExt cx="2245" cy="2496"/>
          </a:xfrm>
        </p:grpSpPr>
        <p:pic>
          <p:nvPicPr>
            <p:cNvPr id="33800" name="Picture 1027"/>
            <p:cNvPicPr>
              <a:picLocks noChangeAspect="1" noChangeArrowheads="1"/>
            </p:cNvPicPr>
            <p:nvPr/>
          </p:nvPicPr>
          <p:blipFill>
            <a:blip r:embed="rId5" cstate="screen">
              <a:clrChange>
                <a:clrFrom>
                  <a:srgbClr val="FBFBFB"/>
                </a:clrFrom>
                <a:clrTo>
                  <a:srgbClr val="FBFBFB">
                    <a:alpha val="0"/>
                  </a:srgbClr>
                </a:clrTo>
              </a:clrChange>
              <a:extLst>
                <a:ext uri="{28A0092B-C50C-407E-A947-70E740481C1C}">
                  <a14:useLocalDpi xmlns:a14="http://schemas.microsoft.com/office/drawing/2010/main"/>
                </a:ext>
              </a:extLst>
            </a:blip>
            <a:srcRect/>
            <a:stretch>
              <a:fillRect/>
            </a:stretch>
          </p:blipFill>
          <p:spPr bwMode="auto">
            <a:xfrm>
              <a:off x="1248" y="720"/>
              <a:ext cx="1285" cy="1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33801" name="Object 1028"/>
            <p:cNvGraphicFramePr>
              <a:graphicFrameLocks noChangeAspect="1"/>
            </p:cNvGraphicFramePr>
            <p:nvPr/>
          </p:nvGraphicFramePr>
          <p:xfrm>
            <a:off x="288" y="144"/>
            <a:ext cx="1056" cy="761"/>
          </p:xfrm>
          <a:graphic>
            <a:graphicData uri="http://schemas.openxmlformats.org/presentationml/2006/ole">
              <mc:AlternateContent xmlns:mc="http://schemas.openxmlformats.org/markup-compatibility/2006">
                <mc:Choice xmlns:v="urn:schemas-microsoft-com:vml" Requires="v">
                  <p:oleObj spid="_x0000_s1093" name="Bitmapafbeelding" r:id="rId6" imgW="2800741" imgH="2019048" progId="Paint.Picture">
                    <p:embed/>
                  </p:oleObj>
                </mc:Choice>
                <mc:Fallback>
                  <p:oleObj name="Bitmapafbeelding" r:id="rId6" imgW="2800741" imgH="2019048" progId="Paint.Picture">
                    <p:embed/>
                    <p:pic>
                      <p:nvPicPr>
                        <p:cNvPr id="0" name=""/>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8" y="144"/>
                          <a:ext cx="1056" cy="7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33802" name="Picture 1029"/>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00" y="864"/>
              <a:ext cx="36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3795" name="Picture 103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648200" y="2667000"/>
            <a:ext cx="41148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6" name="Picture 1031"/>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038600" y="3733800"/>
            <a:ext cx="46672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8" name="Text Box 1032"/>
          <p:cNvSpPr txBox="1">
            <a:spLocks noChangeArrowheads="1"/>
          </p:cNvSpPr>
          <p:nvPr/>
        </p:nvSpPr>
        <p:spPr bwMode="auto">
          <a:xfrm>
            <a:off x="1219200" y="4572000"/>
            <a:ext cx="5791200" cy="784830"/>
          </a:xfrm>
          <a:prstGeom prst="rect">
            <a:avLst/>
          </a:prstGeom>
          <a:noFill/>
          <a:ln w="9525">
            <a:noFill/>
            <a:miter lim="800000"/>
            <a:headEnd/>
            <a:tailEnd/>
          </a:ln>
          <a:effectLst/>
        </p:spPr>
        <p:txBody>
          <a:bodyPr>
            <a:spAutoFit/>
          </a:bodyPr>
          <a:lstStyle/>
          <a:p>
            <a:pPr algn="r">
              <a:spcBef>
                <a:spcPct val="50000"/>
              </a:spcBef>
              <a:defRPr/>
            </a:pPr>
            <a:r>
              <a:rPr lang="en-GB" dirty="0">
                <a:solidFill>
                  <a:srgbClr val="FF0000"/>
                </a:solidFill>
                <a:effectLst>
                  <a:outerShdw blurRad="38100" dist="38100" dir="2700000" algn="tl">
                    <a:srgbClr val="C0C0C0"/>
                  </a:outerShdw>
                </a:effectLst>
                <a:latin typeface="+mj-lt"/>
                <a:ea typeface="+mn-ea"/>
                <a:cs typeface="Arial" charset="0"/>
              </a:rPr>
              <a:t>LOSS OF</a:t>
            </a:r>
            <a:r>
              <a:rPr lang="en-GB" dirty="0">
                <a:effectLst>
                  <a:outerShdw blurRad="38100" dist="38100" dir="2700000" algn="tl">
                    <a:srgbClr val="C0C0C0"/>
                  </a:outerShdw>
                </a:effectLst>
                <a:latin typeface="+mj-lt"/>
                <a:ea typeface="+mn-ea"/>
                <a:cs typeface="Arial" charset="0"/>
              </a:rPr>
              <a:t> </a:t>
            </a:r>
          </a:p>
          <a:p>
            <a:pPr algn="r">
              <a:spcBef>
                <a:spcPct val="50000"/>
              </a:spcBef>
              <a:defRPr/>
            </a:pPr>
            <a:r>
              <a:rPr lang="en-GB" dirty="0">
                <a:solidFill>
                  <a:srgbClr val="FF00FF"/>
                </a:solidFill>
                <a:effectLst>
                  <a:outerShdw blurRad="38100" dist="38100" dir="2700000" algn="tl">
                    <a:srgbClr val="C0C0C0"/>
                  </a:outerShdw>
                </a:effectLst>
                <a:latin typeface="+mj-lt"/>
                <a:ea typeface="+mn-ea"/>
                <a:cs typeface="Arial" charset="0"/>
              </a:rPr>
              <a:t>COLOUR</a:t>
            </a:r>
            <a:r>
              <a:rPr lang="en-GB" dirty="0">
                <a:effectLst>
                  <a:outerShdw blurRad="38100" dist="38100" dir="2700000" algn="tl">
                    <a:srgbClr val="C0C0C0"/>
                  </a:outerShdw>
                </a:effectLst>
                <a:latin typeface="+mj-lt"/>
                <a:ea typeface="+mn-ea"/>
                <a:cs typeface="Arial" charset="0"/>
              </a:rPr>
              <a:t> </a:t>
            </a:r>
            <a:r>
              <a:rPr lang="en-GB" dirty="0">
                <a:solidFill>
                  <a:srgbClr val="0066FF"/>
                </a:solidFill>
                <a:effectLst>
                  <a:outerShdw blurRad="38100" dist="38100" dir="2700000" algn="tl">
                    <a:srgbClr val="C0C0C0"/>
                  </a:outerShdw>
                </a:effectLst>
                <a:latin typeface="+mj-lt"/>
                <a:ea typeface="+mn-ea"/>
                <a:cs typeface="Arial" charset="0"/>
              </a:rPr>
              <a:t>- TASTE -  </a:t>
            </a:r>
            <a:r>
              <a:rPr lang="en-GB" dirty="0">
                <a:solidFill>
                  <a:srgbClr val="009900"/>
                </a:solidFill>
                <a:effectLst>
                  <a:outerShdw blurRad="38100" dist="38100" dir="2700000" algn="tl">
                    <a:srgbClr val="C0C0C0"/>
                  </a:outerShdw>
                </a:effectLst>
                <a:latin typeface="+mj-lt"/>
                <a:ea typeface="+mn-ea"/>
                <a:cs typeface="Arial" charset="0"/>
              </a:rPr>
              <a:t>NUTRIENTS</a:t>
            </a:r>
            <a:endParaRPr lang="en-GB" dirty="0">
              <a:solidFill>
                <a:srgbClr val="009900"/>
              </a:solidFill>
              <a:latin typeface="+mj-lt"/>
              <a:ea typeface="+mn-ea"/>
              <a:cs typeface="Arial" charset="0"/>
            </a:endParaRPr>
          </a:p>
        </p:txBody>
      </p:sp>
    </p:spTree>
    <p:extLst>
      <p:ext uri="{BB962C8B-B14F-4D97-AF65-F5344CB8AC3E}">
        <p14:creationId xmlns:p14="http://schemas.microsoft.com/office/powerpoint/2010/main" val="23568084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05600" y="3505200"/>
            <a:ext cx="2057400" cy="278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818" name="Group 17"/>
          <p:cNvGrpSpPr>
            <a:grpSpLocks/>
          </p:cNvGrpSpPr>
          <p:nvPr/>
        </p:nvGrpSpPr>
        <p:grpSpPr bwMode="auto">
          <a:xfrm>
            <a:off x="457200" y="228600"/>
            <a:ext cx="3563938" cy="3962400"/>
            <a:chOff x="288" y="144"/>
            <a:chExt cx="2245" cy="2496"/>
          </a:xfrm>
        </p:grpSpPr>
        <p:pic>
          <p:nvPicPr>
            <p:cNvPr id="34826" name="Picture 2"/>
            <p:cNvPicPr>
              <a:picLocks noChangeAspect="1" noChangeArrowheads="1"/>
            </p:cNvPicPr>
            <p:nvPr/>
          </p:nvPicPr>
          <p:blipFill>
            <a:blip r:embed="rId5" cstate="screen">
              <a:clrChange>
                <a:clrFrom>
                  <a:srgbClr val="FBFBFB"/>
                </a:clrFrom>
                <a:clrTo>
                  <a:srgbClr val="FBFBFB">
                    <a:alpha val="0"/>
                  </a:srgbClr>
                </a:clrTo>
              </a:clrChange>
              <a:extLst>
                <a:ext uri="{28A0092B-C50C-407E-A947-70E740481C1C}">
                  <a14:useLocalDpi xmlns:a14="http://schemas.microsoft.com/office/drawing/2010/main"/>
                </a:ext>
              </a:extLst>
            </a:blip>
            <a:srcRect/>
            <a:stretch>
              <a:fillRect/>
            </a:stretch>
          </p:blipFill>
          <p:spPr bwMode="auto">
            <a:xfrm>
              <a:off x="1248" y="720"/>
              <a:ext cx="1285" cy="1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34827" name="Object 3"/>
            <p:cNvGraphicFramePr>
              <a:graphicFrameLocks noChangeAspect="1"/>
            </p:cNvGraphicFramePr>
            <p:nvPr/>
          </p:nvGraphicFramePr>
          <p:xfrm>
            <a:off x="288" y="144"/>
            <a:ext cx="1056" cy="761"/>
          </p:xfrm>
          <a:graphic>
            <a:graphicData uri="http://schemas.openxmlformats.org/presentationml/2006/ole">
              <mc:AlternateContent xmlns:mc="http://schemas.openxmlformats.org/markup-compatibility/2006">
                <mc:Choice xmlns:v="urn:schemas-microsoft-com:vml" Requires="v">
                  <p:oleObj spid="_x0000_s5189" name="Bitmapafbeelding" r:id="rId6" imgW="2800741" imgH="2019048" progId="Paint.Picture">
                    <p:embed/>
                  </p:oleObj>
                </mc:Choice>
                <mc:Fallback>
                  <p:oleObj name="Bitmapafbeelding" r:id="rId6" imgW="2800741" imgH="2019048" progId="Paint.Picture">
                    <p:embed/>
                    <p:pic>
                      <p:nvPicPr>
                        <p:cNvPr id="0" name=""/>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8" y="144"/>
                          <a:ext cx="1056" cy="7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34828" name="Picture 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00" y="864"/>
              <a:ext cx="36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4819" name="Group 16"/>
          <p:cNvGrpSpPr>
            <a:grpSpLocks/>
          </p:cNvGrpSpPr>
          <p:nvPr/>
        </p:nvGrpSpPr>
        <p:grpSpPr bwMode="auto">
          <a:xfrm>
            <a:off x="1979613" y="3429000"/>
            <a:ext cx="3335338" cy="2819400"/>
            <a:chOff x="1247" y="2160"/>
            <a:chExt cx="2101" cy="1776"/>
          </a:xfrm>
        </p:grpSpPr>
        <p:pic>
          <p:nvPicPr>
            <p:cNvPr id="34822" name="Picture 1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736" y="2160"/>
              <a:ext cx="252" cy="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4823" name="Group 14"/>
            <p:cNvGrpSpPr>
              <a:grpSpLocks/>
            </p:cNvGrpSpPr>
            <p:nvPr/>
          </p:nvGrpSpPr>
          <p:grpSpPr bwMode="auto">
            <a:xfrm>
              <a:off x="1247" y="2592"/>
              <a:ext cx="2101" cy="1344"/>
              <a:chOff x="1247" y="2592"/>
              <a:chExt cx="2101" cy="1344"/>
            </a:xfrm>
          </p:grpSpPr>
          <p:pic>
            <p:nvPicPr>
              <p:cNvPr id="34824" name="Picture 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352" y="2592"/>
                <a:ext cx="996" cy="1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71" name="Text Box 11"/>
              <p:cNvSpPr txBox="1">
                <a:spLocks noChangeArrowheads="1"/>
              </p:cNvSpPr>
              <p:nvPr/>
            </p:nvSpPr>
            <p:spPr bwMode="auto">
              <a:xfrm>
                <a:off x="1247" y="3430"/>
                <a:ext cx="1152" cy="233"/>
              </a:xfrm>
              <a:prstGeom prst="rect">
                <a:avLst/>
              </a:prstGeom>
              <a:noFill/>
              <a:ln w="9525">
                <a:noFill/>
                <a:miter lim="800000"/>
                <a:headEnd/>
                <a:tailEnd/>
              </a:ln>
              <a:effectLst/>
            </p:spPr>
            <p:txBody>
              <a:bodyPr>
                <a:spAutoFit/>
              </a:bodyPr>
              <a:lstStyle/>
              <a:p>
                <a:pPr algn="ctr">
                  <a:spcBef>
                    <a:spcPct val="50000"/>
                  </a:spcBef>
                  <a:defRPr/>
                </a:pPr>
                <a:r>
                  <a:rPr lang="en-GB" dirty="0">
                    <a:solidFill>
                      <a:srgbClr val="FF0000"/>
                    </a:solidFill>
                    <a:effectLst>
                      <a:outerShdw blurRad="38100" dist="38100" dir="2700000" algn="tl">
                        <a:srgbClr val="C0C0C0"/>
                      </a:outerShdw>
                    </a:effectLst>
                    <a:latin typeface="+mn-lt"/>
                    <a:ea typeface="+mn-ea"/>
                    <a:cs typeface="Arial" charset="0"/>
                  </a:rPr>
                  <a:t>PEF</a:t>
                </a:r>
                <a:r>
                  <a:rPr lang="en-GB" dirty="0">
                    <a:effectLst>
                      <a:outerShdw blurRad="38100" dist="38100" dir="2700000" algn="tl">
                        <a:srgbClr val="C0C0C0"/>
                      </a:outerShdw>
                    </a:effectLst>
                    <a:latin typeface="+mn-lt"/>
                    <a:ea typeface="+mn-ea"/>
                    <a:cs typeface="Arial" charset="0"/>
                  </a:rPr>
                  <a:t> </a:t>
                </a:r>
                <a:r>
                  <a:rPr lang="en-GB" dirty="0">
                    <a:solidFill>
                      <a:srgbClr val="0066FF"/>
                    </a:solidFill>
                    <a:effectLst>
                      <a:outerShdw blurRad="38100" dist="38100" dir="2700000" algn="tl">
                        <a:srgbClr val="C0C0C0"/>
                      </a:outerShdw>
                    </a:effectLst>
                    <a:latin typeface="+mn-lt"/>
                    <a:ea typeface="+mn-ea"/>
                    <a:cs typeface="Arial" charset="0"/>
                  </a:rPr>
                  <a:t>CHAMBER</a:t>
                </a:r>
                <a:endParaRPr lang="en-GB" dirty="0">
                  <a:solidFill>
                    <a:srgbClr val="0066FF"/>
                  </a:solidFill>
                  <a:latin typeface="+mn-lt"/>
                  <a:ea typeface="+mn-ea"/>
                  <a:cs typeface="Arial" charset="0"/>
                </a:endParaRPr>
              </a:p>
            </p:txBody>
          </p:sp>
        </p:grpSp>
      </p:grpSp>
    </p:spTree>
    <p:extLst>
      <p:ext uri="{BB962C8B-B14F-4D97-AF65-F5344CB8AC3E}">
        <p14:creationId xmlns:p14="http://schemas.microsoft.com/office/powerpoint/2010/main" val="2374621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444500" y="841375"/>
            <a:ext cx="8159750" cy="5324534"/>
          </a:xfrm>
          <a:prstGeom prst="rect">
            <a:avLst/>
          </a:prstGeom>
          <a:noFill/>
        </p:spPr>
        <p:txBody>
          <a:bodyPr wrap="square" rtlCol="0">
            <a:spAutoFit/>
          </a:bodyPr>
          <a:lstStyle/>
          <a:p>
            <a:r>
              <a:rPr lang="en-GB" sz="2400" b="1">
                <a:solidFill>
                  <a:srgbClr val="008000"/>
                </a:solidFill>
              </a:rPr>
              <a:t>Very actual</a:t>
            </a:r>
          </a:p>
          <a:p>
            <a:endParaRPr lang="en-GB" sz="2400">
              <a:solidFill>
                <a:srgbClr val="008000"/>
              </a:solidFill>
            </a:endParaRPr>
          </a:p>
          <a:p>
            <a:endParaRPr lang="en-GB" sz="2400">
              <a:solidFill>
                <a:srgbClr val="008000"/>
              </a:solidFill>
            </a:endParaRPr>
          </a:p>
          <a:p>
            <a:endParaRPr lang="en-GB" sz="2400">
              <a:solidFill>
                <a:srgbClr val="008000"/>
              </a:solidFill>
            </a:endParaRPr>
          </a:p>
          <a:p>
            <a:endParaRPr lang="en-GB" sz="2400">
              <a:solidFill>
                <a:srgbClr val="008000"/>
              </a:solidFill>
            </a:endParaRPr>
          </a:p>
          <a:p>
            <a:r>
              <a:rPr lang="en-GB" sz="2800" b="1">
                <a:solidFill>
                  <a:srgbClr val="008000"/>
                </a:solidFill>
              </a:rPr>
              <a:t>Steviol glycosides as food additive</a:t>
            </a:r>
          </a:p>
          <a:p>
            <a:endParaRPr lang="en-GB" sz="2400">
              <a:solidFill>
                <a:srgbClr val="008000"/>
              </a:solidFill>
            </a:endParaRPr>
          </a:p>
          <a:p>
            <a:r>
              <a:rPr lang="en-GB" sz="2400">
                <a:solidFill>
                  <a:srgbClr val="008000"/>
                </a:solidFill>
              </a:rPr>
              <a:t>They are up to 350 x sweeter than sucrose. Stevia is a plant that has been used for cooking in South America for hundreds of years but in 2017:</a:t>
            </a:r>
          </a:p>
          <a:p>
            <a:endParaRPr lang="en-GB" sz="2400">
              <a:solidFill>
                <a:srgbClr val="008000"/>
              </a:solidFill>
            </a:endParaRPr>
          </a:p>
          <a:p>
            <a:r>
              <a:rPr lang="en-GB" sz="2400" b="1">
                <a:solidFill>
                  <a:srgbClr val="008000"/>
                </a:solidFill>
              </a:rPr>
              <a:t>EU 	</a:t>
            </a:r>
            <a:r>
              <a:rPr lang="en-GB" sz="2400">
                <a:solidFill>
                  <a:srgbClr val="008000"/>
                </a:solidFill>
              </a:rPr>
              <a:t>		Approved</a:t>
            </a:r>
          </a:p>
          <a:p>
            <a:r>
              <a:rPr lang="en-GB" sz="2400" b="1">
                <a:solidFill>
                  <a:srgbClr val="008000"/>
                </a:solidFill>
              </a:rPr>
              <a:t>Canada</a:t>
            </a:r>
            <a:r>
              <a:rPr lang="en-GB" sz="2400">
                <a:solidFill>
                  <a:srgbClr val="008000"/>
                </a:solidFill>
              </a:rPr>
              <a:t>	Approved</a:t>
            </a:r>
          </a:p>
          <a:p>
            <a:r>
              <a:rPr lang="en-GB" sz="2400" b="1">
                <a:solidFill>
                  <a:srgbClr val="008000"/>
                </a:solidFill>
              </a:rPr>
              <a:t>USA</a:t>
            </a:r>
            <a:r>
              <a:rPr lang="en-GB" sz="2400">
                <a:solidFill>
                  <a:srgbClr val="008000"/>
                </a:solidFill>
              </a:rPr>
              <a:t>		</a:t>
            </a:r>
            <a:r>
              <a:rPr lang="en-GB" sz="2400" b="1">
                <a:solidFill>
                  <a:srgbClr val="FF0000"/>
                </a:solidFill>
              </a:rPr>
              <a:t>Not</a:t>
            </a:r>
            <a:r>
              <a:rPr lang="en-GB" sz="2400">
                <a:solidFill>
                  <a:srgbClr val="008000"/>
                </a:solidFill>
              </a:rPr>
              <a:t> approved (with some exceptions)</a:t>
            </a:r>
          </a:p>
        </p:txBody>
      </p:sp>
      <p:pic>
        <p:nvPicPr>
          <p:cNvPr id="3" name="Afbeelding 2"/>
          <p:cNvPicPr>
            <a:picLocks noChangeAspect="1"/>
          </p:cNvPicPr>
          <p:nvPr/>
        </p:nvPicPr>
        <p:blipFill>
          <a:blip r:embed="rId3">
            <a:clrChange>
              <a:clrFrom>
                <a:srgbClr val="FFFFFF"/>
              </a:clrFrom>
              <a:clrTo>
                <a:srgbClr val="FFFFFF">
                  <a:alpha val="0"/>
                </a:srgbClr>
              </a:clrTo>
            </a:clrChange>
          </a:blip>
          <a:stretch>
            <a:fillRect/>
          </a:stretch>
        </p:blipFill>
        <p:spPr>
          <a:xfrm>
            <a:off x="5429250" y="428625"/>
            <a:ext cx="2831323" cy="2060574"/>
          </a:xfrm>
          <a:prstGeom prst="rect">
            <a:avLst/>
          </a:prstGeom>
        </p:spPr>
      </p:pic>
      <p:pic>
        <p:nvPicPr>
          <p:cNvPr id="4" name="Afbeelding 3"/>
          <p:cNvPicPr>
            <a:picLocks noChangeAspect="1"/>
          </p:cNvPicPr>
          <p:nvPr/>
        </p:nvPicPr>
        <p:blipFill>
          <a:blip r:embed="rId4"/>
          <a:stretch>
            <a:fillRect/>
          </a:stretch>
        </p:blipFill>
        <p:spPr>
          <a:xfrm>
            <a:off x="2514445" y="460375"/>
            <a:ext cx="2387291" cy="2298700"/>
          </a:xfrm>
          <a:prstGeom prst="rect">
            <a:avLst/>
          </a:prstGeom>
        </p:spPr>
      </p:pic>
    </p:spTree>
    <p:extLst>
      <p:ext uri="{BB962C8B-B14F-4D97-AF65-F5344CB8AC3E}">
        <p14:creationId xmlns:p14="http://schemas.microsoft.com/office/powerpoint/2010/main" val="42559100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eren 6"/>
          <p:cNvGrpSpPr/>
          <p:nvPr/>
        </p:nvGrpSpPr>
        <p:grpSpPr>
          <a:xfrm>
            <a:off x="5148064" y="4725145"/>
            <a:ext cx="3851920" cy="2006901"/>
            <a:chOff x="3563888" y="3501008"/>
            <a:chExt cx="4716016" cy="2698166"/>
          </a:xfrm>
        </p:grpSpPr>
        <p:sp>
          <p:nvSpPr>
            <p:cNvPr id="10" name="Tekstvak 9"/>
            <p:cNvSpPr txBox="1"/>
            <p:nvPr/>
          </p:nvSpPr>
          <p:spPr>
            <a:xfrm>
              <a:off x="4157700" y="5661248"/>
              <a:ext cx="3528392" cy="537926"/>
            </a:xfrm>
            <a:prstGeom prst="rect">
              <a:avLst/>
            </a:prstGeom>
            <a:noFill/>
          </p:spPr>
          <p:txBody>
            <a:bodyPr wrap="square" rtlCol="0">
              <a:spAutoFit/>
            </a:bodyPr>
            <a:lstStyle/>
            <a:p>
              <a:pPr algn="ctr"/>
              <a:r>
                <a:rPr lang="en-US" sz="2000" dirty="0">
                  <a:latin typeface="+mj-lt"/>
                </a:rPr>
                <a:t>photosensitization </a:t>
              </a:r>
              <a:endParaRPr lang="en-GB" sz="2000" dirty="0">
                <a:latin typeface="+mj-lt"/>
              </a:endParaRPr>
            </a:p>
          </p:txBody>
        </p:sp>
        <p:pic>
          <p:nvPicPr>
            <p:cNvPr id="5" name="Afbeelding 4"/>
            <p:cNvPicPr>
              <a:picLocks noChangeAspect="1"/>
            </p:cNvPicPr>
            <p:nvPr/>
          </p:nvPicPr>
          <p:blipFill>
            <a:blip r:embed="rId3"/>
            <a:stretch>
              <a:fillRect/>
            </a:stretch>
          </p:blipFill>
          <p:spPr>
            <a:xfrm>
              <a:off x="3563888" y="3501008"/>
              <a:ext cx="4716016" cy="1841466"/>
            </a:xfrm>
            <a:prstGeom prst="rect">
              <a:avLst/>
            </a:prstGeom>
          </p:spPr>
        </p:pic>
      </p:grpSp>
      <p:grpSp>
        <p:nvGrpSpPr>
          <p:cNvPr id="14" name="Groeperen 13"/>
          <p:cNvGrpSpPr/>
          <p:nvPr/>
        </p:nvGrpSpPr>
        <p:grpSpPr>
          <a:xfrm>
            <a:off x="3347863" y="3474368"/>
            <a:ext cx="1735795" cy="2997664"/>
            <a:chOff x="323528" y="3140968"/>
            <a:chExt cx="2088232" cy="3770772"/>
          </a:xfrm>
        </p:grpSpPr>
        <p:pic>
          <p:nvPicPr>
            <p:cNvPr id="9" name="Afbeelding 8"/>
            <p:cNvPicPr>
              <a:picLocks noChangeAspect="1"/>
            </p:cNvPicPr>
            <p:nvPr/>
          </p:nvPicPr>
          <p:blipFill>
            <a:blip r:embed="rId4"/>
            <a:stretch>
              <a:fillRect/>
            </a:stretch>
          </p:blipFill>
          <p:spPr>
            <a:xfrm>
              <a:off x="551495" y="3140968"/>
              <a:ext cx="1632298" cy="2708920"/>
            </a:xfrm>
            <a:prstGeom prst="rect">
              <a:avLst/>
            </a:prstGeom>
          </p:spPr>
        </p:pic>
        <p:sp>
          <p:nvSpPr>
            <p:cNvPr id="13" name="Tekstvak 12"/>
            <p:cNvSpPr txBox="1"/>
            <p:nvPr/>
          </p:nvSpPr>
          <p:spPr>
            <a:xfrm>
              <a:off x="323528" y="6021288"/>
              <a:ext cx="2088232" cy="890452"/>
            </a:xfrm>
            <a:prstGeom prst="rect">
              <a:avLst/>
            </a:prstGeom>
            <a:noFill/>
          </p:spPr>
          <p:txBody>
            <a:bodyPr wrap="square" rtlCol="0">
              <a:spAutoFit/>
            </a:bodyPr>
            <a:lstStyle/>
            <a:p>
              <a:pPr algn="ctr"/>
              <a:r>
                <a:rPr lang="en-GB" sz="2000" dirty="0">
                  <a:latin typeface="+mj-lt"/>
                </a:rPr>
                <a:t>high-pressure treatment</a:t>
              </a:r>
            </a:p>
          </p:txBody>
        </p:sp>
      </p:grpSp>
      <p:grpSp>
        <p:nvGrpSpPr>
          <p:cNvPr id="16" name="Groeperen 15"/>
          <p:cNvGrpSpPr/>
          <p:nvPr/>
        </p:nvGrpSpPr>
        <p:grpSpPr>
          <a:xfrm>
            <a:off x="107504" y="1340768"/>
            <a:ext cx="3024336" cy="2133600"/>
            <a:chOff x="323528" y="404664"/>
            <a:chExt cx="3024336" cy="2133600"/>
          </a:xfrm>
        </p:grpSpPr>
        <p:pic>
          <p:nvPicPr>
            <p:cNvPr id="3" name="Picture 7"/>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23528" y="404664"/>
              <a:ext cx="158115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kstvak 14"/>
            <p:cNvSpPr txBox="1"/>
            <p:nvPr/>
          </p:nvSpPr>
          <p:spPr>
            <a:xfrm>
              <a:off x="1547664" y="1340768"/>
              <a:ext cx="1800200" cy="400110"/>
            </a:xfrm>
            <a:prstGeom prst="rect">
              <a:avLst/>
            </a:prstGeom>
            <a:noFill/>
          </p:spPr>
          <p:txBody>
            <a:bodyPr wrap="square" rtlCol="0">
              <a:spAutoFit/>
            </a:bodyPr>
            <a:lstStyle/>
            <a:p>
              <a:pPr algn="ctr"/>
              <a:r>
                <a:rPr lang="en-GB" sz="2000" dirty="0">
                  <a:latin typeface="+mj-lt"/>
                </a:rPr>
                <a:t>PEF treatment</a:t>
              </a:r>
            </a:p>
          </p:txBody>
        </p:sp>
      </p:grpSp>
      <p:sp>
        <p:nvSpPr>
          <p:cNvPr id="17" name="Tekstvak 16"/>
          <p:cNvSpPr txBox="1"/>
          <p:nvPr/>
        </p:nvSpPr>
        <p:spPr>
          <a:xfrm>
            <a:off x="539552" y="260648"/>
            <a:ext cx="7920880" cy="954107"/>
          </a:xfrm>
          <a:prstGeom prst="rect">
            <a:avLst/>
          </a:prstGeom>
          <a:noFill/>
        </p:spPr>
        <p:txBody>
          <a:bodyPr wrap="square" rtlCol="0">
            <a:spAutoFit/>
          </a:bodyPr>
          <a:lstStyle/>
          <a:p>
            <a:pPr algn="ctr"/>
            <a:r>
              <a:rPr lang="en-GB" sz="2800" b="1" dirty="0">
                <a:solidFill>
                  <a:srgbClr val="0000FF"/>
                </a:solidFill>
                <a:latin typeface="+mn-lt"/>
              </a:rPr>
              <a:t>New technologies tend to scare people</a:t>
            </a:r>
          </a:p>
          <a:p>
            <a:pPr algn="ctr"/>
            <a:r>
              <a:rPr lang="en-GB" sz="2800" dirty="0">
                <a:solidFill>
                  <a:srgbClr val="FF0000"/>
                </a:solidFill>
                <a:latin typeface="+mn-lt"/>
              </a:rPr>
              <a:t>science based regulations are needed</a:t>
            </a:r>
          </a:p>
        </p:txBody>
      </p:sp>
      <p:grpSp>
        <p:nvGrpSpPr>
          <p:cNvPr id="19" name="Groeperen 18"/>
          <p:cNvGrpSpPr/>
          <p:nvPr/>
        </p:nvGrpSpPr>
        <p:grpSpPr>
          <a:xfrm>
            <a:off x="4067944" y="980728"/>
            <a:ext cx="4752528" cy="2920390"/>
            <a:chOff x="4067944" y="980728"/>
            <a:chExt cx="4752528" cy="2920390"/>
          </a:xfrm>
        </p:grpSpPr>
        <p:grpSp>
          <p:nvGrpSpPr>
            <p:cNvPr id="12" name="Groeperen 11"/>
            <p:cNvGrpSpPr/>
            <p:nvPr/>
          </p:nvGrpSpPr>
          <p:grpSpPr>
            <a:xfrm>
              <a:off x="4067944" y="1628800"/>
              <a:ext cx="4686474" cy="2272318"/>
              <a:chOff x="3707904" y="692696"/>
              <a:chExt cx="4686474" cy="2272318"/>
            </a:xfrm>
          </p:grpSpPr>
          <p:grpSp>
            <p:nvGrpSpPr>
              <p:cNvPr id="8" name="Groeperen 7"/>
              <p:cNvGrpSpPr/>
              <p:nvPr/>
            </p:nvGrpSpPr>
            <p:grpSpPr>
              <a:xfrm>
                <a:off x="3707904" y="692696"/>
                <a:ext cx="4686474" cy="1728192"/>
                <a:chOff x="3707904" y="692696"/>
                <a:chExt cx="4686474" cy="1728192"/>
              </a:xfrm>
            </p:grpSpPr>
            <p:pic>
              <p:nvPicPr>
                <p:cNvPr id="4"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084168" y="692696"/>
                  <a:ext cx="2310210" cy="1697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6"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707904" y="692696"/>
                  <a:ext cx="2149508" cy="1728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sp>
            <p:nvSpPr>
              <p:cNvPr id="11" name="Tekstvak 10"/>
              <p:cNvSpPr txBox="1"/>
              <p:nvPr/>
            </p:nvSpPr>
            <p:spPr>
              <a:xfrm>
                <a:off x="4394957" y="2564904"/>
                <a:ext cx="3312368" cy="400110"/>
              </a:xfrm>
              <a:prstGeom prst="rect">
                <a:avLst/>
              </a:prstGeom>
              <a:noFill/>
            </p:spPr>
            <p:txBody>
              <a:bodyPr wrap="square" rtlCol="0">
                <a:spAutoFit/>
              </a:bodyPr>
              <a:lstStyle/>
              <a:p>
                <a:pPr algn="ctr"/>
                <a:r>
                  <a:rPr lang="en-GB" sz="2000" dirty="0">
                    <a:latin typeface="+mj-lt"/>
                  </a:rPr>
                  <a:t>nanotechnology</a:t>
                </a:r>
              </a:p>
            </p:txBody>
          </p:sp>
        </p:grpSp>
        <p:sp>
          <p:nvSpPr>
            <p:cNvPr id="18" name="Tekstvak 17"/>
            <p:cNvSpPr txBox="1"/>
            <p:nvPr/>
          </p:nvSpPr>
          <p:spPr>
            <a:xfrm>
              <a:off x="7452320" y="980728"/>
              <a:ext cx="1368152" cy="584776"/>
            </a:xfrm>
            <a:prstGeom prst="rect">
              <a:avLst/>
            </a:prstGeom>
            <a:noFill/>
          </p:spPr>
          <p:txBody>
            <a:bodyPr wrap="square" rtlCol="0">
              <a:spAutoFit/>
            </a:bodyPr>
            <a:lstStyle/>
            <a:p>
              <a:pPr algn="r"/>
              <a:r>
                <a:rPr lang="en-GB" sz="3200" dirty="0">
                  <a:solidFill>
                    <a:srgbClr val="0000FF"/>
                  </a:solidFill>
                  <a:latin typeface="+mj-lt"/>
                </a:rPr>
                <a:t>1963</a:t>
              </a:r>
            </a:p>
          </p:txBody>
        </p:sp>
      </p:grpSp>
      <p:grpSp>
        <p:nvGrpSpPr>
          <p:cNvPr id="23" name="Groeperen 22"/>
          <p:cNvGrpSpPr/>
          <p:nvPr/>
        </p:nvGrpSpPr>
        <p:grpSpPr>
          <a:xfrm>
            <a:off x="395536" y="4653136"/>
            <a:ext cx="2056854" cy="1840270"/>
            <a:chOff x="395536" y="4653136"/>
            <a:chExt cx="2056854" cy="1840270"/>
          </a:xfrm>
        </p:grpSpPr>
        <p:pic>
          <p:nvPicPr>
            <p:cNvPr id="21" name="Picture 3"/>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95536" y="4653136"/>
              <a:ext cx="2056854" cy="139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ekstvak 21"/>
            <p:cNvSpPr txBox="1"/>
            <p:nvPr/>
          </p:nvSpPr>
          <p:spPr>
            <a:xfrm>
              <a:off x="415851" y="6093296"/>
              <a:ext cx="2016224" cy="400110"/>
            </a:xfrm>
            <a:prstGeom prst="rect">
              <a:avLst/>
            </a:prstGeom>
            <a:noFill/>
          </p:spPr>
          <p:txBody>
            <a:bodyPr wrap="square" rtlCol="0">
              <a:spAutoFit/>
            </a:bodyPr>
            <a:lstStyle/>
            <a:p>
              <a:pPr algn="ctr"/>
              <a:r>
                <a:rPr lang="en-GB" sz="2000" dirty="0">
                  <a:latin typeface="+mj-lt"/>
                </a:rPr>
                <a:t>cold plasma</a:t>
              </a:r>
            </a:p>
          </p:txBody>
        </p:sp>
      </p:grpSp>
      <p:sp>
        <p:nvSpPr>
          <p:cNvPr id="24" name="Tekstvak 23"/>
          <p:cNvSpPr txBox="1"/>
          <p:nvPr/>
        </p:nvSpPr>
        <p:spPr>
          <a:xfrm>
            <a:off x="1619672" y="3501008"/>
            <a:ext cx="1440160" cy="584776"/>
          </a:xfrm>
          <a:prstGeom prst="rect">
            <a:avLst/>
          </a:prstGeom>
          <a:noFill/>
        </p:spPr>
        <p:txBody>
          <a:bodyPr wrap="square" rtlCol="0">
            <a:spAutoFit/>
          </a:bodyPr>
          <a:lstStyle/>
          <a:p>
            <a:pPr algn="r"/>
            <a:r>
              <a:rPr lang="en-GB" sz="3200" dirty="0">
                <a:solidFill>
                  <a:srgbClr val="0000FF"/>
                </a:solidFill>
                <a:latin typeface="+mn-lt"/>
              </a:rPr>
              <a:t>1895</a:t>
            </a:r>
          </a:p>
        </p:txBody>
      </p:sp>
      <p:sp>
        <p:nvSpPr>
          <p:cNvPr id="25" name="Tekstvak 24"/>
          <p:cNvSpPr txBox="1"/>
          <p:nvPr/>
        </p:nvSpPr>
        <p:spPr>
          <a:xfrm>
            <a:off x="107504" y="3356992"/>
            <a:ext cx="1224136" cy="584776"/>
          </a:xfrm>
          <a:prstGeom prst="rect">
            <a:avLst/>
          </a:prstGeom>
          <a:noFill/>
        </p:spPr>
        <p:txBody>
          <a:bodyPr wrap="square" rtlCol="0">
            <a:spAutoFit/>
          </a:bodyPr>
          <a:lstStyle/>
          <a:p>
            <a:r>
              <a:rPr lang="en-GB" sz="3200" dirty="0">
                <a:solidFill>
                  <a:srgbClr val="0000FF"/>
                </a:solidFill>
                <a:latin typeface="+mn-lt"/>
              </a:rPr>
              <a:t>1960</a:t>
            </a:r>
          </a:p>
        </p:txBody>
      </p:sp>
    </p:spTree>
    <p:extLst>
      <p:ext uri="{BB962C8B-B14F-4D97-AF65-F5344CB8AC3E}">
        <p14:creationId xmlns:p14="http://schemas.microsoft.com/office/powerpoint/2010/main" val="19065536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569268" y="5783907"/>
            <a:ext cx="8001000" cy="461665"/>
          </a:xfrm>
          <a:prstGeom prst="rect">
            <a:avLst/>
          </a:prstGeom>
          <a:noFill/>
          <a:ln w="9525">
            <a:noFill/>
            <a:miter lim="800000"/>
            <a:headEnd/>
            <a:tailEnd/>
          </a:ln>
          <a:effectLst/>
        </p:spPr>
        <p:txBody>
          <a:bodyPr>
            <a:spAutoFit/>
          </a:bodyPr>
          <a:lstStyle/>
          <a:p>
            <a:pPr algn="ctr" eaLnBrk="0" hangingPunct="0">
              <a:defRPr/>
            </a:pPr>
            <a:r>
              <a:rPr lang="en-GB" sz="2400" b="1" dirty="0">
                <a:solidFill>
                  <a:srgbClr val="0000FF"/>
                </a:solidFill>
                <a:effectLst>
                  <a:outerShdw blurRad="38100" dist="38100" dir="2700000" algn="tl">
                    <a:srgbClr val="C0C0C0"/>
                  </a:outerShdw>
                </a:effectLst>
                <a:latin typeface="+mj-lt"/>
                <a:ea typeface="+mn-ea"/>
                <a:cs typeface="+mn-cs"/>
              </a:rPr>
              <a:t>Conveyor Belt</a:t>
            </a:r>
            <a:endParaRPr lang="en-GB" sz="2400" dirty="0">
              <a:solidFill>
                <a:srgbClr val="0000FF"/>
              </a:solidFill>
              <a:latin typeface="+mj-lt"/>
              <a:ea typeface="+mn-ea"/>
              <a:cs typeface="+mn-cs"/>
            </a:endParaRPr>
          </a:p>
        </p:txBody>
      </p:sp>
      <p:sp>
        <p:nvSpPr>
          <p:cNvPr id="50179" name="AutoShape 3"/>
          <p:cNvSpPr>
            <a:spLocks noChangeArrowheads="1"/>
          </p:cNvSpPr>
          <p:nvPr/>
        </p:nvSpPr>
        <p:spPr bwMode="auto">
          <a:xfrm flipV="1">
            <a:off x="4303068" y="5215493"/>
            <a:ext cx="533400" cy="557758"/>
          </a:xfrm>
          <a:prstGeom prst="upArrow">
            <a:avLst>
              <a:gd name="adj1" fmla="val 50000"/>
              <a:gd name="adj2" fmla="val 42857"/>
            </a:avLst>
          </a:prstGeom>
          <a:solidFill>
            <a:srgbClr val="FF0000"/>
          </a:solidFill>
          <a:ln w="9525">
            <a:solidFill>
              <a:schemeClr val="accent2"/>
            </a:solidFill>
            <a:miter lim="800000"/>
            <a:headEnd/>
            <a:tailEnd/>
          </a:ln>
        </p:spPr>
        <p:txBody>
          <a:bodyPr wrap="none" anchor="ctr"/>
          <a:lstStyle/>
          <a:p>
            <a:pPr eaLnBrk="0" hangingPunct="0">
              <a:defRPr/>
            </a:pPr>
            <a:endParaRPr lang="en-GB" sz="2400" dirty="0">
              <a:solidFill>
                <a:srgbClr val="0000FF"/>
              </a:solidFill>
              <a:latin typeface="+mj-lt"/>
              <a:ea typeface="+mn-ea"/>
              <a:cs typeface="+mn-cs"/>
            </a:endParaRPr>
          </a:p>
        </p:txBody>
      </p:sp>
      <p:sp>
        <p:nvSpPr>
          <p:cNvPr id="14" name="Tekstvak 13"/>
          <p:cNvSpPr txBox="1"/>
          <p:nvPr/>
        </p:nvSpPr>
        <p:spPr>
          <a:xfrm>
            <a:off x="1331640" y="125140"/>
            <a:ext cx="6480720" cy="954107"/>
          </a:xfrm>
          <a:prstGeom prst="rect">
            <a:avLst/>
          </a:prstGeom>
          <a:noFill/>
        </p:spPr>
        <p:txBody>
          <a:bodyPr wrap="square" rtlCol="0">
            <a:spAutoFit/>
          </a:bodyPr>
          <a:lstStyle/>
          <a:p>
            <a:pPr lvl="0" algn="ctr"/>
            <a:r>
              <a:rPr lang="en-GB" sz="2800" dirty="0">
                <a:solidFill>
                  <a:srgbClr val="0000FF"/>
                </a:solidFill>
                <a:latin typeface="+mj-lt"/>
              </a:rPr>
              <a:t>Working Group</a:t>
            </a:r>
          </a:p>
          <a:p>
            <a:pPr lvl="0" algn="ctr"/>
            <a:r>
              <a:rPr lang="en-GB" sz="2800" b="1" dirty="0">
                <a:solidFill>
                  <a:srgbClr val="0000FF"/>
                </a:solidFill>
                <a:latin typeface="+mj-lt"/>
              </a:rPr>
              <a:t>Food Contact Materials</a:t>
            </a:r>
            <a:endParaRPr lang="en-GB" sz="2800" dirty="0">
              <a:solidFill>
                <a:srgbClr val="0000FF"/>
              </a:solidFill>
              <a:latin typeface="+mj-lt"/>
            </a:endParaRPr>
          </a:p>
        </p:txBody>
      </p:sp>
      <p:grpSp>
        <p:nvGrpSpPr>
          <p:cNvPr id="11" name="Groeperen 10"/>
          <p:cNvGrpSpPr/>
          <p:nvPr/>
        </p:nvGrpSpPr>
        <p:grpSpPr>
          <a:xfrm>
            <a:off x="603249" y="1397000"/>
            <a:ext cx="7887643" cy="3603625"/>
            <a:chOff x="603249" y="1254125"/>
            <a:chExt cx="7887643" cy="3603625"/>
          </a:xfrm>
        </p:grpSpPr>
        <p:sp>
          <p:nvSpPr>
            <p:cNvPr id="10" name="Rechthoek 9"/>
            <p:cNvSpPr/>
            <p:nvPr/>
          </p:nvSpPr>
          <p:spPr>
            <a:xfrm>
              <a:off x="699616" y="1254125"/>
              <a:ext cx="7744768" cy="3603625"/>
            </a:xfrm>
            <a:prstGeom prst="rect">
              <a:avLst/>
            </a:prstGeom>
            <a:noFill/>
            <a:ln w="38100">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0" name="Groeperen 19"/>
            <p:cNvGrpSpPr/>
            <p:nvPr/>
          </p:nvGrpSpPr>
          <p:grpSpPr>
            <a:xfrm>
              <a:off x="603249" y="1498600"/>
              <a:ext cx="7887643" cy="3149600"/>
              <a:chOff x="147725" y="1498600"/>
              <a:chExt cx="8667750" cy="3149600"/>
            </a:xfrm>
          </p:grpSpPr>
          <p:sp>
            <p:nvSpPr>
              <p:cNvPr id="21" name="Text Box 4"/>
              <p:cNvSpPr txBox="1">
                <a:spLocks noChangeArrowheads="1"/>
              </p:cNvSpPr>
              <p:nvPr/>
            </p:nvSpPr>
            <p:spPr bwMode="auto">
              <a:xfrm>
                <a:off x="147725" y="1498600"/>
                <a:ext cx="8667750" cy="523220"/>
              </a:xfrm>
              <a:prstGeom prst="rect">
                <a:avLst/>
              </a:prstGeom>
              <a:noFill/>
              <a:ln w="9525">
                <a:noFill/>
                <a:miter lim="800000"/>
                <a:headEnd/>
                <a:tailEnd/>
              </a:ln>
            </p:spPr>
            <p:txBody>
              <a:bodyPr wrap="square">
                <a:spAutoFit/>
              </a:bodyPr>
              <a:lstStyle/>
              <a:p>
                <a:pPr algn="ctr" eaLnBrk="0" hangingPunct="0">
                  <a:defRPr/>
                </a:pPr>
                <a:r>
                  <a:rPr lang="en-GB" sz="2800" b="1" u="sng" dirty="0">
                    <a:solidFill>
                      <a:srgbClr val="0000FF"/>
                    </a:solidFill>
                    <a:latin typeface="+mj-lt"/>
                    <a:ea typeface="+mn-ea"/>
                    <a:cs typeface="+mn-cs"/>
                  </a:rPr>
                  <a:t>Stainless Steel</a:t>
                </a:r>
                <a:r>
                  <a:rPr lang="en-GB" sz="2800" b="1" dirty="0">
                    <a:solidFill>
                      <a:srgbClr val="0000FF"/>
                    </a:solidFill>
                    <a:latin typeface="+mj-lt"/>
                    <a:ea typeface="+mn-ea"/>
                    <a:cs typeface="+mn-cs"/>
                  </a:rPr>
                  <a:t> + </a:t>
                </a:r>
                <a:r>
                  <a:rPr lang="en-GB" sz="2800" b="1" u="sng" dirty="0">
                    <a:solidFill>
                      <a:srgbClr val="0000FF"/>
                    </a:solidFill>
                    <a:latin typeface="+mj-lt"/>
                    <a:ea typeface="+mn-ea"/>
                    <a:cs typeface="+mn-cs"/>
                  </a:rPr>
                  <a:t>Polymer Materials</a:t>
                </a:r>
                <a:r>
                  <a:rPr lang="en-GB" sz="2800" b="1" dirty="0">
                    <a:solidFill>
                      <a:srgbClr val="0000FF"/>
                    </a:solidFill>
                    <a:latin typeface="+mj-lt"/>
                    <a:ea typeface="+mn-ea"/>
                    <a:cs typeface="+mn-cs"/>
                  </a:rPr>
                  <a:t> + </a:t>
                </a:r>
                <a:r>
                  <a:rPr lang="en-GB" sz="2800" b="1" u="sng" dirty="0">
                    <a:solidFill>
                      <a:srgbClr val="0000FF"/>
                    </a:solidFill>
                    <a:latin typeface="+mj-lt"/>
                    <a:ea typeface="+mn-ea"/>
                    <a:cs typeface="+mn-cs"/>
                  </a:rPr>
                  <a:t>Lubricants</a:t>
                </a:r>
                <a:endParaRPr lang="en-GB" sz="2800" u="sng" dirty="0">
                  <a:solidFill>
                    <a:srgbClr val="0000FF"/>
                  </a:solidFill>
                  <a:latin typeface="+mj-lt"/>
                  <a:ea typeface="+mn-ea"/>
                  <a:cs typeface="+mn-cs"/>
                </a:endParaRPr>
              </a:p>
            </p:txBody>
          </p:sp>
          <p:grpSp>
            <p:nvGrpSpPr>
              <p:cNvPr id="22" name="Groeperen 21"/>
              <p:cNvGrpSpPr/>
              <p:nvPr/>
            </p:nvGrpSpPr>
            <p:grpSpPr>
              <a:xfrm>
                <a:off x="1273420" y="1970544"/>
                <a:ext cx="7333833" cy="2677656"/>
                <a:chOff x="1273420" y="3145294"/>
                <a:chExt cx="7333833" cy="2677656"/>
              </a:xfrm>
            </p:grpSpPr>
            <p:sp>
              <p:nvSpPr>
                <p:cNvPr id="23" name="Text Box 6"/>
                <p:cNvSpPr txBox="1">
                  <a:spLocks noChangeArrowheads="1"/>
                </p:cNvSpPr>
                <p:nvPr/>
              </p:nvSpPr>
              <p:spPr bwMode="auto">
                <a:xfrm>
                  <a:off x="3310025" y="3145294"/>
                  <a:ext cx="2781300" cy="2308324"/>
                </a:xfrm>
                <a:prstGeom prst="rect">
                  <a:avLst/>
                </a:prstGeom>
                <a:noFill/>
                <a:ln w="9525">
                  <a:noFill/>
                  <a:miter lim="800000"/>
                  <a:headEnd/>
                  <a:tailEnd/>
                </a:ln>
              </p:spPr>
              <p:txBody>
                <a:bodyPr>
                  <a:spAutoFit/>
                </a:bodyPr>
                <a:lstStyle/>
                <a:p>
                  <a:pPr algn="ctr" eaLnBrk="0" hangingPunct="0">
                    <a:defRPr/>
                  </a:pPr>
                  <a:r>
                    <a:rPr lang="en-GB" sz="2400" b="1" dirty="0">
                      <a:solidFill>
                        <a:srgbClr val="0000FF"/>
                      </a:solidFill>
                      <a:latin typeface="+mj-lt"/>
                      <a:ea typeface="+mn-ea"/>
                      <a:cs typeface="+mn-cs"/>
                    </a:rPr>
                    <a:t>Polymers</a:t>
                  </a:r>
                </a:p>
                <a:p>
                  <a:pPr algn="ctr" eaLnBrk="0" hangingPunct="0">
                    <a:defRPr/>
                  </a:pPr>
                  <a:r>
                    <a:rPr lang="en-GB" sz="2400" b="1" dirty="0">
                      <a:solidFill>
                        <a:srgbClr val="0000FF"/>
                      </a:solidFill>
                      <a:latin typeface="+mj-lt"/>
                      <a:ea typeface="+mn-ea"/>
                      <a:cs typeface="+mn-cs"/>
                    </a:rPr>
                    <a:t>Plasticisers</a:t>
                  </a:r>
                </a:p>
                <a:p>
                  <a:pPr algn="ctr" eaLnBrk="0" hangingPunct="0">
                    <a:defRPr/>
                  </a:pPr>
                  <a:r>
                    <a:rPr lang="en-GB" sz="2400" b="1" dirty="0">
                      <a:solidFill>
                        <a:srgbClr val="0000FF"/>
                      </a:solidFill>
                      <a:latin typeface="+mj-lt"/>
                      <a:ea typeface="+mn-ea"/>
                      <a:cs typeface="+mn-cs"/>
                    </a:rPr>
                    <a:t>Catalyst</a:t>
                  </a:r>
                </a:p>
                <a:p>
                  <a:pPr algn="ctr" eaLnBrk="0" hangingPunct="0">
                    <a:defRPr/>
                  </a:pPr>
                  <a:r>
                    <a:rPr lang="en-GB" sz="2400" b="1" dirty="0">
                      <a:solidFill>
                        <a:srgbClr val="0000FF"/>
                      </a:solidFill>
                      <a:latin typeface="+mj-lt"/>
                      <a:ea typeface="+mn-ea"/>
                      <a:cs typeface="+mn-cs"/>
                    </a:rPr>
                    <a:t>Stabiliser</a:t>
                  </a:r>
                </a:p>
                <a:p>
                  <a:pPr algn="ctr" eaLnBrk="0" hangingPunct="0">
                    <a:defRPr/>
                  </a:pPr>
                  <a:r>
                    <a:rPr lang="en-GB" sz="2400" b="1" dirty="0">
                      <a:solidFill>
                        <a:srgbClr val="0000FF"/>
                      </a:solidFill>
                      <a:latin typeface="+mj-lt"/>
                      <a:ea typeface="+mn-ea"/>
                      <a:cs typeface="+mn-cs"/>
                    </a:rPr>
                    <a:t>Fillers</a:t>
                  </a:r>
                </a:p>
                <a:p>
                  <a:pPr algn="ctr" eaLnBrk="0" hangingPunct="0">
                    <a:defRPr/>
                  </a:pPr>
                  <a:r>
                    <a:rPr lang="en-GB" sz="2400" b="1" dirty="0">
                      <a:solidFill>
                        <a:srgbClr val="0000FF"/>
                      </a:solidFill>
                      <a:latin typeface="+mj-lt"/>
                      <a:ea typeface="+mn-ea"/>
                      <a:cs typeface="+mn-cs"/>
                    </a:rPr>
                    <a:t>Pigments</a:t>
                  </a:r>
                  <a:endParaRPr lang="en-GB" sz="2400" dirty="0">
                    <a:solidFill>
                      <a:srgbClr val="0000FF"/>
                    </a:solidFill>
                    <a:latin typeface="+mj-lt"/>
                    <a:ea typeface="+mn-ea"/>
                    <a:cs typeface="+mn-cs"/>
                  </a:endParaRPr>
                </a:p>
              </p:txBody>
            </p:sp>
            <p:sp>
              <p:nvSpPr>
                <p:cNvPr id="24" name="Text Box 7"/>
                <p:cNvSpPr txBox="1">
                  <a:spLocks noChangeArrowheads="1"/>
                </p:cNvSpPr>
                <p:nvPr/>
              </p:nvSpPr>
              <p:spPr bwMode="auto">
                <a:xfrm>
                  <a:off x="1273420" y="3145294"/>
                  <a:ext cx="1371599" cy="2677656"/>
                </a:xfrm>
                <a:prstGeom prst="rect">
                  <a:avLst/>
                </a:prstGeom>
                <a:noFill/>
                <a:ln w="9525">
                  <a:noFill/>
                  <a:miter lim="800000"/>
                  <a:headEnd/>
                  <a:tailEnd/>
                </a:ln>
              </p:spPr>
              <p:txBody>
                <a:bodyPr>
                  <a:spAutoFit/>
                </a:bodyPr>
                <a:lstStyle/>
                <a:p>
                  <a:pPr algn="ctr" eaLnBrk="0" hangingPunct="0">
                    <a:defRPr/>
                  </a:pPr>
                  <a:r>
                    <a:rPr lang="en-GB" sz="2400" b="1" dirty="0">
                      <a:solidFill>
                        <a:srgbClr val="0000FF"/>
                      </a:solidFill>
                      <a:latin typeface="+mj-lt"/>
                      <a:ea typeface="+mn-ea"/>
                      <a:cs typeface="+mn-cs"/>
                    </a:rPr>
                    <a:t>Fe</a:t>
                  </a:r>
                </a:p>
                <a:p>
                  <a:pPr algn="ctr" eaLnBrk="0" hangingPunct="0">
                    <a:defRPr/>
                  </a:pPr>
                  <a:r>
                    <a:rPr lang="en-GB" sz="2400" b="1" dirty="0">
                      <a:solidFill>
                        <a:srgbClr val="0000FF"/>
                      </a:solidFill>
                      <a:latin typeface="+mj-lt"/>
                      <a:ea typeface="+mn-ea"/>
                      <a:cs typeface="+mn-cs"/>
                    </a:rPr>
                    <a:t>Cr</a:t>
                  </a:r>
                </a:p>
                <a:p>
                  <a:pPr algn="ctr" eaLnBrk="0" hangingPunct="0">
                    <a:defRPr/>
                  </a:pPr>
                  <a:r>
                    <a:rPr lang="en-GB" sz="2400" b="1" dirty="0">
                      <a:solidFill>
                        <a:srgbClr val="0000FF"/>
                      </a:solidFill>
                      <a:latin typeface="+mj-lt"/>
                      <a:ea typeface="+mn-ea"/>
                      <a:cs typeface="+mn-cs"/>
                    </a:rPr>
                    <a:t>Ni</a:t>
                  </a:r>
                </a:p>
                <a:p>
                  <a:pPr algn="ctr" eaLnBrk="0" hangingPunct="0">
                    <a:defRPr/>
                  </a:pPr>
                  <a:r>
                    <a:rPr lang="en-GB" sz="2400" b="1" dirty="0">
                      <a:solidFill>
                        <a:srgbClr val="0000FF"/>
                      </a:solidFill>
                      <a:latin typeface="+mj-lt"/>
                      <a:ea typeface="+mn-ea"/>
                      <a:cs typeface="+mn-cs"/>
                    </a:rPr>
                    <a:t>C</a:t>
                  </a:r>
                </a:p>
                <a:p>
                  <a:pPr algn="ctr" eaLnBrk="0" hangingPunct="0">
                    <a:defRPr/>
                  </a:pPr>
                  <a:r>
                    <a:rPr lang="en-GB" sz="2400" b="1" dirty="0">
                      <a:solidFill>
                        <a:srgbClr val="0000FF"/>
                      </a:solidFill>
                      <a:latin typeface="+mj-lt"/>
                      <a:ea typeface="+mn-ea"/>
                      <a:cs typeface="+mn-cs"/>
                    </a:rPr>
                    <a:t>Mo</a:t>
                  </a:r>
                </a:p>
                <a:p>
                  <a:pPr algn="ctr" eaLnBrk="0" hangingPunct="0">
                    <a:defRPr/>
                  </a:pPr>
                  <a:r>
                    <a:rPr lang="en-GB" sz="2400" b="1" dirty="0">
                      <a:solidFill>
                        <a:srgbClr val="0000FF"/>
                      </a:solidFill>
                      <a:latin typeface="+mj-lt"/>
                      <a:ea typeface="+mn-ea"/>
                      <a:cs typeface="+mn-cs"/>
                    </a:rPr>
                    <a:t>Ti</a:t>
                  </a:r>
                </a:p>
                <a:p>
                  <a:pPr algn="ctr" eaLnBrk="0" hangingPunct="0">
                    <a:defRPr/>
                  </a:pPr>
                  <a:r>
                    <a:rPr lang="en-GB" sz="2400" b="1" dirty="0">
                      <a:solidFill>
                        <a:srgbClr val="0000FF"/>
                      </a:solidFill>
                      <a:latin typeface="+mj-lt"/>
                      <a:ea typeface="+mn-ea"/>
                      <a:cs typeface="+mn-cs"/>
                    </a:rPr>
                    <a:t>Etc.</a:t>
                  </a:r>
                </a:p>
              </p:txBody>
            </p:sp>
            <p:sp>
              <p:nvSpPr>
                <p:cNvPr id="25" name="Text Box 10"/>
                <p:cNvSpPr txBox="1">
                  <a:spLocks noChangeArrowheads="1"/>
                </p:cNvSpPr>
                <p:nvPr/>
              </p:nvSpPr>
              <p:spPr bwMode="auto">
                <a:xfrm>
                  <a:off x="6245053" y="3145294"/>
                  <a:ext cx="2362200" cy="2677656"/>
                </a:xfrm>
                <a:prstGeom prst="rect">
                  <a:avLst/>
                </a:prstGeom>
                <a:noFill/>
                <a:ln w="9525">
                  <a:noFill/>
                  <a:miter lim="800000"/>
                  <a:headEnd/>
                  <a:tailEnd/>
                </a:ln>
              </p:spPr>
              <p:txBody>
                <a:bodyPr>
                  <a:spAutoFit/>
                </a:bodyPr>
                <a:lstStyle/>
                <a:p>
                  <a:pPr algn="ctr" eaLnBrk="0" hangingPunct="0">
                    <a:defRPr/>
                  </a:pPr>
                  <a:r>
                    <a:rPr lang="en-GB" sz="2400" b="1" dirty="0">
                      <a:solidFill>
                        <a:srgbClr val="0000FF"/>
                      </a:solidFill>
                      <a:latin typeface="+mj-lt"/>
                      <a:ea typeface="+mn-ea"/>
                      <a:cs typeface="+mn-cs"/>
                    </a:rPr>
                    <a:t>Oils</a:t>
                  </a:r>
                </a:p>
                <a:p>
                  <a:pPr algn="ctr" eaLnBrk="0" hangingPunct="0">
                    <a:defRPr/>
                  </a:pPr>
                  <a:r>
                    <a:rPr lang="en-GB" sz="2400" b="1" dirty="0">
                      <a:solidFill>
                        <a:srgbClr val="0000FF"/>
                      </a:solidFill>
                      <a:latin typeface="+mj-lt"/>
                      <a:ea typeface="+mn-ea"/>
                      <a:cs typeface="+mn-cs"/>
                    </a:rPr>
                    <a:t>Antimicrobials</a:t>
                  </a:r>
                </a:p>
                <a:p>
                  <a:pPr algn="ctr" eaLnBrk="0" hangingPunct="0">
                    <a:defRPr/>
                  </a:pPr>
                  <a:r>
                    <a:rPr lang="en-GB" sz="2400" b="1" dirty="0">
                      <a:solidFill>
                        <a:srgbClr val="0000FF"/>
                      </a:solidFill>
                      <a:latin typeface="+mj-lt"/>
                      <a:ea typeface="+mn-ea"/>
                      <a:cs typeface="+mn-cs"/>
                    </a:rPr>
                    <a:t>Antioxidants</a:t>
                  </a:r>
                </a:p>
                <a:p>
                  <a:pPr algn="ctr" eaLnBrk="0" hangingPunct="0">
                    <a:defRPr/>
                  </a:pPr>
                  <a:r>
                    <a:rPr lang="en-GB" sz="2400" b="1" dirty="0">
                      <a:solidFill>
                        <a:srgbClr val="0000FF"/>
                      </a:solidFill>
                      <a:latin typeface="+mj-lt"/>
                      <a:ea typeface="+mn-ea"/>
                      <a:cs typeface="+mn-cs"/>
                    </a:rPr>
                    <a:t>Rust Inhibitor</a:t>
                  </a:r>
                </a:p>
                <a:p>
                  <a:pPr algn="ctr" eaLnBrk="0" hangingPunct="0">
                    <a:defRPr/>
                  </a:pPr>
                  <a:r>
                    <a:rPr lang="en-GB" sz="2400" b="1" dirty="0">
                      <a:solidFill>
                        <a:srgbClr val="0000FF"/>
                      </a:solidFill>
                      <a:latin typeface="+mj-lt"/>
                      <a:ea typeface="+mn-ea"/>
                      <a:cs typeface="+mn-cs"/>
                    </a:rPr>
                    <a:t>Anti Foam</a:t>
                  </a:r>
                </a:p>
                <a:p>
                  <a:pPr algn="ctr" eaLnBrk="0" hangingPunct="0">
                    <a:defRPr/>
                  </a:pPr>
                  <a:r>
                    <a:rPr lang="en-GB" sz="2400" b="1" dirty="0">
                      <a:solidFill>
                        <a:srgbClr val="0000FF"/>
                      </a:solidFill>
                      <a:latin typeface="+mj-lt"/>
                      <a:ea typeface="+mn-ea"/>
                      <a:cs typeface="+mn-cs"/>
                    </a:rPr>
                    <a:t>Viscosity Extender</a:t>
                  </a:r>
                  <a:endParaRPr lang="en-GB" sz="2400" dirty="0">
                    <a:solidFill>
                      <a:srgbClr val="0000FF"/>
                    </a:solidFill>
                    <a:latin typeface="+mj-lt"/>
                    <a:ea typeface="+mn-ea"/>
                    <a:cs typeface="+mn-cs"/>
                  </a:endParaRPr>
                </a:p>
              </p:txBody>
            </p:sp>
          </p:grpSp>
        </p:grpSp>
      </p:grpSp>
    </p:spTree>
    <p:extLst>
      <p:ext uri="{BB962C8B-B14F-4D97-AF65-F5344CB8AC3E}">
        <p14:creationId xmlns:p14="http://schemas.microsoft.com/office/powerpoint/2010/main" val="17290934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eren 8"/>
          <p:cNvGrpSpPr/>
          <p:nvPr/>
        </p:nvGrpSpPr>
        <p:grpSpPr>
          <a:xfrm>
            <a:off x="407811" y="497155"/>
            <a:ext cx="8328378" cy="6307444"/>
            <a:chOff x="539750" y="497155"/>
            <a:chExt cx="8328378" cy="6307444"/>
          </a:xfrm>
        </p:grpSpPr>
        <p:pic>
          <p:nvPicPr>
            <p:cNvPr id="6" name="Afbeelding 5"/>
            <p:cNvPicPr>
              <a:picLocks noChangeAspect="1"/>
            </p:cNvPicPr>
            <p:nvPr/>
          </p:nvPicPr>
          <p:blipFill>
            <a:blip r:embed="rId3"/>
            <a:stretch>
              <a:fillRect/>
            </a:stretch>
          </p:blipFill>
          <p:spPr>
            <a:xfrm>
              <a:off x="6360625" y="1675633"/>
              <a:ext cx="2507503" cy="1670624"/>
            </a:xfrm>
            <a:prstGeom prst="rect">
              <a:avLst/>
            </a:prstGeom>
          </p:spPr>
        </p:pic>
        <p:sp>
          <p:nvSpPr>
            <p:cNvPr id="2" name="Tekstvak 1"/>
            <p:cNvSpPr txBox="1"/>
            <p:nvPr/>
          </p:nvSpPr>
          <p:spPr>
            <a:xfrm>
              <a:off x="539750" y="497155"/>
              <a:ext cx="8064500" cy="1384995"/>
            </a:xfrm>
            <a:prstGeom prst="rect">
              <a:avLst/>
            </a:prstGeom>
            <a:noFill/>
          </p:spPr>
          <p:txBody>
            <a:bodyPr wrap="square" rtlCol="0">
              <a:spAutoFit/>
            </a:bodyPr>
            <a:lstStyle/>
            <a:p>
              <a:pPr algn="ctr"/>
              <a:r>
                <a:rPr lang="en-GB" sz="3200" b="1" dirty="0">
                  <a:solidFill>
                    <a:srgbClr val="0000FF"/>
                  </a:solidFill>
                </a:rPr>
                <a:t>Packaging materials in contact with food</a:t>
              </a:r>
            </a:p>
            <a:p>
              <a:pPr algn="ctr"/>
              <a:endParaRPr lang="en-GB" sz="2800" b="1" dirty="0">
                <a:solidFill>
                  <a:srgbClr val="0000FF"/>
                </a:solidFill>
              </a:endParaRPr>
            </a:p>
            <a:p>
              <a:pPr algn="ctr"/>
              <a:endParaRPr lang="en-GB" sz="2400" dirty="0">
                <a:solidFill>
                  <a:srgbClr val="0000FF"/>
                </a:solidFill>
              </a:endParaRPr>
            </a:p>
          </p:txBody>
        </p:sp>
        <p:pic>
          <p:nvPicPr>
            <p:cNvPr id="3" name="Afbeelding 2"/>
            <p:cNvPicPr>
              <a:picLocks noChangeAspect="1"/>
            </p:cNvPicPr>
            <p:nvPr/>
          </p:nvPicPr>
          <p:blipFill>
            <a:blip r:embed="rId4"/>
            <a:stretch>
              <a:fillRect/>
            </a:stretch>
          </p:blipFill>
          <p:spPr>
            <a:xfrm rot="20739150" flipH="1">
              <a:off x="685801" y="2058927"/>
              <a:ext cx="1187450" cy="2161530"/>
            </a:xfrm>
            <a:prstGeom prst="rect">
              <a:avLst/>
            </a:prstGeom>
          </p:spPr>
        </p:pic>
        <p:pic>
          <p:nvPicPr>
            <p:cNvPr id="4" name="Afbeelding 3"/>
            <p:cNvPicPr>
              <a:picLocks noChangeAspect="1"/>
            </p:cNvPicPr>
            <p:nvPr/>
          </p:nvPicPr>
          <p:blipFill>
            <a:blip r:embed="rId5"/>
            <a:stretch>
              <a:fillRect/>
            </a:stretch>
          </p:blipFill>
          <p:spPr>
            <a:xfrm rot="1222964">
              <a:off x="7163210" y="3797873"/>
              <a:ext cx="982473" cy="2809874"/>
            </a:xfrm>
            <a:prstGeom prst="rect">
              <a:avLst/>
            </a:prstGeom>
          </p:spPr>
        </p:pic>
        <p:pic>
          <p:nvPicPr>
            <p:cNvPr id="5" name="Afbeelding 4"/>
            <p:cNvPicPr>
              <a:picLocks noChangeAspect="1"/>
            </p:cNvPicPr>
            <p:nvPr/>
          </p:nvPicPr>
          <p:blipFill>
            <a:blip r:embed="rId6"/>
            <a:stretch>
              <a:fillRect/>
            </a:stretch>
          </p:blipFill>
          <p:spPr>
            <a:xfrm>
              <a:off x="878499" y="4684273"/>
              <a:ext cx="2170601" cy="2006600"/>
            </a:xfrm>
            <a:prstGeom prst="rect">
              <a:avLst/>
            </a:prstGeom>
          </p:spPr>
        </p:pic>
        <p:pic>
          <p:nvPicPr>
            <p:cNvPr id="7" name="Afbeelding 6"/>
            <p:cNvPicPr>
              <a:picLocks noChangeAspect="1"/>
            </p:cNvPicPr>
            <p:nvPr/>
          </p:nvPicPr>
          <p:blipFill>
            <a:blip r:embed="rId7">
              <a:clrChange>
                <a:clrFrom>
                  <a:srgbClr val="FFFFFF"/>
                </a:clrFrom>
                <a:clrTo>
                  <a:srgbClr val="FFFFFF">
                    <a:alpha val="0"/>
                  </a:srgbClr>
                </a:clrTo>
              </a:clrChange>
            </a:blip>
            <a:stretch>
              <a:fillRect/>
            </a:stretch>
          </p:blipFill>
          <p:spPr>
            <a:xfrm>
              <a:off x="5176350" y="4813874"/>
              <a:ext cx="1327150" cy="1990725"/>
            </a:xfrm>
            <a:prstGeom prst="rect">
              <a:avLst/>
            </a:prstGeom>
          </p:spPr>
        </p:pic>
        <p:sp>
          <p:nvSpPr>
            <p:cNvPr id="8" name="Tekstvak 7"/>
            <p:cNvSpPr txBox="1"/>
            <p:nvPr/>
          </p:nvSpPr>
          <p:spPr>
            <a:xfrm>
              <a:off x="2595738" y="1603375"/>
              <a:ext cx="3952524" cy="3262431"/>
            </a:xfrm>
            <a:prstGeom prst="rect">
              <a:avLst/>
            </a:prstGeom>
            <a:noFill/>
          </p:spPr>
          <p:txBody>
            <a:bodyPr wrap="none" rtlCol="0">
              <a:spAutoFit/>
            </a:bodyPr>
            <a:lstStyle/>
            <a:p>
              <a:pPr algn="ctr"/>
              <a:r>
                <a:rPr lang="en-GB" sz="3200" u="sng" dirty="0">
                  <a:solidFill>
                    <a:srgbClr val="0000FF"/>
                  </a:solidFill>
                </a:rPr>
                <a:t>Examples</a:t>
              </a:r>
            </a:p>
            <a:p>
              <a:pPr algn="ctr"/>
              <a:endParaRPr lang="en-GB" sz="1400" dirty="0">
                <a:solidFill>
                  <a:srgbClr val="0000FF"/>
                </a:solidFill>
              </a:endParaRPr>
            </a:p>
            <a:p>
              <a:pPr algn="ctr"/>
              <a:r>
                <a:rPr lang="en-GB" sz="3200" dirty="0">
                  <a:solidFill>
                    <a:srgbClr val="0000FF"/>
                  </a:solidFill>
                </a:rPr>
                <a:t>phthalates</a:t>
              </a:r>
            </a:p>
            <a:p>
              <a:pPr algn="ctr"/>
              <a:r>
                <a:rPr lang="en-GB" sz="3200" dirty="0" err="1">
                  <a:solidFill>
                    <a:srgbClr val="0000FF"/>
                  </a:solidFill>
                </a:rPr>
                <a:t>perfluorooctanoic</a:t>
              </a:r>
              <a:r>
                <a:rPr lang="en-GB" sz="3200">
                  <a:solidFill>
                    <a:srgbClr val="0000FF"/>
                  </a:solidFill>
                </a:rPr>
                <a:t> acid</a:t>
              </a:r>
            </a:p>
            <a:p>
              <a:pPr algn="ctr"/>
              <a:r>
                <a:rPr lang="en-US" sz="3200">
                  <a:solidFill>
                    <a:srgbClr val="0000FF"/>
                  </a:solidFill>
                </a:rPr>
                <a:t>bisphenol-A</a:t>
              </a:r>
            </a:p>
            <a:p>
              <a:pPr algn="ctr"/>
              <a:r>
                <a:rPr lang="en-US" sz="3200">
                  <a:solidFill>
                    <a:srgbClr val="0000FF"/>
                  </a:solidFill>
                </a:rPr>
                <a:t>aluminium</a:t>
              </a:r>
            </a:p>
            <a:p>
              <a:pPr algn="ctr"/>
              <a:r>
                <a:rPr lang="en-US" sz="3200">
                  <a:solidFill>
                    <a:srgbClr val="0000FF"/>
                  </a:solidFill>
                </a:rPr>
                <a:t>iron</a:t>
              </a:r>
              <a:endParaRPr lang="en-GB" sz="3200">
                <a:solidFill>
                  <a:srgbClr val="0000FF"/>
                </a:solidFill>
              </a:endParaRPr>
            </a:p>
          </p:txBody>
        </p:sp>
      </p:grpSp>
    </p:spTree>
    <p:extLst>
      <p:ext uri="{BB962C8B-B14F-4D97-AF65-F5344CB8AC3E}">
        <p14:creationId xmlns:p14="http://schemas.microsoft.com/office/powerpoint/2010/main" val="8122199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317500" y="460375"/>
            <a:ext cx="8382000" cy="5755421"/>
          </a:xfrm>
          <a:prstGeom prst="rect">
            <a:avLst/>
          </a:prstGeom>
          <a:noFill/>
        </p:spPr>
        <p:txBody>
          <a:bodyPr wrap="square" rtlCol="0">
            <a:spAutoFit/>
          </a:bodyPr>
          <a:lstStyle/>
          <a:p>
            <a:pPr algn="ctr"/>
            <a:r>
              <a:rPr lang="en-GB" sz="3200" b="1">
                <a:solidFill>
                  <a:srgbClr val="0000FF"/>
                </a:solidFill>
              </a:rPr>
              <a:t>Requirements for Food contact materials</a:t>
            </a:r>
          </a:p>
          <a:p>
            <a:endParaRPr lang="en-GB" sz="2400" b="1">
              <a:solidFill>
                <a:srgbClr val="0000FF"/>
              </a:solidFill>
            </a:endParaRPr>
          </a:p>
          <a:p>
            <a:r>
              <a:rPr lang="en-GB" sz="2400" b="1">
                <a:solidFill>
                  <a:srgbClr val="0000FF"/>
                </a:solidFill>
              </a:rPr>
              <a:t>USA (FDA)</a:t>
            </a:r>
          </a:p>
          <a:p>
            <a:r>
              <a:rPr lang="en-GB" sz="2400" u="sng">
                <a:solidFill>
                  <a:srgbClr val="0000FF"/>
                </a:solidFill>
              </a:rPr>
              <a:t>A list of restricted substances</a:t>
            </a:r>
            <a:r>
              <a:rPr lang="en-GB" sz="2400">
                <a:solidFill>
                  <a:srgbClr val="0000FF"/>
                </a:solidFill>
              </a:rPr>
              <a:t>. If none of these are present in the raw material, the plastic is FDA approved.</a:t>
            </a:r>
          </a:p>
          <a:p>
            <a:pPr marL="342900" indent="-342900">
              <a:buFont typeface="Arial"/>
              <a:buChar char="•"/>
            </a:pPr>
            <a:r>
              <a:rPr lang="en-GB" sz="2400">
                <a:solidFill>
                  <a:srgbClr val="0000FF"/>
                </a:solidFill>
              </a:rPr>
              <a:t>Does not take into account chemicals that are formed or changed when the plastic raw materials are mixed or during the equipment production process.</a:t>
            </a:r>
          </a:p>
          <a:p>
            <a:pPr marL="342900" indent="-342900">
              <a:buFont typeface="Arial"/>
              <a:buChar char="•"/>
            </a:pPr>
            <a:r>
              <a:rPr lang="en-GB" sz="2400">
                <a:solidFill>
                  <a:srgbClr val="0000FF"/>
                </a:solidFill>
              </a:rPr>
              <a:t>Does not take into account any reaction of the plastic material with foods</a:t>
            </a:r>
          </a:p>
          <a:p>
            <a:endParaRPr lang="en-GB" sz="2400">
              <a:solidFill>
                <a:srgbClr val="0000FF"/>
              </a:solidFill>
            </a:endParaRPr>
          </a:p>
          <a:p>
            <a:r>
              <a:rPr lang="en-GB" sz="2400" b="1">
                <a:solidFill>
                  <a:srgbClr val="0000FF"/>
                </a:solidFill>
              </a:rPr>
              <a:t>EU (EFSA)</a:t>
            </a:r>
          </a:p>
          <a:p>
            <a:r>
              <a:rPr lang="en-GB" sz="2400" u="sng">
                <a:solidFill>
                  <a:srgbClr val="0000FF"/>
                </a:solidFill>
              </a:rPr>
              <a:t>Evidence based</a:t>
            </a:r>
          </a:p>
          <a:p>
            <a:pPr marL="342900" indent="-342900">
              <a:buFont typeface="Arial"/>
              <a:buChar char="•"/>
            </a:pPr>
            <a:r>
              <a:rPr lang="en-GB" sz="2400">
                <a:solidFill>
                  <a:srgbClr val="0000FF"/>
                </a:solidFill>
              </a:rPr>
              <a:t>Migration tests</a:t>
            </a:r>
          </a:p>
          <a:p>
            <a:pPr marL="342900" indent="-342900">
              <a:buFont typeface="Arial"/>
              <a:buChar char="•"/>
            </a:pPr>
            <a:r>
              <a:rPr lang="en-GB" sz="2400">
                <a:solidFill>
                  <a:srgbClr val="0000FF"/>
                </a:solidFill>
              </a:rPr>
              <a:t>Declarations of compliance with regulations</a:t>
            </a:r>
          </a:p>
        </p:txBody>
      </p:sp>
    </p:spTree>
    <p:extLst>
      <p:ext uri="{BB962C8B-B14F-4D97-AF65-F5344CB8AC3E}">
        <p14:creationId xmlns:p14="http://schemas.microsoft.com/office/powerpoint/2010/main" val="1309399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640777" y="158657"/>
            <a:ext cx="7813598" cy="584776"/>
          </a:xfrm>
          <a:prstGeom prst="rect">
            <a:avLst/>
          </a:prstGeom>
          <a:noFill/>
        </p:spPr>
        <p:txBody>
          <a:bodyPr wrap="square" rtlCol="0">
            <a:spAutoFit/>
          </a:bodyPr>
          <a:lstStyle/>
          <a:p>
            <a:pPr algn="ctr"/>
            <a:r>
              <a:rPr lang="nl-NL" sz="3200" b="1" dirty="0">
                <a:solidFill>
                  <a:srgbClr val="0000FF"/>
                </a:solidFill>
              </a:rPr>
              <a:t>Absurd </a:t>
            </a:r>
            <a:r>
              <a:rPr lang="nl-NL" sz="3200" b="1" dirty="0" err="1">
                <a:solidFill>
                  <a:srgbClr val="0000FF"/>
                </a:solidFill>
              </a:rPr>
              <a:t>regulations</a:t>
            </a:r>
            <a:endParaRPr lang="nl-NL" sz="3200" b="1" dirty="0">
              <a:solidFill>
                <a:srgbClr val="0000FF"/>
              </a:solidFill>
            </a:endParaRPr>
          </a:p>
        </p:txBody>
      </p:sp>
      <p:sp>
        <p:nvSpPr>
          <p:cNvPr id="4" name="Tekstvak 3"/>
          <p:cNvSpPr txBox="1"/>
          <p:nvPr/>
        </p:nvSpPr>
        <p:spPr>
          <a:xfrm>
            <a:off x="254919" y="1141829"/>
            <a:ext cx="3585252" cy="3508653"/>
          </a:xfrm>
          <a:prstGeom prst="rect">
            <a:avLst/>
          </a:prstGeom>
          <a:noFill/>
        </p:spPr>
        <p:txBody>
          <a:bodyPr wrap="square" rtlCol="0">
            <a:spAutoFit/>
          </a:bodyPr>
          <a:lstStyle/>
          <a:p>
            <a:pPr marL="457200" indent="-457200">
              <a:buFont typeface="Arial"/>
              <a:buChar char="•"/>
            </a:pPr>
            <a:endParaRPr lang="en-GB" sz="1000" b="1" dirty="0">
              <a:solidFill>
                <a:srgbClr val="0000FF"/>
              </a:solidFill>
            </a:endParaRPr>
          </a:p>
          <a:p>
            <a:pPr marL="457200" indent="-457200">
              <a:buFont typeface="Arial"/>
              <a:buChar char="•"/>
            </a:pPr>
            <a:r>
              <a:rPr lang="en-GB" sz="2800" b="1" dirty="0">
                <a:solidFill>
                  <a:srgbClr val="0000FF"/>
                </a:solidFill>
              </a:rPr>
              <a:t>Antibiotics in food</a:t>
            </a:r>
          </a:p>
          <a:p>
            <a:pPr marL="457200" indent="-457200">
              <a:buFont typeface="Arial"/>
              <a:buChar char="•"/>
            </a:pPr>
            <a:endParaRPr lang="en-GB" sz="2800" b="1" dirty="0">
              <a:solidFill>
                <a:srgbClr val="0000FF"/>
              </a:solidFill>
            </a:endParaRPr>
          </a:p>
          <a:p>
            <a:pPr marL="457200" indent="-457200">
              <a:buFont typeface="Arial"/>
              <a:buChar char="•"/>
            </a:pPr>
            <a:endParaRPr lang="en-GB" sz="2800" b="1" dirty="0">
              <a:solidFill>
                <a:srgbClr val="0000FF"/>
              </a:solidFill>
            </a:endParaRPr>
          </a:p>
          <a:p>
            <a:pPr marL="457200" indent="-457200">
              <a:buFont typeface="Arial"/>
              <a:buChar char="•"/>
            </a:pPr>
            <a:endParaRPr lang="en-GB" sz="2800" b="1" dirty="0">
              <a:solidFill>
                <a:srgbClr val="0000FF"/>
              </a:solidFill>
            </a:endParaRPr>
          </a:p>
          <a:p>
            <a:pPr marL="457200" indent="-457200">
              <a:buFont typeface="Arial"/>
              <a:buChar char="•"/>
            </a:pPr>
            <a:endParaRPr lang="en-GB" sz="2800" b="1" dirty="0">
              <a:solidFill>
                <a:srgbClr val="0000FF"/>
              </a:solidFill>
            </a:endParaRPr>
          </a:p>
          <a:p>
            <a:endParaRPr lang="en-GB" sz="2800" b="1" dirty="0">
              <a:solidFill>
                <a:srgbClr val="0000FF"/>
              </a:solidFill>
            </a:endParaRPr>
          </a:p>
          <a:p>
            <a:pPr marL="457200" indent="-457200">
              <a:buFont typeface="Arial"/>
              <a:buChar char="•"/>
            </a:pPr>
            <a:endParaRPr lang="en-GB" sz="1600" b="1" dirty="0">
              <a:solidFill>
                <a:srgbClr val="0000FF"/>
              </a:solidFill>
            </a:endParaRPr>
          </a:p>
          <a:p>
            <a:pPr marL="457200" indent="-457200">
              <a:buFont typeface="Arial"/>
              <a:buChar char="•"/>
            </a:pPr>
            <a:r>
              <a:rPr lang="en-GB" sz="2800" b="1" dirty="0" err="1">
                <a:solidFill>
                  <a:srgbClr val="0000FF"/>
                </a:solidFill>
              </a:rPr>
              <a:t>Sudan</a:t>
            </a:r>
            <a:r>
              <a:rPr lang="en-GB" sz="2800" b="1" dirty="0">
                <a:solidFill>
                  <a:srgbClr val="FF0000"/>
                </a:solidFill>
              </a:rPr>
              <a:t> Red</a:t>
            </a:r>
            <a:endParaRPr lang="nl-NL" sz="2800" dirty="0">
              <a:solidFill>
                <a:srgbClr val="FF0000"/>
              </a:solidFill>
            </a:endParaRPr>
          </a:p>
        </p:txBody>
      </p:sp>
      <p:grpSp>
        <p:nvGrpSpPr>
          <p:cNvPr id="11" name="Groeperen 10"/>
          <p:cNvGrpSpPr/>
          <p:nvPr/>
        </p:nvGrpSpPr>
        <p:grpSpPr>
          <a:xfrm>
            <a:off x="833003" y="1764657"/>
            <a:ext cx="4656611" cy="2093310"/>
            <a:chOff x="-163266" y="2784396"/>
            <a:chExt cx="4656611" cy="2093310"/>
          </a:xfrm>
        </p:grpSpPr>
        <p:grpSp>
          <p:nvGrpSpPr>
            <p:cNvPr id="7" name="Groeperen 6"/>
            <p:cNvGrpSpPr/>
            <p:nvPr/>
          </p:nvGrpSpPr>
          <p:grpSpPr>
            <a:xfrm>
              <a:off x="-163266" y="2876729"/>
              <a:ext cx="2396395" cy="2000977"/>
              <a:chOff x="-163266" y="2784396"/>
              <a:chExt cx="2396395" cy="2000977"/>
            </a:xfrm>
          </p:grpSpPr>
          <p:pic>
            <p:nvPicPr>
              <p:cNvPr id="5" name="Picture 3" descr="E:\Plaatjes\People\babies\Babyweegschaal.tif"/>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3266" y="2784396"/>
                <a:ext cx="2259012" cy="149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kstvak 5"/>
              <p:cNvSpPr txBox="1"/>
              <p:nvPr/>
            </p:nvSpPr>
            <p:spPr>
              <a:xfrm>
                <a:off x="-98088" y="4323708"/>
                <a:ext cx="2331217" cy="461665"/>
              </a:xfrm>
              <a:prstGeom prst="rect">
                <a:avLst/>
              </a:prstGeom>
              <a:noFill/>
            </p:spPr>
            <p:txBody>
              <a:bodyPr wrap="square" rtlCol="0">
                <a:spAutoFit/>
              </a:bodyPr>
              <a:lstStyle/>
              <a:p>
                <a:pPr algn="ctr"/>
                <a:r>
                  <a:rPr lang="nl-NL" sz="2400" dirty="0">
                    <a:solidFill>
                      <a:srgbClr val="0000FF"/>
                    </a:solidFill>
                  </a:rPr>
                  <a:t>20.000 kg/</a:t>
                </a:r>
                <a:r>
                  <a:rPr lang="nl-NL" sz="2400" dirty="0" err="1">
                    <a:solidFill>
                      <a:srgbClr val="0000FF"/>
                    </a:solidFill>
                  </a:rPr>
                  <a:t>day</a:t>
                </a:r>
                <a:endParaRPr lang="nl-NL" sz="2400" dirty="0">
                  <a:solidFill>
                    <a:srgbClr val="0000FF"/>
                  </a:solidFill>
                </a:endParaRPr>
              </a:p>
            </p:txBody>
          </p:sp>
        </p:grpSp>
        <p:grpSp>
          <p:nvGrpSpPr>
            <p:cNvPr id="10" name="Groeperen 9"/>
            <p:cNvGrpSpPr/>
            <p:nvPr/>
          </p:nvGrpSpPr>
          <p:grpSpPr>
            <a:xfrm>
              <a:off x="2290746" y="2784396"/>
              <a:ext cx="2202599" cy="2093310"/>
              <a:chOff x="2290746" y="2784396"/>
              <a:chExt cx="2202599" cy="2093310"/>
            </a:xfrm>
          </p:grpSpPr>
          <p:pic>
            <p:nvPicPr>
              <p:cNvPr id="8" name="Picture 4" descr="E:\Plaatjes\People\DRAWINGS\CONSUMER.bmp"/>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50699" y="2784396"/>
                <a:ext cx="1571625" cy="150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kstvak 7"/>
              <p:cNvSpPr txBox="1">
                <a:spLocks noChangeArrowheads="1"/>
              </p:cNvSpPr>
              <p:nvPr/>
            </p:nvSpPr>
            <p:spPr bwMode="auto">
              <a:xfrm>
                <a:off x="2290746" y="4416041"/>
                <a:ext cx="220259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dirty="0">
                    <a:solidFill>
                      <a:srgbClr val="0000FF"/>
                    </a:solidFill>
                    <a:latin typeface="+mn-lt"/>
                  </a:rPr>
                  <a:t>800.000 kg/day</a:t>
                </a:r>
              </a:p>
            </p:txBody>
          </p:sp>
        </p:grpSp>
      </p:grpSp>
      <p:sp>
        <p:nvSpPr>
          <p:cNvPr id="159" name="Tekstvak 158"/>
          <p:cNvSpPr txBox="1"/>
          <p:nvPr/>
        </p:nvSpPr>
        <p:spPr>
          <a:xfrm>
            <a:off x="722712" y="4565913"/>
            <a:ext cx="4503311" cy="830997"/>
          </a:xfrm>
          <a:prstGeom prst="rect">
            <a:avLst/>
          </a:prstGeom>
          <a:noFill/>
        </p:spPr>
        <p:txBody>
          <a:bodyPr wrap="square" rtlCol="0">
            <a:spAutoFit/>
          </a:bodyPr>
          <a:lstStyle/>
          <a:p>
            <a:r>
              <a:rPr lang="en-GB" sz="2400" dirty="0" err="1">
                <a:solidFill>
                  <a:srgbClr val="0000FF"/>
                </a:solidFill>
              </a:rPr>
              <a:t>A few ppt</a:t>
            </a:r>
            <a:r>
              <a:rPr lang="en-GB" sz="2400" dirty="0">
                <a:solidFill>
                  <a:srgbClr val="0000FF"/>
                </a:solidFill>
              </a:rPr>
              <a:t>* in products with ingredients form China</a:t>
            </a:r>
            <a:endParaRPr lang="nl-NL" sz="2400" dirty="0">
              <a:solidFill>
                <a:srgbClr val="0000FF"/>
              </a:solidFill>
            </a:endParaRPr>
          </a:p>
        </p:txBody>
      </p:sp>
      <p:sp>
        <p:nvSpPr>
          <p:cNvPr id="160" name="Tekstvak 159"/>
          <p:cNvSpPr txBox="1"/>
          <p:nvPr/>
        </p:nvSpPr>
        <p:spPr>
          <a:xfrm>
            <a:off x="665652" y="5432915"/>
            <a:ext cx="4276152" cy="830997"/>
          </a:xfrm>
          <a:prstGeom prst="rect">
            <a:avLst/>
          </a:prstGeom>
          <a:noFill/>
        </p:spPr>
        <p:txBody>
          <a:bodyPr wrap="square" rtlCol="0">
            <a:spAutoFit/>
          </a:bodyPr>
          <a:lstStyle/>
          <a:p>
            <a:r>
              <a:rPr lang="en-GB" sz="2400" i="1" dirty="0">
                <a:solidFill>
                  <a:srgbClr val="0000FF"/>
                </a:solidFill>
              </a:rPr>
              <a:t> * About 1 grain of 2 mm in an</a:t>
            </a:r>
          </a:p>
          <a:p>
            <a:r>
              <a:rPr lang="en-GB" sz="2400" i="1" dirty="0">
                <a:solidFill>
                  <a:srgbClr val="0000FF"/>
                </a:solidFill>
              </a:rPr>
              <a:t>    Olympic swimming pool</a:t>
            </a:r>
            <a:endParaRPr lang="nl-NL" sz="2400" i="1" dirty="0">
              <a:solidFill>
                <a:srgbClr val="0000FF"/>
              </a:solidFill>
            </a:endParaRPr>
          </a:p>
        </p:txBody>
      </p:sp>
      <p:grpSp>
        <p:nvGrpSpPr>
          <p:cNvPr id="14" name="Groeperen 13"/>
          <p:cNvGrpSpPr/>
          <p:nvPr/>
        </p:nvGrpSpPr>
        <p:grpSpPr>
          <a:xfrm>
            <a:off x="5193218" y="3794133"/>
            <a:ext cx="3695863" cy="2824859"/>
            <a:chOff x="5243768" y="3666788"/>
            <a:chExt cx="3695863" cy="2824859"/>
          </a:xfrm>
        </p:grpSpPr>
        <p:grpSp>
          <p:nvGrpSpPr>
            <p:cNvPr id="158" name="Groeperen 157"/>
            <p:cNvGrpSpPr/>
            <p:nvPr/>
          </p:nvGrpSpPr>
          <p:grpSpPr>
            <a:xfrm>
              <a:off x="5371925" y="3666788"/>
              <a:ext cx="3439548" cy="2347704"/>
              <a:chOff x="4369177" y="3883439"/>
              <a:chExt cx="4436963" cy="2623092"/>
            </a:xfrm>
          </p:grpSpPr>
          <p:pic>
            <p:nvPicPr>
              <p:cNvPr id="157" name="Afbeelding 15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24692" y="3883439"/>
                <a:ext cx="1981448" cy="2064190"/>
              </a:xfrm>
              <a:prstGeom prst="rect">
                <a:avLst/>
              </a:prstGeom>
            </p:spPr>
          </p:pic>
          <p:grpSp>
            <p:nvGrpSpPr>
              <p:cNvPr id="88" name="Groeperen 87"/>
              <p:cNvGrpSpPr/>
              <p:nvPr/>
            </p:nvGrpSpPr>
            <p:grpSpPr>
              <a:xfrm>
                <a:off x="4369177" y="4792017"/>
                <a:ext cx="2928699" cy="1714514"/>
                <a:chOff x="4214813" y="357188"/>
                <a:chExt cx="2928699" cy="1714514"/>
              </a:xfrm>
            </p:grpSpPr>
            <p:grpSp>
              <p:nvGrpSpPr>
                <p:cNvPr id="89" name="Groep 43"/>
                <p:cNvGrpSpPr>
                  <a:grpSpLocks/>
                </p:cNvGrpSpPr>
                <p:nvPr/>
              </p:nvGrpSpPr>
              <p:grpSpPr bwMode="auto">
                <a:xfrm>
                  <a:off x="5143425" y="357188"/>
                  <a:ext cx="2000087" cy="1714514"/>
                  <a:chOff x="4214810" y="357166"/>
                  <a:chExt cx="2000264" cy="1714512"/>
                </a:xfrm>
              </p:grpSpPr>
              <p:grpSp>
                <p:nvGrpSpPr>
                  <p:cNvPr id="124" name="Groep 31"/>
                  <p:cNvGrpSpPr>
                    <a:grpSpLocks/>
                  </p:cNvGrpSpPr>
                  <p:nvPr/>
                </p:nvGrpSpPr>
                <p:grpSpPr bwMode="auto">
                  <a:xfrm>
                    <a:off x="5000630" y="357166"/>
                    <a:ext cx="1214446" cy="1571636"/>
                    <a:chOff x="4167190" y="0"/>
                    <a:chExt cx="1599638" cy="2428868"/>
                  </a:xfrm>
                </p:grpSpPr>
                <p:pic>
                  <p:nvPicPr>
                    <p:cNvPr id="147"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43504" y="642918"/>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8"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00562" y="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9"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67190" y="1666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0"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19590" y="3190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1"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71990" y="4714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14942" y="1214422"/>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76790" y="7762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4"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29190" y="9286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81590" y="10810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429256" y="128586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25" name="Groep 19"/>
                  <p:cNvGrpSpPr>
                    <a:grpSpLocks/>
                  </p:cNvGrpSpPr>
                  <p:nvPr/>
                </p:nvGrpSpPr>
                <p:grpSpPr bwMode="auto">
                  <a:xfrm>
                    <a:off x="4572002" y="428604"/>
                    <a:ext cx="1214446" cy="1571636"/>
                    <a:chOff x="4167190" y="0"/>
                    <a:chExt cx="1599638" cy="2428868"/>
                  </a:xfrm>
                </p:grpSpPr>
                <p:pic>
                  <p:nvPicPr>
                    <p:cNvPr id="137"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43504" y="642918"/>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8"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00562" y="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9"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67190" y="1666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0"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19590" y="3190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1"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71990" y="4714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14942" y="1214422"/>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76790" y="7762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4"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29190" y="9286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5"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81590" y="10810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429256" y="128586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26" name="Groep 20"/>
                  <p:cNvGrpSpPr>
                    <a:grpSpLocks/>
                  </p:cNvGrpSpPr>
                  <p:nvPr/>
                </p:nvGrpSpPr>
                <p:grpSpPr bwMode="auto">
                  <a:xfrm>
                    <a:off x="4214812" y="500042"/>
                    <a:ext cx="1214446" cy="1571636"/>
                    <a:chOff x="4167190" y="0"/>
                    <a:chExt cx="1599638" cy="2428868"/>
                  </a:xfrm>
                </p:grpSpPr>
                <p:pic>
                  <p:nvPicPr>
                    <p:cNvPr id="127"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43504" y="642918"/>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8"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00562" y="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9"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67190" y="1666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0"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19590" y="3190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71990" y="4714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14942" y="1214422"/>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76790" y="7762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29190" y="9286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81590" y="10810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429256" y="128586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nvGrpSpPr>
                <p:cNvPr id="90" name="Groep 42"/>
                <p:cNvGrpSpPr>
                  <a:grpSpLocks/>
                </p:cNvGrpSpPr>
                <p:nvPr/>
              </p:nvGrpSpPr>
              <p:grpSpPr bwMode="auto">
                <a:xfrm>
                  <a:off x="4214813" y="357188"/>
                  <a:ext cx="2000087" cy="1714514"/>
                  <a:chOff x="4214810" y="357166"/>
                  <a:chExt cx="2000264" cy="1714512"/>
                </a:xfrm>
              </p:grpSpPr>
              <p:grpSp>
                <p:nvGrpSpPr>
                  <p:cNvPr id="91" name="Groep 31"/>
                  <p:cNvGrpSpPr>
                    <a:grpSpLocks/>
                  </p:cNvGrpSpPr>
                  <p:nvPr/>
                </p:nvGrpSpPr>
                <p:grpSpPr bwMode="auto">
                  <a:xfrm>
                    <a:off x="5000628" y="357166"/>
                    <a:ext cx="1214446" cy="1571636"/>
                    <a:chOff x="4167190" y="0"/>
                    <a:chExt cx="1599638" cy="2428868"/>
                  </a:xfrm>
                </p:grpSpPr>
                <p:pic>
                  <p:nvPicPr>
                    <p:cNvPr id="114"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43504" y="642918"/>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00562" y="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67190" y="1666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19590" y="3190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8"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71990" y="4714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9"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14942" y="1214422"/>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76790" y="7762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1"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29190" y="9286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81590" y="10810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429256" y="128586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92" name="Groep 19"/>
                  <p:cNvGrpSpPr>
                    <a:grpSpLocks/>
                  </p:cNvGrpSpPr>
                  <p:nvPr/>
                </p:nvGrpSpPr>
                <p:grpSpPr bwMode="auto">
                  <a:xfrm>
                    <a:off x="4572000" y="428604"/>
                    <a:ext cx="1214446" cy="1571636"/>
                    <a:chOff x="4167190" y="0"/>
                    <a:chExt cx="1599638" cy="2428868"/>
                  </a:xfrm>
                </p:grpSpPr>
                <p:pic>
                  <p:nvPicPr>
                    <p:cNvPr id="104"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43504" y="642918"/>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00562" y="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67190" y="1666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19590" y="3190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8"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71990" y="4714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14942" y="1214422"/>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76790" y="7762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1"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29190" y="9286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81590" y="10810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3"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429256" y="128586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93" name="Groep 20"/>
                  <p:cNvGrpSpPr>
                    <a:grpSpLocks/>
                  </p:cNvGrpSpPr>
                  <p:nvPr/>
                </p:nvGrpSpPr>
                <p:grpSpPr bwMode="auto">
                  <a:xfrm>
                    <a:off x="4214810" y="500042"/>
                    <a:ext cx="1214446" cy="1571636"/>
                    <a:chOff x="4167190" y="0"/>
                    <a:chExt cx="1599638" cy="2428868"/>
                  </a:xfrm>
                </p:grpSpPr>
                <p:pic>
                  <p:nvPicPr>
                    <p:cNvPr id="94"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43504" y="642918"/>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00562" y="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67190" y="1666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7"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19590" y="3190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8"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71990" y="4714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14942" y="1214422"/>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76790" y="7762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29190" y="9286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81590" y="108107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 name="Picture 1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429256" y="1285860"/>
                      <a:ext cx="337572"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grpSp>
        <p:sp>
          <p:nvSpPr>
            <p:cNvPr id="13" name="Tekstvak 12"/>
            <p:cNvSpPr txBox="1"/>
            <p:nvPr/>
          </p:nvSpPr>
          <p:spPr>
            <a:xfrm>
              <a:off x="5243768" y="6029982"/>
              <a:ext cx="3695863" cy="461665"/>
            </a:xfrm>
            <a:prstGeom prst="rect">
              <a:avLst/>
            </a:prstGeom>
            <a:noFill/>
          </p:spPr>
          <p:txBody>
            <a:bodyPr wrap="square" rtlCol="0">
              <a:spAutoFit/>
            </a:bodyPr>
            <a:lstStyle/>
            <a:p>
              <a:r>
                <a:rPr lang="nl-NL" sz="2400" dirty="0">
                  <a:solidFill>
                    <a:srgbClr val="0000FF"/>
                  </a:solidFill>
                </a:rPr>
                <a:t>800 liter/</a:t>
              </a:r>
              <a:r>
                <a:rPr lang="nl-NL" sz="2400" dirty="0" err="1">
                  <a:solidFill>
                    <a:srgbClr val="0000FF"/>
                  </a:solidFill>
                </a:rPr>
                <a:t>day</a:t>
              </a:r>
              <a:r>
                <a:rPr lang="nl-NL" sz="2400" dirty="0">
                  <a:solidFill>
                    <a:srgbClr val="0000FF"/>
                  </a:solidFill>
                </a:rPr>
                <a:t> </a:t>
              </a:r>
              <a:r>
                <a:rPr lang="nl-NL" sz="2400" dirty="0" err="1">
                  <a:solidFill>
                    <a:srgbClr val="0000FF"/>
                  </a:solidFill>
                </a:rPr>
                <a:t>life long</a:t>
              </a:r>
              <a:endParaRPr lang="nl-NL" sz="2400" dirty="0">
                <a:solidFill>
                  <a:srgbClr val="0000FF"/>
                </a:solidFill>
              </a:endParaRPr>
            </a:p>
          </p:txBody>
        </p:sp>
      </p:grpSp>
      <p:pic>
        <p:nvPicPr>
          <p:cNvPr id="16" name="Afbeelding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5656789" y="3448250"/>
            <a:ext cx="1610149" cy="1073433"/>
          </a:xfrm>
          <a:prstGeom prst="rect">
            <a:avLst/>
          </a:prstGeom>
        </p:spPr>
      </p:pic>
      <p:sp>
        <p:nvSpPr>
          <p:cNvPr id="17" name="Tekstvak 16"/>
          <p:cNvSpPr txBox="1"/>
          <p:nvPr/>
        </p:nvSpPr>
        <p:spPr>
          <a:xfrm>
            <a:off x="375117" y="697329"/>
            <a:ext cx="8393766" cy="523220"/>
          </a:xfrm>
          <a:prstGeom prst="rect">
            <a:avLst/>
          </a:prstGeom>
          <a:noFill/>
        </p:spPr>
        <p:txBody>
          <a:bodyPr wrap="square" rtlCol="0">
            <a:spAutoFit/>
          </a:bodyPr>
          <a:lstStyle/>
          <a:p>
            <a:pPr algn="ctr"/>
            <a:r>
              <a:rPr lang="nl-NL" sz="2800" b="1" dirty="0">
                <a:solidFill>
                  <a:srgbClr val="FF0000"/>
                </a:solidFill>
              </a:rPr>
              <a:t> </a:t>
            </a:r>
            <a:r>
              <a:rPr lang="en-GB" sz="2800" b="1" dirty="0">
                <a:solidFill>
                  <a:srgbClr val="FF0000"/>
                </a:solidFill>
              </a:rPr>
              <a:t>ZERO</a:t>
            </a:r>
            <a:r>
              <a:rPr lang="en-GB" sz="2800" b="1" dirty="0">
                <a:solidFill>
                  <a:srgbClr val="0000FF"/>
                </a:solidFill>
              </a:rPr>
              <a:t>-TOLERANCE </a:t>
            </a:r>
            <a:r>
              <a:rPr lang="nl-NL" sz="2800" b="1" dirty="0">
                <a:solidFill>
                  <a:srgbClr val="FF0000"/>
                </a:solidFill>
              </a:rPr>
              <a:t>= TOTAL </a:t>
            </a:r>
            <a:r>
              <a:rPr lang="nl-NL" sz="2800" b="1" dirty="0">
                <a:solidFill>
                  <a:srgbClr val="0000FF"/>
                </a:solidFill>
              </a:rPr>
              <a:t>ABSENCE</a:t>
            </a:r>
            <a:r>
              <a:rPr lang="nl-NL" sz="2800" b="1" dirty="0">
                <a:solidFill>
                  <a:srgbClr val="FF0000"/>
                </a:solidFill>
              </a:rPr>
              <a:t>  = FREE FROM </a:t>
            </a:r>
          </a:p>
        </p:txBody>
      </p:sp>
      <p:grpSp>
        <p:nvGrpSpPr>
          <p:cNvPr id="19" name="Groeperen 18"/>
          <p:cNvGrpSpPr/>
          <p:nvPr/>
        </p:nvGrpSpPr>
        <p:grpSpPr>
          <a:xfrm>
            <a:off x="6159958" y="1274941"/>
            <a:ext cx="2599852" cy="2007227"/>
            <a:chOff x="6289229" y="590045"/>
            <a:chExt cx="2599852" cy="2007227"/>
          </a:xfrm>
        </p:grpSpPr>
        <p:sp>
          <p:nvSpPr>
            <p:cNvPr id="18" name="Tekstvak 17"/>
            <p:cNvSpPr txBox="1"/>
            <p:nvPr/>
          </p:nvSpPr>
          <p:spPr>
            <a:xfrm>
              <a:off x="6289229" y="1766275"/>
              <a:ext cx="2599852" cy="830997"/>
            </a:xfrm>
            <a:prstGeom prst="rect">
              <a:avLst/>
            </a:prstGeom>
            <a:noFill/>
            <a:ln w="38100">
              <a:solidFill>
                <a:srgbClr val="FF0000"/>
              </a:solidFill>
            </a:ln>
          </p:spPr>
          <p:txBody>
            <a:bodyPr wrap="square" rtlCol="0">
              <a:spAutoFit/>
            </a:bodyPr>
            <a:lstStyle/>
            <a:p>
              <a:pPr algn="ctr"/>
              <a:r>
                <a:rPr lang="en-GB" sz="2400" b="1">
                  <a:solidFill>
                    <a:srgbClr val="008000"/>
                  </a:solidFill>
                </a:rPr>
                <a:t>Judges are not toxicologists</a:t>
              </a:r>
            </a:p>
          </p:txBody>
        </p:sp>
        <p:pic>
          <p:nvPicPr>
            <p:cNvPr id="161" name="Afbeelding 16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61636" y="590045"/>
              <a:ext cx="1255038" cy="1083897"/>
            </a:xfrm>
            <a:prstGeom prst="rect">
              <a:avLst/>
            </a:prstGeom>
          </p:spPr>
        </p:pic>
      </p:grpSp>
    </p:spTree>
    <p:extLst>
      <p:ext uri="{BB962C8B-B14F-4D97-AF65-F5344CB8AC3E}">
        <p14:creationId xmlns:p14="http://schemas.microsoft.com/office/powerpoint/2010/main" val="3067691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475140" y="2890391"/>
            <a:ext cx="8193720" cy="1077218"/>
          </a:xfrm>
          <a:prstGeom prst="rect">
            <a:avLst/>
          </a:prstGeom>
          <a:noFill/>
        </p:spPr>
        <p:txBody>
          <a:bodyPr wrap="square" rtlCol="0">
            <a:spAutoFit/>
          </a:bodyPr>
          <a:lstStyle/>
          <a:p>
            <a:pPr algn="ctr"/>
            <a:r>
              <a:rPr lang="en-GB" sz="3200" b="1"/>
              <a:t>Organizations that desire or intend to produce "harmonized" food regulations</a:t>
            </a:r>
          </a:p>
        </p:txBody>
      </p:sp>
    </p:spTree>
    <p:extLst>
      <p:ext uri="{BB962C8B-B14F-4D97-AF65-F5344CB8AC3E}">
        <p14:creationId xmlns:p14="http://schemas.microsoft.com/office/powerpoint/2010/main" val="993540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eperen 12"/>
          <p:cNvGrpSpPr/>
          <p:nvPr/>
        </p:nvGrpSpPr>
        <p:grpSpPr>
          <a:xfrm>
            <a:off x="597646" y="226244"/>
            <a:ext cx="7979363" cy="1569660"/>
            <a:chOff x="498682" y="358204"/>
            <a:chExt cx="7979363" cy="1569660"/>
          </a:xfrm>
        </p:grpSpPr>
        <p:sp>
          <p:nvSpPr>
            <p:cNvPr id="2" name="Tekstvak 1"/>
            <p:cNvSpPr txBox="1"/>
            <p:nvPr/>
          </p:nvSpPr>
          <p:spPr>
            <a:xfrm>
              <a:off x="2111264" y="358204"/>
              <a:ext cx="6366781" cy="1569660"/>
            </a:xfrm>
            <a:prstGeom prst="rect">
              <a:avLst/>
            </a:prstGeom>
            <a:noFill/>
          </p:spPr>
          <p:txBody>
            <a:bodyPr wrap="square" rtlCol="0">
              <a:spAutoFit/>
            </a:bodyPr>
            <a:lstStyle/>
            <a:p>
              <a:pPr algn="r"/>
              <a:r>
                <a:rPr lang="en-GB" sz="2400">
                  <a:solidFill>
                    <a:srgbClr val="008000"/>
                  </a:solidFill>
                </a:rPr>
                <a:t>The </a:t>
              </a:r>
              <a:r>
                <a:rPr lang="en-GB" sz="2400" b="1">
                  <a:solidFill>
                    <a:srgbClr val="008000"/>
                  </a:solidFill>
                </a:rPr>
                <a:t>World Trade Organization</a:t>
              </a:r>
              <a:r>
                <a:rPr lang="en-GB" sz="2400">
                  <a:solidFill>
                    <a:srgbClr val="008000"/>
                  </a:solidFill>
                </a:rPr>
                <a:t> (WTO) deals with the global rules of trade between nations. Its main function is to ensure that trade flows as smoothly, predictably and freely as possible.</a:t>
              </a:r>
            </a:p>
          </p:txBody>
        </p:sp>
        <p:pic>
          <p:nvPicPr>
            <p:cNvPr id="6" name="Afbeelding 5"/>
            <p:cNvPicPr>
              <a:picLocks noChangeAspect="1"/>
            </p:cNvPicPr>
            <p:nvPr/>
          </p:nvPicPr>
          <p:blipFill>
            <a:blip r:embed="rId2"/>
            <a:stretch>
              <a:fillRect/>
            </a:stretch>
          </p:blipFill>
          <p:spPr>
            <a:xfrm>
              <a:off x="498682" y="579591"/>
              <a:ext cx="1534067" cy="1300888"/>
            </a:xfrm>
            <a:prstGeom prst="rect">
              <a:avLst/>
            </a:prstGeom>
          </p:spPr>
        </p:pic>
      </p:grpSp>
      <p:grpSp>
        <p:nvGrpSpPr>
          <p:cNvPr id="12" name="Groeperen 11"/>
          <p:cNvGrpSpPr/>
          <p:nvPr/>
        </p:nvGrpSpPr>
        <p:grpSpPr>
          <a:xfrm>
            <a:off x="482187" y="1979468"/>
            <a:ext cx="8177291" cy="1569660"/>
            <a:chOff x="383223" y="2177408"/>
            <a:chExt cx="8177291" cy="1569660"/>
          </a:xfrm>
        </p:grpSpPr>
        <p:sp>
          <p:nvSpPr>
            <p:cNvPr id="4" name="Tekstvak 3"/>
            <p:cNvSpPr txBox="1"/>
            <p:nvPr/>
          </p:nvSpPr>
          <p:spPr>
            <a:xfrm>
              <a:off x="383223" y="2177408"/>
              <a:ext cx="8177291" cy="1569660"/>
            </a:xfrm>
            <a:prstGeom prst="rect">
              <a:avLst/>
            </a:prstGeom>
            <a:noFill/>
          </p:spPr>
          <p:txBody>
            <a:bodyPr wrap="square" rtlCol="0">
              <a:spAutoFit/>
            </a:bodyPr>
            <a:lstStyle/>
            <a:p>
              <a:r>
                <a:rPr lang="en-GB" sz="2400">
                  <a:solidFill>
                    <a:srgbClr val="008000"/>
                  </a:solidFill>
                </a:rPr>
                <a:t>The </a:t>
              </a:r>
              <a:r>
                <a:rPr lang="en-GB" sz="2400" b="1">
                  <a:solidFill>
                    <a:srgbClr val="008000"/>
                  </a:solidFill>
                </a:rPr>
                <a:t>Codex Alimentarius</a:t>
              </a:r>
              <a:r>
                <a:rPr lang="en-GB" sz="2400">
                  <a:solidFill>
                    <a:srgbClr val="008000"/>
                  </a:solidFill>
                </a:rPr>
                <a:t> was established by FAO and the WHO to develop harmonised international food </a:t>
              </a:r>
            </a:p>
            <a:p>
              <a:r>
                <a:rPr lang="en-GB" sz="2400">
                  <a:solidFill>
                    <a:srgbClr val="008000"/>
                  </a:solidFill>
                </a:rPr>
                <a:t>standards, which protect consumer health </a:t>
              </a:r>
            </a:p>
            <a:p>
              <a:r>
                <a:rPr lang="en-GB" sz="2400">
                  <a:solidFill>
                    <a:srgbClr val="008000"/>
                  </a:solidFill>
                </a:rPr>
                <a:t>and promote fair practices in food trade.</a:t>
              </a:r>
            </a:p>
          </p:txBody>
        </p:sp>
        <p:pic>
          <p:nvPicPr>
            <p:cNvPr id="8" name="Afbeelding 7"/>
            <p:cNvPicPr>
              <a:picLocks noChangeAspect="1"/>
            </p:cNvPicPr>
            <p:nvPr/>
          </p:nvPicPr>
          <p:blipFill>
            <a:blip r:embed="rId3">
              <a:clrChange>
                <a:clrFrom>
                  <a:srgbClr val="FFFFFF"/>
                </a:clrFrom>
                <a:clrTo>
                  <a:srgbClr val="FFFFFF">
                    <a:alpha val="0"/>
                  </a:srgbClr>
                </a:clrTo>
              </a:clrChange>
            </a:blip>
            <a:stretch>
              <a:fillRect/>
            </a:stretch>
          </p:blipFill>
          <p:spPr>
            <a:xfrm>
              <a:off x="5780301" y="2716268"/>
              <a:ext cx="2565793" cy="1030799"/>
            </a:xfrm>
            <a:prstGeom prst="rect">
              <a:avLst/>
            </a:prstGeom>
          </p:spPr>
        </p:pic>
      </p:grpSp>
      <p:grpSp>
        <p:nvGrpSpPr>
          <p:cNvPr id="11" name="Groeperen 10"/>
          <p:cNvGrpSpPr/>
          <p:nvPr/>
        </p:nvGrpSpPr>
        <p:grpSpPr>
          <a:xfrm>
            <a:off x="98964" y="3579503"/>
            <a:ext cx="8560514" cy="1718150"/>
            <a:chOff x="0" y="3975383"/>
            <a:chExt cx="8560514" cy="1718150"/>
          </a:xfrm>
        </p:grpSpPr>
        <p:pic>
          <p:nvPicPr>
            <p:cNvPr id="9" name="Afbeelding 8"/>
            <p:cNvPicPr>
              <a:picLocks noChangeAspect="1"/>
            </p:cNvPicPr>
            <p:nvPr/>
          </p:nvPicPr>
          <p:blipFill>
            <a:blip r:embed="rId4">
              <a:clrChange>
                <a:clrFrom>
                  <a:srgbClr val="FFFFFF"/>
                </a:clrFrom>
                <a:clrTo>
                  <a:srgbClr val="FFFFFF">
                    <a:alpha val="0"/>
                  </a:srgbClr>
                </a:clrTo>
              </a:clrChange>
            </a:blip>
            <a:stretch>
              <a:fillRect/>
            </a:stretch>
          </p:blipFill>
          <p:spPr>
            <a:xfrm>
              <a:off x="0" y="3975383"/>
              <a:ext cx="2451114" cy="1634076"/>
            </a:xfrm>
            <a:prstGeom prst="rect">
              <a:avLst/>
            </a:prstGeom>
          </p:spPr>
        </p:pic>
        <p:sp>
          <p:nvSpPr>
            <p:cNvPr id="10" name="Tekstvak 9"/>
            <p:cNvSpPr txBox="1"/>
            <p:nvPr/>
          </p:nvSpPr>
          <p:spPr>
            <a:xfrm>
              <a:off x="2193733" y="4123873"/>
              <a:ext cx="6366781" cy="1569660"/>
            </a:xfrm>
            <a:prstGeom prst="rect">
              <a:avLst/>
            </a:prstGeom>
            <a:noFill/>
          </p:spPr>
          <p:txBody>
            <a:bodyPr wrap="square" rtlCol="0">
              <a:spAutoFit/>
            </a:bodyPr>
            <a:lstStyle/>
            <a:p>
              <a:r>
                <a:rPr lang="en-GB" sz="2400">
                  <a:solidFill>
                    <a:srgbClr val="008000"/>
                  </a:solidFill>
                </a:rPr>
                <a:t>The</a:t>
              </a:r>
              <a:r>
                <a:rPr lang="en-GB" sz="2400" b="1">
                  <a:solidFill>
                    <a:srgbClr val="008000"/>
                  </a:solidFill>
                </a:rPr>
                <a:t> Organization for Economic Cooperation and Development</a:t>
              </a:r>
              <a:r>
                <a:rPr lang="en-GB" sz="2400">
                  <a:solidFill>
                    <a:srgbClr val="008000"/>
                  </a:solidFill>
                </a:rPr>
                <a:t> (OECD) promotes policies to improve the economic and social well-being of people around the world.</a:t>
              </a:r>
            </a:p>
          </p:txBody>
        </p:sp>
      </p:grpSp>
      <p:grpSp>
        <p:nvGrpSpPr>
          <p:cNvPr id="17" name="Groeperen 16"/>
          <p:cNvGrpSpPr/>
          <p:nvPr/>
        </p:nvGrpSpPr>
        <p:grpSpPr>
          <a:xfrm>
            <a:off x="350236" y="5060352"/>
            <a:ext cx="8177291" cy="1599708"/>
            <a:chOff x="383224" y="5060352"/>
            <a:chExt cx="8177291" cy="1599708"/>
          </a:xfrm>
        </p:grpSpPr>
        <p:pic>
          <p:nvPicPr>
            <p:cNvPr id="15" name="Afbeelding 14"/>
            <p:cNvPicPr>
              <a:picLocks noChangeAspect="1"/>
            </p:cNvPicPr>
            <p:nvPr/>
          </p:nvPicPr>
          <p:blipFill>
            <a:blip r:embed="rId5">
              <a:clrChange>
                <a:clrFrom>
                  <a:srgbClr val="FFFFFF"/>
                </a:clrFrom>
                <a:clrTo>
                  <a:srgbClr val="FFFFFF">
                    <a:alpha val="0"/>
                  </a:srgbClr>
                </a:clrTo>
              </a:clrChange>
            </a:blip>
            <a:stretch>
              <a:fillRect/>
            </a:stretch>
          </p:blipFill>
          <p:spPr>
            <a:xfrm>
              <a:off x="7470859" y="5060352"/>
              <a:ext cx="1089656" cy="1599708"/>
            </a:xfrm>
            <a:prstGeom prst="rect">
              <a:avLst/>
            </a:prstGeom>
          </p:spPr>
        </p:pic>
        <p:sp>
          <p:nvSpPr>
            <p:cNvPr id="16" name="Tekstvak 15"/>
            <p:cNvSpPr txBox="1"/>
            <p:nvPr/>
          </p:nvSpPr>
          <p:spPr>
            <a:xfrm>
              <a:off x="383224" y="5419619"/>
              <a:ext cx="6692813" cy="1200328"/>
            </a:xfrm>
            <a:prstGeom prst="rect">
              <a:avLst/>
            </a:prstGeom>
            <a:noFill/>
          </p:spPr>
          <p:txBody>
            <a:bodyPr wrap="square" rtlCol="0">
              <a:spAutoFit/>
            </a:bodyPr>
            <a:lstStyle/>
            <a:p>
              <a:pPr algn="r"/>
              <a:r>
                <a:rPr lang="en-GB" sz="2400">
                  <a:solidFill>
                    <a:srgbClr val="008000"/>
                  </a:solidFill>
                </a:rPr>
                <a:t>The</a:t>
              </a:r>
              <a:r>
                <a:rPr lang="en-GB" sz="2400" b="1">
                  <a:solidFill>
                    <a:srgbClr val="008000"/>
                  </a:solidFill>
                </a:rPr>
                <a:t> Global Food Safety Initiative</a:t>
              </a:r>
              <a:r>
                <a:rPr lang="en-GB" sz="2400">
                  <a:solidFill>
                    <a:srgbClr val="008000"/>
                  </a:solidFill>
                </a:rPr>
                <a:t> (GFSI) promotes a harmonized approach to managing food safety across the food industry</a:t>
              </a:r>
            </a:p>
          </p:txBody>
        </p:sp>
      </p:grpSp>
    </p:spTree>
    <p:extLst>
      <p:ext uri="{BB962C8B-B14F-4D97-AF65-F5344CB8AC3E}">
        <p14:creationId xmlns:p14="http://schemas.microsoft.com/office/powerpoint/2010/main" val="2010699752"/>
      </p:ext>
    </p:extLst>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5940</TotalTime>
  <Words>4843</Words>
  <Application>Microsoft Macintosh PowerPoint</Application>
  <PresentationFormat>On-screen Show (4:3)</PresentationFormat>
  <Paragraphs>562</Paragraphs>
  <Slides>63</Slides>
  <Notes>38</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72" baseType="lpstr">
      <vt:lpstr>ＭＳ Ｐゴシック</vt:lpstr>
      <vt:lpstr>新細明體</vt:lpstr>
      <vt:lpstr>Apple Chancery</vt:lpstr>
      <vt:lpstr>Arial</vt:lpstr>
      <vt:lpstr>Calibri</vt:lpstr>
      <vt:lpstr>Mangal</vt:lpstr>
      <vt:lpstr>Wingdings</vt:lpstr>
      <vt:lpstr>Office-thema</vt:lpstr>
      <vt:lpstr>Bitmapafbeelding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Huub Lelieveld</dc:creator>
  <cp:keywords/>
  <dc:description/>
  <cp:lastModifiedBy>Huub Lelieveld</cp:lastModifiedBy>
  <cp:revision>323</cp:revision>
  <dcterms:created xsi:type="dcterms:W3CDTF">2017-01-23T01:25:57Z</dcterms:created>
  <dcterms:modified xsi:type="dcterms:W3CDTF">2018-08-14T00:03:51Z</dcterms:modified>
  <cp:category/>
</cp:coreProperties>
</file>