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43" r:id="rId3"/>
  </p:sldMasterIdLst>
  <p:notesMasterIdLst>
    <p:notesMasterId r:id="rId16"/>
  </p:notesMasterIdLst>
  <p:sldIdLst>
    <p:sldId id="270" r:id="rId4"/>
    <p:sldId id="291" r:id="rId5"/>
    <p:sldId id="294" r:id="rId6"/>
    <p:sldId id="302" r:id="rId7"/>
    <p:sldId id="295" r:id="rId8"/>
    <p:sldId id="283" r:id="rId9"/>
    <p:sldId id="297" r:id="rId10"/>
    <p:sldId id="300" r:id="rId11"/>
    <p:sldId id="299" r:id="rId12"/>
    <p:sldId id="289" r:id="rId13"/>
    <p:sldId id="276" r:id="rId14"/>
    <p:sldId id="290" r:id="rId15"/>
  </p:sldIdLst>
  <p:sldSz cx="9144000" cy="6858000" type="screen4x3"/>
  <p:notesSz cx="6858000" cy="9144000"/>
  <p:custDataLst>
    <p:tags r:id="rId17"/>
  </p:custDataLst>
  <p:defaultTextStyle>
    <a:defPPr>
      <a:defRPr lang="da-DK"/>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4319">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6D91D"/>
    <a:srgbClr val="3EE527"/>
    <a:srgbClr val="82F12F"/>
    <a:srgbClr val="99FF33"/>
    <a:srgbClr val="007E39"/>
    <a:srgbClr val="FFFFFF"/>
    <a:srgbClr val="00B05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59" autoAdjust="0"/>
    <p:restoredTop sz="94523" autoAdjust="0"/>
  </p:normalViewPr>
  <p:slideViewPr>
    <p:cSldViewPr snapToGrid="0">
      <p:cViewPr varScale="1">
        <p:scale>
          <a:sx n="72" d="100"/>
          <a:sy n="72" d="100"/>
        </p:scale>
        <p:origin x="522" y="66"/>
      </p:cViewPr>
      <p:guideLst>
        <p:guide orient="horz" pos="4319"/>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2CF99E-3EFF-254B-BB76-F217D54A7DCB}" type="datetimeFigureOut">
              <a:t>3/17/2019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7DA99E-ECB3-1B41-B91B-4B5814D053B7}" type="slidenum">
              <a:t>‹#›</a:t>
            </a:fld>
            <a:endParaRPr lang="en-US"/>
          </a:p>
        </p:txBody>
      </p:sp>
    </p:spTree>
    <p:extLst>
      <p:ext uri="{BB962C8B-B14F-4D97-AF65-F5344CB8AC3E}">
        <p14:creationId xmlns:p14="http://schemas.microsoft.com/office/powerpoint/2010/main" val="24210545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Multumeste-i lui Hpentru </a:t>
            </a:r>
            <a:r>
              <a:rPr lang="de-DE" b="1" dirty="0" smtClean="0"/>
              <a:t>prezentare</a:t>
            </a:r>
            <a:r>
              <a:rPr lang="de-DE" b="1" baseline="0" dirty="0" smtClean="0"/>
              <a:t>a data care a fost chiar in detaliu </a:t>
            </a:r>
            <a:r>
              <a:rPr lang="de-DE" baseline="0" dirty="0" smtClean="0"/>
              <a:t>si chiar </a:t>
            </a:r>
            <a:r>
              <a:rPr lang="de-DE" b="1" baseline="0" dirty="0" smtClean="0"/>
              <a:t>cu informatii fresh, chiar eu am aflat lucrurui noi/new </a:t>
            </a:r>
            <a:r>
              <a:rPr lang="de-DE" baseline="0" dirty="0" smtClean="0"/>
              <a:t>advancements which haave been made in the organizatuin such as the one with </a:t>
            </a:r>
            <a:r>
              <a:rPr lang="de-DE" b="1" baseline="0" dirty="0" smtClean="0"/>
              <a:t>encouraging young students </a:t>
            </a:r>
            <a:r>
              <a:rPr lang="de-DE" baseline="0" dirty="0" smtClean="0"/>
              <a:t>to get involved in gHIs activities.</a:t>
            </a:r>
          </a:p>
          <a:p>
            <a:r>
              <a:rPr lang="de-DE" baseline="0" dirty="0" smtClean="0"/>
              <a:t>Nu numai ca au acees la info diversa pribind </a:t>
            </a:r>
            <a:r>
              <a:rPr lang="de-DE" b="1" baseline="0" dirty="0" smtClean="0"/>
              <a:t>carti discount, conference and workshop discounts </a:t>
            </a:r>
            <a:r>
              <a:rPr lang="de-DE" baseline="0" dirty="0" smtClean="0"/>
              <a:t>si isi </a:t>
            </a:r>
            <a:r>
              <a:rPr lang="de-DE" b="1" baseline="0" dirty="0" smtClean="0"/>
              <a:t>dezvolta CV</a:t>
            </a:r>
            <a:r>
              <a:rPr lang="de-DE" baseline="0" dirty="0" smtClean="0"/>
              <a:t>, dar au si oportunitatea de a </a:t>
            </a:r>
            <a:r>
              <a:rPr lang="de-DE" b="1" baseline="0" dirty="0" smtClean="0"/>
              <a:t>invata lcururi noi  related to food </a:t>
            </a:r>
            <a:r>
              <a:rPr lang="de-DE" baseline="0" dirty="0" smtClean="0"/>
              <a:t>safety quality science regulstions and legiltion lucrand </a:t>
            </a:r>
            <a:r>
              <a:rPr lang="de-DE" b="1" baseline="0" dirty="0" smtClean="0"/>
              <a:t>cu GHI ambasadori, directors </a:t>
            </a:r>
            <a:r>
              <a:rPr lang="de-DE" baseline="0" dirty="0" smtClean="0"/>
              <a:t>etc..  Si cum ai evidentiat este deosebit de </a:t>
            </a:r>
            <a:r>
              <a:rPr lang="de-DE" b="1" baseline="0" dirty="0" smtClean="0"/>
              <a:t>importanta education on food safety from early stages</a:t>
            </a:r>
            <a:r>
              <a:rPr lang="de-DE" baseline="0" dirty="0" smtClean="0"/>
              <a:t>.</a:t>
            </a:r>
          </a:p>
          <a:p>
            <a:endParaRPr lang="de-DE" baseline="0" dirty="0" smtClean="0"/>
          </a:p>
          <a:p>
            <a:endParaRPr lang="de-DE" baseline="0" dirty="0" smtClean="0"/>
          </a:p>
          <a:p>
            <a:endParaRPr lang="de-DE" dirty="0" smtClean="0"/>
          </a:p>
          <a:p>
            <a:endParaRPr lang="en-GB" dirty="0"/>
          </a:p>
        </p:txBody>
      </p:sp>
      <p:sp>
        <p:nvSpPr>
          <p:cNvPr id="4" name="Slide Number Placeholder 3"/>
          <p:cNvSpPr>
            <a:spLocks noGrp="1"/>
          </p:cNvSpPr>
          <p:nvPr>
            <p:ph type="sldNum" sz="quarter" idx="10"/>
          </p:nvPr>
        </p:nvSpPr>
        <p:spPr/>
        <p:txBody>
          <a:bodyPr/>
          <a:lstStyle/>
          <a:p>
            <a:fld id="{427DA99E-ECB3-1B41-B91B-4B5814D053B7}" type="slidenum">
              <a:rPr lang="en-GB" smtClean="0"/>
              <a:t>1</a:t>
            </a:fld>
            <a:endParaRPr lang="en-GB"/>
          </a:p>
        </p:txBody>
      </p:sp>
    </p:spTree>
    <p:extLst>
      <p:ext uri="{BB962C8B-B14F-4D97-AF65-F5344CB8AC3E}">
        <p14:creationId xmlns:p14="http://schemas.microsoft.com/office/powerpoint/2010/main" val="2690189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you join GHI, you join a global community of food scientists united in a shared vision that harmonized science-based food safety regulations and legislation will foster trade, fuel innovation and feed people around the world. GHI membership provides you with the resources and opportunities to connect and collaborate with your scientific colleagues through our working groups, conference activities and communications network.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Professional membership is free</a:t>
            </a:r>
            <a:r>
              <a:rPr lang="en-US" sz="1200" kern="1200" dirty="0">
                <a:solidFill>
                  <a:schemeClr val="tx1"/>
                </a:solidFill>
                <a:effectLst/>
                <a:latin typeface="+mn-lt"/>
                <a:ea typeface="+mn-ea"/>
                <a:cs typeface="+mn-cs"/>
              </a:rPr>
              <a:t> and open to qualified individual food scientists and food safety, nutrition, and legal experts</a:t>
            </a:r>
            <a:r>
              <a:rPr lang="en-GB" sz="1200" kern="1200" dirty="0">
                <a:solidFill>
                  <a:schemeClr val="tx1"/>
                </a:solidFill>
                <a:effectLst/>
                <a:latin typeface="+mn-lt"/>
                <a:ea typeface="+mn-ea"/>
                <a:cs typeface="+mn-cs"/>
              </a:rPr>
              <a:t>, without regard to their affiliation to industry, government, regulatory bodies, or academic/research institutions. Free membership enables you to contribute your scientific expertise and knowledge in an impartial, authoritative manner. </a:t>
            </a:r>
            <a:endParaRPr lang="en-US" sz="1200" kern="1200" dirty="0">
              <a:solidFill>
                <a:schemeClr val="tx1"/>
              </a:solidFill>
              <a:effectLst/>
              <a:latin typeface="+mn-lt"/>
              <a:ea typeface="+mn-ea"/>
              <a:cs typeface="+mn-cs"/>
            </a:endParaRPr>
          </a:p>
          <a:p>
            <a:endParaRPr lang="en-US" dirty="0" smtClean="0"/>
          </a:p>
          <a:p>
            <a:r>
              <a:rPr lang="en-US" dirty="0" smtClean="0"/>
              <a:t>GHI Ambassadors</a:t>
            </a:r>
            <a:r>
              <a:rPr lang="en-US" baseline="0" dirty="0" smtClean="0"/>
              <a:t> are GHI members. </a:t>
            </a:r>
            <a:endParaRPr lang="en-US" dirty="0"/>
          </a:p>
        </p:txBody>
      </p:sp>
      <p:sp>
        <p:nvSpPr>
          <p:cNvPr id="4" name="Slide Number Placeholder 3"/>
          <p:cNvSpPr>
            <a:spLocks noGrp="1"/>
          </p:cNvSpPr>
          <p:nvPr>
            <p:ph type="sldNum" sz="quarter" idx="10"/>
          </p:nvPr>
        </p:nvSpPr>
        <p:spPr/>
        <p:txBody>
          <a:bodyPr/>
          <a:lstStyle/>
          <a:p>
            <a:fld id="{427DA99E-ECB3-1B41-B91B-4B5814D053B7}" type="slidenum">
              <a:rPr lang="uk-UA"/>
              <a:t>10</a:t>
            </a:fld>
            <a:endParaRPr lang="uk-UA"/>
          </a:p>
        </p:txBody>
      </p:sp>
    </p:spTree>
    <p:extLst>
      <p:ext uri="{BB962C8B-B14F-4D97-AF65-F5344CB8AC3E}">
        <p14:creationId xmlns:p14="http://schemas.microsoft.com/office/powerpoint/2010/main" val="1058173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7DA99E-ECB3-1B41-B91B-4B5814D053B7}" type="slidenum">
              <a:rPr lang="uk-UA"/>
              <a:t>12</a:t>
            </a:fld>
            <a:endParaRPr lang="uk-UA"/>
          </a:p>
        </p:txBody>
      </p:sp>
    </p:spTree>
    <p:extLst>
      <p:ext uri="{BB962C8B-B14F-4D97-AF65-F5344CB8AC3E}">
        <p14:creationId xmlns:p14="http://schemas.microsoft.com/office/powerpoint/2010/main" val="1058173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A number of food scientists from all over the world find it unacceptable that one billion people in the world go hungry while safe and nutritious food is destroyed each year due to differences in food safety regulations that cannot be scientifically justified.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As a result, the </a:t>
            </a:r>
            <a:r>
              <a:rPr lang="en-GB" sz="1200" b="1" i="0" u="none" strike="noStrike" kern="1200" baseline="0" dirty="0" smtClean="0">
                <a:solidFill>
                  <a:schemeClr val="tx1"/>
                </a:solidFill>
                <a:latin typeface="+mn-lt"/>
                <a:ea typeface="+mn-ea"/>
                <a:cs typeface="+mn-cs"/>
              </a:rPr>
              <a:t>Global Harmonization Initiative (GHI)</a:t>
            </a:r>
            <a:r>
              <a:rPr lang="en-GB" sz="1200" b="0" i="0" u="none" strike="noStrike" kern="1200" baseline="0" dirty="0" smtClean="0">
                <a:solidFill>
                  <a:schemeClr val="tx1"/>
                </a:solidFill>
                <a:latin typeface="+mn-lt"/>
                <a:ea typeface="+mn-ea"/>
                <a:cs typeface="+mn-cs"/>
              </a:rPr>
              <a:t>, an international non-profit network of scientific organizations and individual scientists working together to promote harmonization of global food safety regulations and legislation, was officially established in 2007. </a:t>
            </a:r>
          </a:p>
          <a:p>
            <a:endParaRPr lang="de-DE"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GHI strives to develop scientific consensus on key food safety matters to assure safety while reducing unnecessary food destruction, and works to support consistent, science-based food regulations that promote trade and international health. </a:t>
            </a:r>
          </a:p>
          <a:p>
            <a:endParaRPr lang="en-GB" sz="1200" b="0" i="0" u="none" strike="noStrike" kern="1200" baseline="0" dirty="0" smtClean="0">
              <a:solidFill>
                <a:schemeClr val="tx1"/>
              </a:solidFill>
              <a:latin typeface="+mn-lt"/>
              <a:ea typeface="+mn-ea"/>
              <a:cs typeface="+mn-cs"/>
            </a:endParaRPr>
          </a:p>
          <a:p>
            <a:endParaRPr lang="de-DE" sz="1200" b="0" i="0" u="none" strike="noStrike" kern="1200" baseline="0" dirty="0" smtClean="0">
              <a:solidFill>
                <a:schemeClr val="tx1"/>
              </a:solidFill>
              <a:latin typeface="+mn-lt"/>
              <a:ea typeface="+mn-ea"/>
              <a:cs typeface="+mn-cs"/>
            </a:endParaRPr>
          </a:p>
          <a:p>
            <a:endParaRPr lang="de-DE"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27DA99E-ECB3-1B41-B91B-4B5814D053B7}" type="slidenum">
              <a:rPr lang="uk-UA"/>
              <a:t>2</a:t>
            </a:fld>
            <a:endParaRPr lang="uk-UA"/>
          </a:p>
        </p:txBody>
      </p:sp>
    </p:spTree>
    <p:extLst>
      <p:ext uri="{BB962C8B-B14F-4D97-AF65-F5344CB8AC3E}">
        <p14:creationId xmlns:p14="http://schemas.microsoft.com/office/powerpoint/2010/main" val="1058173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 The GHI Ambassador Programme is designed to support this goal by empowering selected members to serve as front-line representatives for GHI. </a:t>
            </a:r>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he </a:t>
            </a:r>
            <a:r>
              <a:rPr lang="en-US" sz="1200" kern="1200" dirty="0">
                <a:solidFill>
                  <a:schemeClr val="tx1"/>
                </a:solidFill>
                <a:effectLst/>
                <a:latin typeface="+mn-lt"/>
                <a:ea typeface="+mn-ea"/>
                <a:cs typeface="+mn-cs"/>
              </a:rPr>
              <a:t>GHI Ambassador Programme empowers selected members to serve as front‐line representatives for GHI. </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GB" sz="1200" b="0" i="0" u="none" strike="noStrike" kern="1200" baseline="0" dirty="0" smtClean="0">
                <a:solidFill>
                  <a:schemeClr val="tx1"/>
                </a:solidFill>
                <a:latin typeface="+mn-lt"/>
                <a:ea typeface="+mn-ea"/>
                <a:cs typeface="+mn-cs"/>
              </a:rPr>
              <a:t>Ambassadors invite scientists in their regions or countries to enrol as GHI members, foster new opportunities for information-sharing, and identify specialists to comment on consensus documents produced by the association.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7DA99E-ECB3-1B41-B91B-4B5814D053B7}" type="slidenum">
              <a:rPr lang="uk-UA"/>
              <a:t>3</a:t>
            </a:fld>
            <a:endParaRPr lang="uk-UA"/>
          </a:p>
        </p:txBody>
      </p:sp>
    </p:spTree>
    <p:extLst>
      <p:ext uri="{BB962C8B-B14F-4D97-AF65-F5344CB8AC3E}">
        <p14:creationId xmlns:p14="http://schemas.microsoft.com/office/powerpoint/2010/main" val="2237167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dirty="0" smtClean="0">
                <a:solidFill>
                  <a:schemeClr val="tx1"/>
                </a:solidFill>
                <a:effectLst/>
                <a:latin typeface="+mn-lt"/>
                <a:ea typeface="+mn-ea"/>
                <a:cs typeface="+mn-cs"/>
              </a:rPr>
              <a:t>60 ambassadors from 45 countries </a:t>
            </a:r>
          </a:p>
          <a:p>
            <a:endParaRPr lang="de-DE" sz="1200" b="1" i="0" u="none" strike="noStrike" kern="1200" dirty="0" smtClean="0">
              <a:solidFill>
                <a:schemeClr val="tx1"/>
              </a:solidFill>
              <a:effectLst/>
              <a:latin typeface="+mn-lt"/>
              <a:ea typeface="+mn-ea"/>
              <a:cs typeface="+mn-cs"/>
            </a:endParaRPr>
          </a:p>
          <a:p>
            <a:r>
              <a:rPr lang="en-GB" sz="1200" b="1" i="0" u="none" strike="noStrike" kern="1200" dirty="0" smtClean="0">
                <a:solidFill>
                  <a:schemeClr val="tx1"/>
                </a:solidFill>
                <a:effectLst/>
                <a:latin typeface="+mn-lt"/>
                <a:ea typeface="+mn-ea"/>
                <a:cs typeface="+mn-cs"/>
              </a:rPr>
              <a:t>countries with more than 1 ambassador: </a:t>
            </a:r>
            <a:r>
              <a:rPr lang="en-GB" dirty="0" smtClean="0"/>
              <a:t> </a:t>
            </a:r>
            <a:r>
              <a:rPr lang="en-GB" sz="1200" b="1" i="0" u="none" strike="noStrike" kern="1200" dirty="0" smtClean="0">
                <a:solidFill>
                  <a:schemeClr val="tx1"/>
                </a:solidFill>
                <a:effectLst/>
                <a:latin typeface="+mn-lt"/>
                <a:ea typeface="+mn-ea"/>
                <a:cs typeface="+mn-cs"/>
              </a:rPr>
              <a:t>1</a:t>
            </a:r>
            <a:r>
              <a:rPr lang="en-GB" dirty="0" smtClean="0"/>
              <a:t> </a:t>
            </a:r>
            <a:r>
              <a:rPr lang="en-GB" sz="1200" b="1" i="0" u="none" strike="noStrike" kern="1200" dirty="0" smtClean="0">
                <a:solidFill>
                  <a:schemeClr val="tx1"/>
                </a:solidFill>
                <a:effectLst/>
                <a:latin typeface="+mn-lt"/>
                <a:ea typeface="+mn-ea"/>
                <a:cs typeface="+mn-cs"/>
              </a:rPr>
              <a:t>brazil</a:t>
            </a:r>
            <a:r>
              <a:rPr lang="en-GB" dirty="0" smtClean="0"/>
              <a:t> </a:t>
            </a:r>
            <a:r>
              <a:rPr lang="en-GB" sz="1200" b="1" i="0" u="none" strike="noStrike" kern="1200" dirty="0" smtClean="0">
                <a:solidFill>
                  <a:schemeClr val="tx1"/>
                </a:solidFill>
                <a:effectLst/>
                <a:latin typeface="+mn-lt"/>
                <a:ea typeface="+mn-ea"/>
                <a:cs typeface="+mn-cs"/>
              </a:rPr>
              <a:t>2</a:t>
            </a:r>
            <a:r>
              <a:rPr lang="en-GB" dirty="0" smtClean="0"/>
              <a:t> </a:t>
            </a:r>
            <a:r>
              <a:rPr lang="en-GB" sz="1200" b="1" i="0" u="none" strike="noStrike" kern="1200" dirty="0" err="1" smtClean="0">
                <a:solidFill>
                  <a:schemeClr val="tx1"/>
                </a:solidFill>
                <a:effectLst/>
                <a:latin typeface="+mn-lt"/>
                <a:ea typeface="+mn-ea"/>
                <a:cs typeface="+mn-cs"/>
              </a:rPr>
              <a:t>georgia</a:t>
            </a:r>
            <a:r>
              <a:rPr lang="en-GB" dirty="0" smtClean="0"/>
              <a:t> </a:t>
            </a:r>
            <a:r>
              <a:rPr lang="en-GB" sz="1200" b="1" i="0" u="none" strike="noStrike" kern="1200" dirty="0" smtClean="0">
                <a:solidFill>
                  <a:schemeClr val="tx1"/>
                </a:solidFill>
                <a:effectLst/>
                <a:latin typeface="+mn-lt"/>
                <a:ea typeface="+mn-ea"/>
                <a:cs typeface="+mn-cs"/>
              </a:rPr>
              <a:t>3</a:t>
            </a:r>
            <a:r>
              <a:rPr lang="en-GB" dirty="0" smtClean="0"/>
              <a:t> </a:t>
            </a:r>
            <a:r>
              <a:rPr lang="en-GB" sz="1200" b="1" i="0" u="none" strike="noStrike" kern="1200" dirty="0" err="1" smtClean="0">
                <a:solidFill>
                  <a:schemeClr val="tx1"/>
                </a:solidFill>
                <a:effectLst/>
                <a:latin typeface="+mn-lt"/>
                <a:ea typeface="+mn-ea"/>
                <a:cs typeface="+mn-cs"/>
              </a:rPr>
              <a:t>germany</a:t>
            </a:r>
            <a:r>
              <a:rPr lang="en-GB" dirty="0" smtClean="0"/>
              <a:t> </a:t>
            </a:r>
            <a:r>
              <a:rPr lang="en-GB" sz="1200" b="1" i="0" u="none" strike="noStrike" kern="1200" dirty="0" smtClean="0">
                <a:solidFill>
                  <a:schemeClr val="tx1"/>
                </a:solidFill>
                <a:effectLst/>
                <a:latin typeface="+mn-lt"/>
                <a:ea typeface="+mn-ea"/>
                <a:cs typeface="+mn-cs"/>
              </a:rPr>
              <a:t>4</a:t>
            </a:r>
            <a:r>
              <a:rPr lang="en-GB" dirty="0" smtClean="0"/>
              <a:t> </a:t>
            </a:r>
            <a:r>
              <a:rPr lang="en-GB" sz="1200" b="1" i="0" u="none" strike="noStrike" kern="1200" dirty="0" err="1" smtClean="0">
                <a:solidFill>
                  <a:schemeClr val="tx1"/>
                </a:solidFill>
                <a:effectLst/>
                <a:latin typeface="+mn-lt"/>
                <a:ea typeface="+mn-ea"/>
                <a:cs typeface="+mn-cs"/>
              </a:rPr>
              <a:t>greece</a:t>
            </a:r>
            <a:r>
              <a:rPr lang="en-GB" sz="1200" b="1" i="0" u="none" strike="noStrike" kern="1200" dirty="0" smtClean="0">
                <a:solidFill>
                  <a:schemeClr val="tx1"/>
                </a:solidFill>
                <a:effectLst/>
                <a:latin typeface="+mn-lt"/>
                <a:ea typeface="+mn-ea"/>
                <a:cs typeface="+mn-cs"/>
              </a:rPr>
              <a:t> </a:t>
            </a:r>
            <a:r>
              <a:rPr lang="en-GB" dirty="0" smtClean="0"/>
              <a:t> </a:t>
            </a:r>
            <a:r>
              <a:rPr lang="en-GB" sz="1200" b="1" i="0" u="none" strike="noStrike" kern="1200" dirty="0" smtClean="0">
                <a:solidFill>
                  <a:schemeClr val="tx1"/>
                </a:solidFill>
                <a:effectLst/>
                <a:latin typeface="+mn-lt"/>
                <a:ea typeface="+mn-ea"/>
                <a:cs typeface="+mn-cs"/>
              </a:rPr>
              <a:t>5</a:t>
            </a:r>
            <a:r>
              <a:rPr lang="en-GB" dirty="0" smtClean="0"/>
              <a:t> </a:t>
            </a:r>
            <a:r>
              <a:rPr lang="en-GB" sz="1200" b="1" i="0" u="none" strike="noStrike" kern="1200" dirty="0" err="1" smtClean="0">
                <a:solidFill>
                  <a:schemeClr val="tx1"/>
                </a:solidFill>
                <a:effectLst/>
                <a:latin typeface="+mn-lt"/>
                <a:ea typeface="+mn-ea"/>
                <a:cs typeface="+mn-cs"/>
              </a:rPr>
              <a:t>iran</a:t>
            </a:r>
            <a:r>
              <a:rPr lang="en-GB" dirty="0" smtClean="0"/>
              <a:t> </a:t>
            </a:r>
            <a:r>
              <a:rPr lang="en-GB" sz="1200" b="1" i="0" u="none" strike="noStrike" kern="1200" dirty="0" smtClean="0">
                <a:solidFill>
                  <a:schemeClr val="tx1"/>
                </a:solidFill>
                <a:effectLst/>
                <a:latin typeface="+mn-lt"/>
                <a:ea typeface="+mn-ea"/>
                <a:cs typeface="+mn-cs"/>
              </a:rPr>
              <a:t>6</a:t>
            </a:r>
            <a:r>
              <a:rPr lang="en-GB" dirty="0" smtClean="0"/>
              <a:t> </a:t>
            </a:r>
            <a:r>
              <a:rPr lang="en-GB" sz="1200" b="1" i="0" u="none" strike="noStrike" kern="1200" dirty="0" err="1" smtClean="0">
                <a:solidFill>
                  <a:schemeClr val="tx1"/>
                </a:solidFill>
                <a:effectLst/>
                <a:latin typeface="+mn-lt"/>
                <a:ea typeface="+mn-ea"/>
                <a:cs typeface="+mn-cs"/>
              </a:rPr>
              <a:t>macedonia</a:t>
            </a:r>
            <a:r>
              <a:rPr lang="en-GB" dirty="0" smtClean="0"/>
              <a:t> </a:t>
            </a:r>
            <a:r>
              <a:rPr lang="en-GB" sz="1200" b="1" i="0" u="none" strike="noStrike" kern="1200" dirty="0" smtClean="0">
                <a:solidFill>
                  <a:schemeClr val="tx1"/>
                </a:solidFill>
                <a:effectLst/>
                <a:latin typeface="+mn-lt"/>
                <a:ea typeface="+mn-ea"/>
                <a:cs typeface="+mn-cs"/>
              </a:rPr>
              <a:t>7</a:t>
            </a:r>
            <a:r>
              <a:rPr lang="en-GB" dirty="0" smtClean="0"/>
              <a:t> </a:t>
            </a:r>
            <a:r>
              <a:rPr lang="en-GB" sz="1200" b="1" i="0" u="none" strike="noStrike" kern="1200" dirty="0" err="1" smtClean="0">
                <a:solidFill>
                  <a:schemeClr val="tx1"/>
                </a:solidFill>
                <a:effectLst/>
                <a:latin typeface="+mn-lt"/>
                <a:ea typeface="+mn-ea"/>
                <a:cs typeface="+mn-cs"/>
              </a:rPr>
              <a:t>romania</a:t>
            </a:r>
            <a:r>
              <a:rPr lang="en-GB" dirty="0" smtClean="0"/>
              <a:t> </a:t>
            </a:r>
            <a:r>
              <a:rPr lang="en-GB" sz="1200" b="1" i="0" u="none" strike="noStrike" kern="1200" dirty="0" smtClean="0">
                <a:solidFill>
                  <a:schemeClr val="tx1"/>
                </a:solidFill>
                <a:effectLst/>
                <a:latin typeface="+mn-lt"/>
                <a:ea typeface="+mn-ea"/>
                <a:cs typeface="+mn-cs"/>
              </a:rPr>
              <a:t>8</a:t>
            </a:r>
            <a:r>
              <a:rPr lang="en-GB" dirty="0" smtClean="0"/>
              <a:t> </a:t>
            </a:r>
            <a:r>
              <a:rPr lang="en-GB" sz="1200" b="1" i="0" u="none" strike="noStrike" kern="1200" dirty="0" err="1" smtClean="0">
                <a:solidFill>
                  <a:schemeClr val="tx1"/>
                </a:solidFill>
                <a:effectLst/>
                <a:latin typeface="+mn-lt"/>
                <a:ea typeface="+mn-ea"/>
                <a:cs typeface="+mn-cs"/>
              </a:rPr>
              <a:t>russia</a:t>
            </a:r>
            <a:r>
              <a:rPr lang="en-GB" dirty="0" smtClean="0"/>
              <a:t> </a:t>
            </a:r>
            <a:r>
              <a:rPr lang="en-GB" sz="1200" b="1" i="0" u="none" strike="noStrike" kern="1200" dirty="0" smtClean="0">
                <a:solidFill>
                  <a:schemeClr val="tx1"/>
                </a:solidFill>
                <a:effectLst/>
                <a:latin typeface="+mn-lt"/>
                <a:ea typeface="+mn-ea"/>
                <a:cs typeface="+mn-cs"/>
              </a:rPr>
              <a:t>9</a:t>
            </a:r>
            <a:r>
              <a:rPr lang="en-GB" dirty="0" smtClean="0"/>
              <a:t> </a:t>
            </a:r>
            <a:r>
              <a:rPr lang="en-GB" sz="1200" b="1" i="0" u="none" strike="noStrike" kern="1200" dirty="0" smtClean="0">
                <a:solidFill>
                  <a:schemeClr val="tx1"/>
                </a:solidFill>
                <a:effectLst/>
                <a:latin typeface="+mn-lt"/>
                <a:ea typeface="+mn-ea"/>
                <a:cs typeface="+mn-cs"/>
              </a:rPr>
              <a:t>south </a:t>
            </a:r>
            <a:r>
              <a:rPr lang="en-GB" sz="1200" b="1" i="0" u="none" strike="noStrike" kern="1200" dirty="0" err="1" smtClean="0">
                <a:solidFill>
                  <a:schemeClr val="tx1"/>
                </a:solidFill>
                <a:effectLst/>
                <a:latin typeface="+mn-lt"/>
                <a:ea typeface="+mn-ea"/>
                <a:cs typeface="+mn-cs"/>
              </a:rPr>
              <a:t>africa</a:t>
            </a:r>
            <a:r>
              <a:rPr lang="en-GB" dirty="0" smtClean="0"/>
              <a:t> </a:t>
            </a:r>
            <a:r>
              <a:rPr lang="en-GB" sz="1200" b="1" i="0" u="none" strike="noStrike" kern="1200" dirty="0" smtClean="0">
                <a:solidFill>
                  <a:schemeClr val="tx1"/>
                </a:solidFill>
                <a:effectLst/>
                <a:latin typeface="+mn-lt"/>
                <a:ea typeface="+mn-ea"/>
                <a:cs typeface="+mn-cs"/>
              </a:rPr>
              <a:t>10</a:t>
            </a:r>
            <a:r>
              <a:rPr lang="en-GB" dirty="0" smtClean="0"/>
              <a:t> </a:t>
            </a:r>
            <a:r>
              <a:rPr lang="en-GB" sz="1200" b="1" i="0" u="none" strike="noStrike" kern="1200" dirty="0" smtClean="0">
                <a:solidFill>
                  <a:schemeClr val="tx1"/>
                </a:solidFill>
                <a:effectLst/>
                <a:latin typeface="+mn-lt"/>
                <a:ea typeface="+mn-ea"/>
                <a:cs typeface="+mn-cs"/>
              </a:rPr>
              <a:t>turkey</a:t>
            </a:r>
            <a:r>
              <a:rPr lang="en-GB" dirty="0" smtClean="0"/>
              <a:t> </a:t>
            </a:r>
            <a:r>
              <a:rPr lang="en-GB" sz="1200" b="1" i="0" u="none" strike="noStrike" kern="1200" dirty="0" smtClean="0">
                <a:solidFill>
                  <a:schemeClr val="tx1"/>
                </a:solidFill>
                <a:effectLst/>
                <a:latin typeface="+mn-lt"/>
                <a:ea typeface="+mn-ea"/>
                <a:cs typeface="+mn-cs"/>
              </a:rPr>
              <a:t>11</a:t>
            </a:r>
            <a:r>
              <a:rPr lang="en-GB" dirty="0" smtClean="0"/>
              <a:t> </a:t>
            </a:r>
            <a:r>
              <a:rPr lang="en-GB" sz="1200" b="1" i="0" u="none" strike="noStrike" kern="1200" dirty="0" err="1" smtClean="0">
                <a:solidFill>
                  <a:schemeClr val="tx1"/>
                </a:solidFill>
                <a:effectLst/>
                <a:latin typeface="+mn-lt"/>
                <a:ea typeface="+mn-ea"/>
                <a:cs typeface="+mn-cs"/>
              </a:rPr>
              <a:t>uruguay</a:t>
            </a:r>
            <a:r>
              <a:rPr lang="en-GB" dirty="0" smtClean="0"/>
              <a:t> </a:t>
            </a:r>
            <a:r>
              <a:rPr lang="en-GB" sz="1200" b="1" i="0" u="none" strike="noStrike" kern="1200" dirty="0" smtClean="0">
                <a:solidFill>
                  <a:schemeClr val="tx1"/>
                </a:solidFill>
                <a:effectLst/>
                <a:latin typeface="+mn-lt"/>
                <a:ea typeface="+mn-ea"/>
                <a:cs typeface="+mn-cs"/>
              </a:rPr>
              <a:t>12</a:t>
            </a:r>
            <a:r>
              <a:rPr lang="en-GB" dirty="0" smtClean="0"/>
              <a:t> </a:t>
            </a:r>
            <a:r>
              <a:rPr lang="en-GB" sz="1200" b="1" i="0" u="none" strike="noStrike" kern="1200" dirty="0" err="1" smtClean="0">
                <a:solidFill>
                  <a:schemeClr val="tx1"/>
                </a:solidFill>
                <a:effectLst/>
                <a:latin typeface="+mn-lt"/>
                <a:ea typeface="+mn-ea"/>
                <a:cs typeface="+mn-cs"/>
              </a:rPr>
              <a:t>usa</a:t>
            </a:r>
            <a:r>
              <a:rPr lang="en-GB" dirty="0" smtClean="0"/>
              <a:t> </a:t>
            </a:r>
            <a:r>
              <a:rPr lang="en-GB" sz="1200" b="1" i="0" u="none" strike="noStrike" kern="1200" dirty="0" smtClean="0">
                <a:solidFill>
                  <a:schemeClr val="tx1"/>
                </a:solidFill>
                <a:effectLst/>
                <a:latin typeface="+mn-lt"/>
                <a:ea typeface="+mn-ea"/>
                <a:cs typeface="+mn-cs"/>
              </a:rPr>
              <a:t>13</a:t>
            </a:r>
            <a:r>
              <a:rPr lang="en-GB" dirty="0" smtClean="0"/>
              <a:t> </a:t>
            </a:r>
            <a:r>
              <a:rPr lang="en-GB" sz="1200" b="1" i="0" u="none" strike="noStrike" kern="1200" dirty="0" err="1" smtClean="0">
                <a:solidFill>
                  <a:schemeClr val="tx1"/>
                </a:solidFill>
                <a:effectLst/>
                <a:latin typeface="+mn-lt"/>
                <a:ea typeface="+mn-ea"/>
                <a:cs typeface="+mn-cs"/>
              </a:rPr>
              <a:t>vietnam</a:t>
            </a:r>
            <a:r>
              <a:rPr lang="en-GB" dirty="0" smtClean="0"/>
              <a:t> </a:t>
            </a:r>
          </a:p>
          <a:p>
            <a:r>
              <a:rPr lang="de-DE" dirty="0" smtClean="0"/>
              <a:t>And we are looking to</a:t>
            </a:r>
            <a:r>
              <a:rPr lang="de-DE" baseline="0" dirty="0" smtClean="0"/>
              <a:t> become trully global, so we aare expanding</a:t>
            </a:r>
            <a:endParaRPr lang="en-GB" dirty="0"/>
          </a:p>
        </p:txBody>
      </p:sp>
      <p:sp>
        <p:nvSpPr>
          <p:cNvPr id="4" name="Slide Number Placeholder 3"/>
          <p:cNvSpPr>
            <a:spLocks noGrp="1"/>
          </p:cNvSpPr>
          <p:nvPr>
            <p:ph type="sldNum" sz="quarter" idx="10"/>
          </p:nvPr>
        </p:nvSpPr>
        <p:spPr/>
        <p:txBody>
          <a:bodyPr/>
          <a:lstStyle/>
          <a:p>
            <a:fld id="{427DA99E-ECB3-1B41-B91B-4B5814D053B7}" type="slidenum">
              <a:rPr lang="en-GB" smtClean="0"/>
              <a:t>4</a:t>
            </a:fld>
            <a:endParaRPr lang="en-GB"/>
          </a:p>
        </p:txBody>
      </p:sp>
    </p:spTree>
    <p:extLst>
      <p:ext uri="{BB962C8B-B14F-4D97-AF65-F5344CB8AC3E}">
        <p14:creationId xmlns:p14="http://schemas.microsoft.com/office/powerpoint/2010/main" val="674077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GHI </a:t>
            </a:r>
            <a:r>
              <a:rPr lang="en-US" sz="1200" kern="1200" dirty="0">
                <a:solidFill>
                  <a:schemeClr val="tx1"/>
                </a:solidFill>
                <a:effectLst/>
                <a:latin typeface="+mn-lt"/>
                <a:ea typeface="+mn-ea"/>
                <a:cs typeface="+mn-cs"/>
              </a:rPr>
              <a:t>seeks scientists willing to promote the goals of the association in their countries or regions. Interested Ambassador Programme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applicants must possess:</a:t>
            </a:r>
          </a:p>
          <a:p>
            <a:pPr marL="171450" lvl="0" indent="-171450">
              <a:buFont typeface="Arial"/>
              <a:buChar char="•"/>
            </a:pPr>
            <a:r>
              <a:rPr lang="en-US" sz="1200" kern="1200" dirty="0">
                <a:solidFill>
                  <a:schemeClr val="tx1"/>
                </a:solidFill>
                <a:effectLst/>
                <a:latin typeface="+mn-lt"/>
                <a:ea typeface="+mn-ea"/>
                <a:cs typeface="+mn-cs"/>
              </a:rPr>
              <a:t>A willingness to subscribe to the goals and philosophy of GHI</a:t>
            </a:r>
          </a:p>
          <a:p>
            <a:pPr marL="171450" lvl="0" indent="-171450">
              <a:buFont typeface="Arial"/>
              <a:buChar char="•"/>
            </a:pPr>
            <a:r>
              <a:rPr lang="en-US" sz="1200" kern="1200" dirty="0">
                <a:solidFill>
                  <a:schemeClr val="tx1"/>
                </a:solidFill>
                <a:effectLst/>
                <a:latin typeface="+mn-lt"/>
                <a:ea typeface="+mn-ea"/>
                <a:cs typeface="+mn-cs"/>
              </a:rPr>
              <a:t>Skills and experience that allow sound scientific assessments</a:t>
            </a:r>
          </a:p>
          <a:p>
            <a:pPr marL="171450" lvl="0" indent="-171450">
              <a:buFont typeface="Arial"/>
              <a:buChar char="•"/>
            </a:pPr>
            <a:r>
              <a:rPr lang="en-US" sz="1200" kern="1200" dirty="0">
                <a:solidFill>
                  <a:schemeClr val="tx1"/>
                </a:solidFill>
                <a:effectLst/>
                <a:latin typeface="+mn-lt"/>
                <a:ea typeface="+mn-ea"/>
                <a:cs typeface="+mn-cs"/>
              </a:rPr>
              <a:t>Good communication skills, both verbal and written, in the local language and in English</a:t>
            </a:r>
          </a:p>
          <a:p>
            <a:pPr marL="171450" lvl="0" indent="-171450">
              <a:buFont typeface="Arial"/>
              <a:buChar char="•"/>
            </a:pPr>
            <a:r>
              <a:rPr lang="en-US" sz="1200" kern="1200" dirty="0">
                <a:solidFill>
                  <a:schemeClr val="tx1"/>
                </a:solidFill>
                <a:effectLst/>
                <a:latin typeface="+mn-lt"/>
                <a:ea typeface="+mn-ea"/>
                <a:cs typeface="+mn-cs"/>
              </a:rPr>
              <a:t>Interest in food regulations, risk/benefit analysis and the scientific process and in disseminating this information</a:t>
            </a:r>
          </a:p>
          <a:p>
            <a:pPr marL="171450" lvl="0" indent="-171450">
              <a:buFont typeface="Arial"/>
              <a:buChar char="•"/>
            </a:pPr>
            <a:r>
              <a:rPr lang="en-US" sz="1200" kern="1200" dirty="0">
                <a:solidFill>
                  <a:schemeClr val="tx1"/>
                </a:solidFill>
                <a:effectLst/>
                <a:latin typeface="+mn-lt"/>
                <a:ea typeface="+mn-ea"/>
                <a:cs typeface="+mn-cs"/>
              </a:rPr>
              <a:t>Willingness to identify specialists and scientific forums, communicate with food safety regulators and discuss issues in the local language</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27DA99E-ECB3-1B41-B91B-4B5814D053B7}" type="slidenum">
              <a:rPr lang="uk-UA"/>
              <a:t>5</a:t>
            </a:fld>
            <a:endParaRPr lang="uk-UA"/>
          </a:p>
        </p:txBody>
      </p:sp>
    </p:spTree>
    <p:extLst>
      <p:ext uri="{BB962C8B-B14F-4D97-AF65-F5344CB8AC3E}">
        <p14:creationId xmlns:p14="http://schemas.microsoft.com/office/powerpoint/2010/main" val="624785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Ambassadors will receive: </a:t>
            </a:r>
          </a:p>
          <a:p>
            <a:r>
              <a:rPr lang="en-GB" sz="1200" b="1" i="0" u="none" strike="noStrike" kern="1200" baseline="0" dirty="0" smtClean="0">
                <a:solidFill>
                  <a:schemeClr val="tx1"/>
                </a:solidFill>
                <a:latin typeface="+mn-lt"/>
                <a:ea typeface="+mn-ea"/>
                <a:cs typeface="+mn-cs"/>
              </a:rPr>
              <a:t>Presentation Slides </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We have many slides that outline the work and objectives of GHI and that may be used as part of presentations. If needed, these may be adapted to the target audience. The slides also may be used as stand-alone presentations. </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Support Materials </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 number of information sheets in PDF format, designed to assist GHI Ambassadors in mutual communication and for educational and membership outreach activities are available, including: </a:t>
            </a:r>
          </a:p>
          <a:p>
            <a:r>
              <a:rPr lang="en-GB" sz="1200" b="0" i="0" u="none" strike="noStrike" kern="1200" baseline="0" dirty="0" smtClean="0">
                <a:solidFill>
                  <a:schemeClr val="tx1"/>
                </a:solidFill>
                <a:latin typeface="+mn-lt"/>
                <a:ea typeface="+mn-ea"/>
                <a:cs typeface="+mn-cs"/>
              </a:rPr>
              <a:t>GHI Ambassadors Contact List </a:t>
            </a:r>
          </a:p>
          <a:p>
            <a:r>
              <a:rPr lang="en-GB" sz="1200" b="0" i="0" u="none" strike="noStrike" kern="1200" baseline="0" dirty="0" smtClean="0">
                <a:solidFill>
                  <a:schemeClr val="tx1"/>
                </a:solidFill>
                <a:latin typeface="+mn-lt"/>
                <a:ea typeface="+mn-ea"/>
                <a:cs typeface="+mn-cs"/>
              </a:rPr>
              <a:t>GHI Presentation Slide Deck </a:t>
            </a:r>
          </a:p>
          <a:p>
            <a:r>
              <a:rPr lang="en-GB" sz="1200" b="0" i="0" u="none" strike="noStrike" kern="1200" baseline="0" dirty="0" smtClean="0">
                <a:solidFill>
                  <a:schemeClr val="tx1"/>
                </a:solidFill>
                <a:latin typeface="+mn-lt"/>
                <a:ea typeface="+mn-ea"/>
                <a:cs typeface="+mn-cs"/>
              </a:rPr>
              <a:t>Active Working Groups List </a:t>
            </a:r>
          </a:p>
          <a:p>
            <a:r>
              <a:rPr lang="en-GB" sz="1200" b="0" i="0" u="none" strike="noStrike" kern="1200" baseline="0" dirty="0" smtClean="0">
                <a:solidFill>
                  <a:schemeClr val="tx1"/>
                </a:solidFill>
                <a:latin typeface="+mn-lt"/>
                <a:ea typeface="+mn-ea"/>
                <a:cs typeface="+mn-cs"/>
              </a:rPr>
              <a:t>Dedicated Ambassador page on the GHI website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Please visit the GHI website at www.globalharmonization.net to download these and other materials of interest, or request more information from the GHI Ambassador Programme Director. </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Complimentary Book </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As an Ambassador for GHI, you will receive a free copy of the organization’s first book, </a:t>
            </a:r>
            <a:r>
              <a:rPr lang="en-GB" sz="1200" b="0" i="1" u="none" strike="noStrike" kern="1200" baseline="0" dirty="0" smtClean="0">
                <a:solidFill>
                  <a:schemeClr val="tx1"/>
                </a:solidFill>
                <a:latin typeface="+mn-lt"/>
                <a:ea typeface="+mn-ea"/>
                <a:cs typeface="+mn-cs"/>
              </a:rPr>
              <a:t>Ensuring Global Food Safety: Exploring Global Harmonization, </a:t>
            </a:r>
            <a:r>
              <a:rPr lang="en-GB" sz="1200" b="0" i="0" u="none" strike="noStrike" kern="1200" baseline="0" dirty="0" smtClean="0">
                <a:solidFill>
                  <a:schemeClr val="tx1"/>
                </a:solidFill>
                <a:latin typeface="+mn-lt"/>
                <a:ea typeface="+mn-ea"/>
                <a:cs typeface="+mn-cs"/>
              </a:rPr>
              <a:t>edited by Christine E. Boisrobert, Aleksandra </a:t>
            </a:r>
            <a:r>
              <a:rPr lang="en-GB" sz="1200" b="0" i="0" u="none" strike="noStrike" kern="1200" baseline="0" dirty="0" err="1" smtClean="0">
                <a:solidFill>
                  <a:schemeClr val="tx1"/>
                </a:solidFill>
                <a:latin typeface="+mn-lt"/>
                <a:ea typeface="+mn-ea"/>
                <a:cs typeface="+mn-cs"/>
              </a:rPr>
              <a:t>Stjepanovic</a:t>
            </a:r>
            <a:r>
              <a:rPr lang="en-GB" sz="1200" b="0" i="0" u="none" strike="noStrike" kern="1200" baseline="0" dirty="0" smtClean="0">
                <a:solidFill>
                  <a:schemeClr val="tx1"/>
                </a:solidFill>
                <a:latin typeface="+mn-lt"/>
                <a:ea typeface="+mn-ea"/>
                <a:cs typeface="+mn-cs"/>
              </a:rPr>
              <a:t>, Sangsuk Oh and Huub L.M. Lelieveld. The book is an excellent way for Ambassadors to gain valuable insight into GHI’s objectives and structure, global harmonization issues and the benefits of a science-based global regulatory framework – insights that can be shared with prospective members and scientific organizations in your country or region. We are negotiating free or reduced price copies of other GHI books. </a:t>
            </a:r>
            <a:endParaRPr lang="en-US" dirty="0"/>
          </a:p>
        </p:txBody>
      </p:sp>
      <p:sp>
        <p:nvSpPr>
          <p:cNvPr id="4" name="Slide Number Placeholder 3"/>
          <p:cNvSpPr>
            <a:spLocks noGrp="1"/>
          </p:cNvSpPr>
          <p:nvPr>
            <p:ph type="sldNum" sz="quarter" idx="10"/>
          </p:nvPr>
        </p:nvSpPr>
        <p:spPr/>
        <p:txBody>
          <a:bodyPr/>
          <a:lstStyle/>
          <a:p>
            <a:fld id="{427DA99E-ECB3-1B41-B91B-4B5814D053B7}" type="slidenum">
              <a:rPr lang="uk-UA"/>
              <a:t>6</a:t>
            </a:fld>
            <a:endParaRPr lang="uk-UA"/>
          </a:p>
        </p:txBody>
      </p:sp>
    </p:spTree>
    <p:extLst>
      <p:ext uri="{BB962C8B-B14F-4D97-AF65-F5344CB8AC3E}">
        <p14:creationId xmlns:p14="http://schemas.microsoft.com/office/powerpoint/2010/main" val="1515027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GHI Ambassadors are the association’s proactive representatives and advocates at the local and regional level. The responsibilities of all Ambassadors include the following: </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Make GHI known in their region in a variety of ways, such as: </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Publishing about GHI in food-related magazines and journals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Participating in and representing GHI at local conferences, including organizing sessions or GHI general meetings, giving presentations, contribute GHI materials to </a:t>
            </a:r>
            <a:r>
              <a:rPr lang="en-GB" sz="1200" b="0" i="0" u="none" strike="noStrike" kern="1200" baseline="0" dirty="0" err="1" smtClean="0">
                <a:solidFill>
                  <a:schemeClr val="tx1"/>
                </a:solidFill>
                <a:latin typeface="+mn-lt"/>
                <a:ea typeface="+mn-ea"/>
                <a:cs typeface="+mn-cs"/>
              </a:rPr>
              <a:t>tabletop</a:t>
            </a:r>
            <a:r>
              <a:rPr lang="en-GB" sz="1200" b="0" i="0" u="none" strike="noStrike" kern="1200" baseline="0" dirty="0" smtClean="0">
                <a:solidFill>
                  <a:schemeClr val="tx1"/>
                </a:solidFill>
                <a:latin typeface="+mn-lt"/>
                <a:ea typeface="+mn-ea"/>
                <a:cs typeface="+mn-cs"/>
              </a:rPr>
              <a:t>/exhibit booths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Sharing and disseminating information about GHI publications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Writing reviews on GHI books, such as “</a:t>
            </a:r>
            <a:r>
              <a:rPr lang="en-GB" sz="1200" b="0" i="1" u="none" strike="noStrike" kern="1200" baseline="0" dirty="0" smtClean="0">
                <a:solidFill>
                  <a:schemeClr val="tx1"/>
                </a:solidFill>
                <a:latin typeface="+mn-lt"/>
                <a:ea typeface="+mn-ea"/>
                <a:cs typeface="+mn-cs"/>
              </a:rPr>
              <a:t>Ensuring Global Food Safety: Exploring Global Harmonization</a:t>
            </a:r>
            <a:r>
              <a:rPr lang="en-GB" sz="1200" b="0" i="0" u="none" strike="noStrike" kern="1200" baseline="0" dirty="0" smtClean="0">
                <a:solidFill>
                  <a:schemeClr val="tx1"/>
                </a:solidFill>
                <a:latin typeface="+mn-lt"/>
                <a:ea typeface="+mn-ea"/>
                <a:cs typeface="+mn-cs"/>
              </a:rPr>
              <a:t>”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Translating GHI documents, such as Working Group consensus documents, GHI brochures and information sheets, into the local language for publication on the GHI website or in other local/ regional print and online media </a:t>
            </a:r>
          </a:p>
          <a:p>
            <a:endParaRPr lang="en-US" dirty="0"/>
          </a:p>
        </p:txBody>
      </p:sp>
      <p:sp>
        <p:nvSpPr>
          <p:cNvPr id="4" name="Slide Number Placeholder 3"/>
          <p:cNvSpPr>
            <a:spLocks noGrp="1"/>
          </p:cNvSpPr>
          <p:nvPr>
            <p:ph type="sldNum" sz="quarter" idx="10"/>
          </p:nvPr>
        </p:nvSpPr>
        <p:spPr/>
        <p:txBody>
          <a:bodyPr/>
          <a:lstStyle/>
          <a:p>
            <a:fld id="{427DA99E-ECB3-1B41-B91B-4B5814D053B7}" type="slidenum">
              <a:rPr lang="uk-UA"/>
              <a:t>7</a:t>
            </a:fld>
            <a:endParaRPr lang="uk-UA"/>
          </a:p>
        </p:txBody>
      </p:sp>
    </p:spTree>
    <p:extLst>
      <p:ext uri="{BB962C8B-B14F-4D97-AF65-F5344CB8AC3E}">
        <p14:creationId xmlns:p14="http://schemas.microsoft.com/office/powerpoint/2010/main" val="803940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smtClean="0">
                <a:solidFill>
                  <a:schemeClr val="tx1"/>
                </a:solidFill>
                <a:latin typeface="+mn-lt"/>
                <a:ea typeface="+mn-ea"/>
                <a:cs typeface="+mn-cs"/>
              </a:rPr>
              <a:t>Communicate GHI messages and share consensus documents with local, regional and national government officials and policymakers, </a:t>
            </a:r>
            <a:r>
              <a:rPr lang="en-GB" sz="1200" b="0" i="0" u="none" strike="noStrike" kern="1200" baseline="0" dirty="0" smtClean="0">
                <a:solidFill>
                  <a:schemeClr val="tx1"/>
                </a:solidFill>
                <a:latin typeface="+mn-lt"/>
                <a:ea typeface="+mn-ea"/>
                <a:cs typeface="+mn-cs"/>
              </a:rPr>
              <a:t>such as food safety authorities, parliaments and congressional bodies, and municipalities </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Identify experts/specialists in their regions and localities who can or will do one or more of the following: </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Join GHI as members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Participate in consensus-building activities through GHI Working Groups related to their scientific field or professional discipline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Provide expert review of GHI consensus documents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Contribute to GHI books as authors </a:t>
            </a:r>
          </a:p>
          <a:p>
            <a:endParaRPr lang="en-US" dirty="0"/>
          </a:p>
        </p:txBody>
      </p:sp>
      <p:sp>
        <p:nvSpPr>
          <p:cNvPr id="4" name="Slide Number Placeholder 3"/>
          <p:cNvSpPr>
            <a:spLocks noGrp="1"/>
          </p:cNvSpPr>
          <p:nvPr>
            <p:ph type="sldNum" sz="quarter" idx="10"/>
          </p:nvPr>
        </p:nvSpPr>
        <p:spPr/>
        <p:txBody>
          <a:bodyPr/>
          <a:lstStyle/>
          <a:p>
            <a:fld id="{427DA99E-ECB3-1B41-B91B-4B5814D053B7}" type="slidenum">
              <a:rPr lang="uk-UA"/>
              <a:t>8</a:t>
            </a:fld>
            <a:endParaRPr lang="uk-UA"/>
          </a:p>
        </p:txBody>
      </p:sp>
    </p:spTree>
    <p:extLst>
      <p:ext uri="{BB962C8B-B14F-4D97-AF65-F5344CB8AC3E}">
        <p14:creationId xmlns:p14="http://schemas.microsoft.com/office/powerpoint/2010/main" val="1928476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a:t>
            </a:r>
            <a:r>
              <a:rPr lang="en-GB" sz="1200" b="1" i="0" u="none" strike="noStrike" kern="1200" baseline="0" dirty="0" smtClean="0">
                <a:solidFill>
                  <a:schemeClr val="tx1"/>
                </a:solidFill>
                <a:latin typeface="+mn-lt"/>
                <a:ea typeface="+mn-ea"/>
                <a:cs typeface="+mn-cs"/>
              </a:rPr>
              <a:t>Respond to local misinformation, with approval and assistance from GHI Working Groups. </a:t>
            </a:r>
            <a:r>
              <a:rPr lang="en-GB" sz="1200" b="0" i="0" u="none" strike="noStrike" kern="1200" baseline="0" dirty="0" smtClean="0">
                <a:solidFill>
                  <a:schemeClr val="tx1"/>
                </a:solidFill>
                <a:latin typeface="+mn-lt"/>
                <a:ea typeface="+mn-ea"/>
                <a:cs typeface="+mn-cs"/>
              </a:rPr>
              <a:t>When GHI Ambassadors read or view local or regional news stories on food safety issues that misinterpret or miscommunicate scientific facts, GHI will assist you in correcting the record. Articles or video transcripts in question will be translated by the Ambassador into English and sent through the Ambassador Programme Director to the GHI Executive Board and/or appropriate Working Groups for a science-based response or official comment on the respective matter. The response will be sent back to the Ambassador who will translate it into local language and disseminate it as soon as possible to the local media. </a:t>
            </a:r>
          </a:p>
          <a:p>
            <a:endParaRPr lang="de-DE"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Report activities conducted on behalf of GHI in your region</a:t>
            </a:r>
            <a:r>
              <a:rPr lang="en-GB" sz="1200" b="0" i="0" u="none" strike="noStrike" kern="1200" baseline="0" dirty="0" smtClean="0">
                <a:solidFill>
                  <a:schemeClr val="tx1"/>
                </a:solidFill>
                <a:latin typeface="+mn-lt"/>
                <a:ea typeface="+mn-ea"/>
                <a:cs typeface="+mn-cs"/>
              </a:rPr>
              <a:t>, such as presentations made at symposia or conferences, document translations, articles published, etc. </a:t>
            </a:r>
            <a:endParaRPr lang="en-US" dirty="0"/>
          </a:p>
        </p:txBody>
      </p:sp>
      <p:sp>
        <p:nvSpPr>
          <p:cNvPr id="4" name="Slide Number Placeholder 3"/>
          <p:cNvSpPr>
            <a:spLocks noGrp="1"/>
          </p:cNvSpPr>
          <p:nvPr>
            <p:ph type="sldNum" sz="quarter" idx="10"/>
          </p:nvPr>
        </p:nvSpPr>
        <p:spPr/>
        <p:txBody>
          <a:bodyPr/>
          <a:lstStyle/>
          <a:p>
            <a:fld id="{427DA99E-ECB3-1B41-B91B-4B5814D053B7}" type="slidenum">
              <a:rPr lang="uk-UA"/>
              <a:t>9</a:t>
            </a:fld>
            <a:endParaRPr lang="uk-UA"/>
          </a:p>
        </p:txBody>
      </p:sp>
    </p:spTree>
    <p:extLst>
      <p:ext uri="{BB962C8B-B14F-4D97-AF65-F5344CB8AC3E}">
        <p14:creationId xmlns:p14="http://schemas.microsoft.com/office/powerpoint/2010/main" val="751031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lvl1pPr>
              <a:defRPr/>
            </a:lvl1pPr>
          </a:lstStyle>
          <a:p>
            <a:fld id="{DDDC00C7-4939-9648-8DAC-C43AD1865C4B}" type="datetimeFigureOut">
              <a:rPr lang="da-DK"/>
              <a:pPr/>
              <a:t>17-03-2019</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fld id="{C3257963-E6F9-3C42-851B-FD6086FDB9D8}" type="slidenum">
              <a:rPr lang="da-DK"/>
              <a:pPr/>
              <a:t>‹#›</a:t>
            </a:fld>
            <a:endParaRPr lang="da-DK"/>
          </a:p>
        </p:txBody>
      </p:sp>
    </p:spTree>
    <p:extLst>
      <p:ext uri="{BB962C8B-B14F-4D97-AF65-F5344CB8AC3E}">
        <p14:creationId xmlns:p14="http://schemas.microsoft.com/office/powerpoint/2010/main" val="2169328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9605558D-B657-9A47-B974-3B2C674E2F67}" type="datetimeFigureOut">
              <a:rPr lang="da-DK"/>
              <a:pPr/>
              <a:t>17-03-2019</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fld id="{C31D8AD1-D3B1-E34B-9D51-FA200CD20859}" type="slidenum">
              <a:rPr lang="da-DK"/>
              <a:pPr/>
              <a:t>‹#›</a:t>
            </a:fld>
            <a:endParaRPr lang="da-DK"/>
          </a:p>
        </p:txBody>
      </p:sp>
    </p:spTree>
    <p:extLst>
      <p:ext uri="{BB962C8B-B14F-4D97-AF65-F5344CB8AC3E}">
        <p14:creationId xmlns:p14="http://schemas.microsoft.com/office/powerpoint/2010/main" val="595394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27796DA5-2E7D-2B4D-89FD-0183909D64B7}" type="datetimeFigureOut">
              <a:rPr lang="da-DK"/>
              <a:pPr/>
              <a:t>17-03-2019</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fld id="{FF5E2F6F-387E-524E-A414-176CEC011095}" type="slidenum">
              <a:rPr lang="da-DK"/>
              <a:pPr/>
              <a:t>‹#›</a:t>
            </a:fld>
            <a:endParaRPr lang="da-DK"/>
          </a:p>
        </p:txBody>
      </p:sp>
    </p:spTree>
    <p:extLst>
      <p:ext uri="{BB962C8B-B14F-4D97-AF65-F5344CB8AC3E}">
        <p14:creationId xmlns:p14="http://schemas.microsoft.com/office/powerpoint/2010/main" val="2834581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34446E1-6F25-B14B-837E-67227DB23B46}" type="datetimeFigureOut">
              <a:t>3/17/2019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59639-939C-D24C-AFA9-AFF65C546EC8}" type="slidenum">
              <a:t>‹#›</a:t>
            </a:fld>
            <a:endParaRPr lang="en-US"/>
          </a:p>
        </p:txBody>
      </p:sp>
    </p:spTree>
    <p:extLst>
      <p:ext uri="{BB962C8B-B14F-4D97-AF65-F5344CB8AC3E}">
        <p14:creationId xmlns:p14="http://schemas.microsoft.com/office/powerpoint/2010/main" val="536031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4446E1-6F25-B14B-837E-67227DB23B46}" type="datetimeFigureOut">
              <a:t>3/17/2019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59639-939C-D24C-AFA9-AFF65C546EC8}" type="slidenum">
              <a:t>‹#›</a:t>
            </a:fld>
            <a:endParaRPr lang="en-US"/>
          </a:p>
        </p:txBody>
      </p:sp>
    </p:spTree>
    <p:extLst>
      <p:ext uri="{BB962C8B-B14F-4D97-AF65-F5344CB8AC3E}">
        <p14:creationId xmlns:p14="http://schemas.microsoft.com/office/powerpoint/2010/main" val="772049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4446E1-6F25-B14B-837E-67227DB23B46}" type="datetimeFigureOut">
              <a:t>3/17/2019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59639-939C-D24C-AFA9-AFF65C546EC8}" type="slidenum">
              <a:t>‹#›</a:t>
            </a:fld>
            <a:endParaRPr lang="en-US"/>
          </a:p>
        </p:txBody>
      </p:sp>
    </p:spTree>
    <p:extLst>
      <p:ext uri="{BB962C8B-B14F-4D97-AF65-F5344CB8AC3E}">
        <p14:creationId xmlns:p14="http://schemas.microsoft.com/office/powerpoint/2010/main" val="2069736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4446E1-6F25-B14B-837E-67227DB23B46}" type="datetimeFigureOut">
              <a:t>3/17/2019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B59639-939C-D24C-AFA9-AFF65C546EC8}" type="slidenum">
              <a:t>‹#›</a:t>
            </a:fld>
            <a:endParaRPr lang="en-US"/>
          </a:p>
        </p:txBody>
      </p:sp>
    </p:spTree>
    <p:extLst>
      <p:ext uri="{BB962C8B-B14F-4D97-AF65-F5344CB8AC3E}">
        <p14:creationId xmlns:p14="http://schemas.microsoft.com/office/powerpoint/2010/main" val="2336374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4446E1-6F25-B14B-837E-67227DB23B46}" type="datetimeFigureOut">
              <a:t>3/17/2019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B59639-939C-D24C-AFA9-AFF65C546EC8}" type="slidenum">
              <a:t>‹#›</a:t>
            </a:fld>
            <a:endParaRPr lang="en-US"/>
          </a:p>
        </p:txBody>
      </p:sp>
    </p:spTree>
    <p:extLst>
      <p:ext uri="{BB962C8B-B14F-4D97-AF65-F5344CB8AC3E}">
        <p14:creationId xmlns:p14="http://schemas.microsoft.com/office/powerpoint/2010/main" val="2820207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4446E1-6F25-B14B-837E-67227DB23B46}" type="datetimeFigureOut">
              <a:t>3/17/2019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B59639-939C-D24C-AFA9-AFF65C546EC8}" type="slidenum">
              <a:t>‹#›</a:t>
            </a:fld>
            <a:endParaRPr lang="en-US"/>
          </a:p>
        </p:txBody>
      </p:sp>
    </p:spTree>
    <p:extLst>
      <p:ext uri="{BB962C8B-B14F-4D97-AF65-F5344CB8AC3E}">
        <p14:creationId xmlns:p14="http://schemas.microsoft.com/office/powerpoint/2010/main" val="1635949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4446E1-6F25-B14B-837E-67227DB23B46}" type="datetimeFigureOut">
              <a:t>3/17/2019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B59639-939C-D24C-AFA9-AFF65C546EC8}" type="slidenum">
              <a:t>‹#›</a:t>
            </a:fld>
            <a:endParaRPr lang="en-US"/>
          </a:p>
        </p:txBody>
      </p:sp>
    </p:spTree>
    <p:extLst>
      <p:ext uri="{BB962C8B-B14F-4D97-AF65-F5344CB8AC3E}">
        <p14:creationId xmlns:p14="http://schemas.microsoft.com/office/powerpoint/2010/main" val="898260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4446E1-6F25-B14B-837E-67227DB23B46}" type="datetimeFigureOut">
              <a:t>3/17/2019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B59639-939C-D24C-AFA9-AFF65C546EC8}" type="slidenum">
              <a:t>‹#›</a:t>
            </a:fld>
            <a:endParaRPr lang="en-US"/>
          </a:p>
        </p:txBody>
      </p:sp>
    </p:spTree>
    <p:extLst>
      <p:ext uri="{BB962C8B-B14F-4D97-AF65-F5344CB8AC3E}">
        <p14:creationId xmlns:p14="http://schemas.microsoft.com/office/powerpoint/2010/main" val="3344953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507957BB-3F21-D94A-A624-91F8B25B3BFC}" type="datetimeFigureOut">
              <a:rPr lang="da-DK"/>
              <a:pPr/>
              <a:t>17-03-2019</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fld id="{2A703B9A-5639-DD43-9AAC-160042337E13}" type="slidenum">
              <a:rPr lang="da-DK"/>
              <a:pPr/>
              <a:t>‹#›</a:t>
            </a:fld>
            <a:endParaRPr lang="da-DK"/>
          </a:p>
        </p:txBody>
      </p:sp>
    </p:spTree>
    <p:extLst>
      <p:ext uri="{BB962C8B-B14F-4D97-AF65-F5344CB8AC3E}">
        <p14:creationId xmlns:p14="http://schemas.microsoft.com/office/powerpoint/2010/main" val="30933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4446E1-6F25-B14B-837E-67227DB23B46}" type="datetimeFigureOut">
              <a:t>3/17/2019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B59639-939C-D24C-AFA9-AFF65C546EC8}" type="slidenum">
              <a:t>‹#›</a:t>
            </a:fld>
            <a:endParaRPr lang="en-US"/>
          </a:p>
        </p:txBody>
      </p:sp>
    </p:spTree>
    <p:extLst>
      <p:ext uri="{BB962C8B-B14F-4D97-AF65-F5344CB8AC3E}">
        <p14:creationId xmlns:p14="http://schemas.microsoft.com/office/powerpoint/2010/main" val="3785688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4446E1-6F25-B14B-837E-67227DB23B46}" type="datetimeFigureOut">
              <a:t>3/17/2019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59639-939C-D24C-AFA9-AFF65C546EC8}" type="slidenum">
              <a:t>‹#›</a:t>
            </a:fld>
            <a:endParaRPr lang="en-US"/>
          </a:p>
        </p:txBody>
      </p:sp>
    </p:spTree>
    <p:extLst>
      <p:ext uri="{BB962C8B-B14F-4D97-AF65-F5344CB8AC3E}">
        <p14:creationId xmlns:p14="http://schemas.microsoft.com/office/powerpoint/2010/main" val="136795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4446E1-6F25-B14B-837E-67227DB23B46}" type="datetimeFigureOut">
              <a:t>3/17/2019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59639-939C-D24C-AFA9-AFF65C546EC8}" type="slidenum">
              <a:t>‹#›</a:t>
            </a:fld>
            <a:endParaRPr lang="en-US"/>
          </a:p>
        </p:txBody>
      </p:sp>
    </p:spTree>
    <p:extLst>
      <p:ext uri="{BB962C8B-B14F-4D97-AF65-F5344CB8AC3E}">
        <p14:creationId xmlns:p14="http://schemas.microsoft.com/office/powerpoint/2010/main" val="737300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4446E1-6F25-B14B-837E-67227DB23B46}" type="datetimeFigureOut">
              <a:t>3/17/2019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4446E1-6F25-B14B-837E-67227DB23B46}" type="datetimeFigureOut">
              <a:t>3/17/2019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59639-939C-D24C-AFA9-AFF65C546EC8}" type="slidenum">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4446E1-6F25-B14B-837E-67227DB23B46}" type="datetimeFigureOut">
              <a:t>3/17/2019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59639-939C-D24C-AFA9-AFF65C546EC8}" type="slidenum">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4446E1-6F25-B14B-837E-67227DB23B46}" type="datetimeFigureOut">
              <a:t>3/17/2019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B59639-939C-D24C-AFA9-AFF65C546EC8}" type="slidenum">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4446E1-6F25-B14B-837E-67227DB23B46}" type="datetimeFigureOut">
              <a:t>3/17/2019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B59639-939C-D24C-AFA9-AFF65C546EC8}" type="slidenum">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4446E1-6F25-B14B-837E-67227DB23B46}" type="datetimeFigureOut">
              <a:t>3/17/2019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B59639-939C-D24C-AFA9-AFF65C546EC8}" type="slidenum">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4446E1-6F25-B14B-837E-67227DB23B46}" type="datetimeFigureOut">
              <a:t>3/17/2019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B59639-939C-D24C-AFA9-AFF65C546EC8}" type="slidenum">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lvl1pPr>
              <a:defRPr/>
            </a:lvl1pPr>
          </a:lstStyle>
          <a:p>
            <a:fld id="{4B5FE96C-8442-8846-81D6-E5FEFCA995BF}" type="datetimeFigureOut">
              <a:rPr lang="da-DK"/>
              <a:pPr/>
              <a:t>17-03-2019</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fld id="{FDD1DEA7-DA19-7D43-B5A3-60801FB9602E}" type="slidenum">
              <a:rPr lang="da-DK"/>
              <a:pPr/>
              <a:t>‹#›</a:t>
            </a:fld>
            <a:endParaRPr lang="da-DK"/>
          </a:p>
        </p:txBody>
      </p:sp>
    </p:spTree>
    <p:extLst>
      <p:ext uri="{BB962C8B-B14F-4D97-AF65-F5344CB8AC3E}">
        <p14:creationId xmlns:p14="http://schemas.microsoft.com/office/powerpoint/2010/main" val="28377817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4446E1-6F25-B14B-837E-67227DB23B46}" type="datetimeFigureOut">
              <a:t>3/17/2019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B59639-939C-D24C-AFA9-AFF65C546EC8}" type="slidenum">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34446E1-6F25-B14B-837E-67227DB23B46}" type="datetimeFigureOut">
              <a:t>3/17/2019</a:t>
            </a:fld>
            <a:endParaRPr lang="en-US"/>
          </a:p>
        </p:txBody>
      </p:sp>
      <p:sp>
        <p:nvSpPr>
          <p:cNvPr id="9" name="Slide Number Placeholder 8"/>
          <p:cNvSpPr>
            <a:spLocks noGrp="1"/>
          </p:cNvSpPr>
          <p:nvPr>
            <p:ph type="sldNum" sz="quarter" idx="11"/>
          </p:nvPr>
        </p:nvSpPr>
        <p:spPr/>
        <p:txBody>
          <a:bodyPr/>
          <a:lstStyle/>
          <a:p>
            <a:fld id="{A7B59639-939C-D24C-AFA9-AFF65C546EC8}" type="slidenum">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4446E1-6F25-B14B-837E-67227DB23B46}" type="datetimeFigureOut">
              <a:t>3/17/2019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59639-939C-D24C-AFA9-AFF65C546EC8}" type="slidenum">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4446E1-6F25-B14B-837E-67227DB23B46}" type="datetimeFigureOut">
              <a:t>3/17/2019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59639-939C-D24C-AFA9-AFF65C546EC8}" type="slidenum">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3"/>
          <p:cNvSpPr>
            <a:spLocks noGrp="1"/>
          </p:cNvSpPr>
          <p:nvPr>
            <p:ph type="dt" sz="half" idx="10"/>
          </p:nvPr>
        </p:nvSpPr>
        <p:spPr/>
        <p:txBody>
          <a:bodyPr/>
          <a:lstStyle>
            <a:lvl1pPr>
              <a:defRPr/>
            </a:lvl1pPr>
          </a:lstStyle>
          <a:p>
            <a:fld id="{DCA09F0D-3D64-CC4F-8053-0FA28CCAC9FB}" type="datetimeFigureOut">
              <a:rPr lang="da-DK"/>
              <a:pPr/>
              <a:t>17-03-2019</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da-DK"/>
          </a:p>
        </p:txBody>
      </p:sp>
      <p:sp>
        <p:nvSpPr>
          <p:cNvPr id="7" name="Pladsholder til diasnummer 5"/>
          <p:cNvSpPr>
            <a:spLocks noGrp="1"/>
          </p:cNvSpPr>
          <p:nvPr>
            <p:ph type="sldNum" sz="quarter" idx="12"/>
          </p:nvPr>
        </p:nvSpPr>
        <p:spPr/>
        <p:txBody>
          <a:bodyPr/>
          <a:lstStyle>
            <a:lvl1pPr>
              <a:defRPr/>
            </a:lvl1pPr>
          </a:lstStyle>
          <a:p>
            <a:fld id="{9FEF41D2-E6FF-C040-8594-D8BBE4F6EF2F}" type="slidenum">
              <a:rPr lang="da-DK"/>
              <a:pPr/>
              <a:t>‹#›</a:t>
            </a:fld>
            <a:endParaRPr lang="da-DK"/>
          </a:p>
        </p:txBody>
      </p:sp>
    </p:spTree>
    <p:extLst>
      <p:ext uri="{BB962C8B-B14F-4D97-AF65-F5344CB8AC3E}">
        <p14:creationId xmlns:p14="http://schemas.microsoft.com/office/powerpoint/2010/main" val="422110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3"/>
          <p:cNvSpPr>
            <a:spLocks noGrp="1"/>
          </p:cNvSpPr>
          <p:nvPr>
            <p:ph type="dt" sz="half" idx="10"/>
          </p:nvPr>
        </p:nvSpPr>
        <p:spPr/>
        <p:txBody>
          <a:bodyPr/>
          <a:lstStyle>
            <a:lvl1pPr>
              <a:defRPr/>
            </a:lvl1pPr>
          </a:lstStyle>
          <a:p>
            <a:fld id="{6A768669-1FA5-0A4C-8485-74CCFE39402E}" type="datetimeFigureOut">
              <a:rPr lang="da-DK"/>
              <a:pPr/>
              <a:t>17-03-2019</a:t>
            </a:fld>
            <a:endParaRPr lang="da-DK"/>
          </a:p>
        </p:txBody>
      </p:sp>
      <p:sp>
        <p:nvSpPr>
          <p:cNvPr id="8" name="Pladsholder til sidefod 4"/>
          <p:cNvSpPr>
            <a:spLocks noGrp="1"/>
          </p:cNvSpPr>
          <p:nvPr>
            <p:ph type="ftr" sz="quarter" idx="11"/>
          </p:nvPr>
        </p:nvSpPr>
        <p:spPr/>
        <p:txBody>
          <a:bodyPr/>
          <a:lstStyle>
            <a:lvl1pPr>
              <a:defRPr/>
            </a:lvl1pPr>
          </a:lstStyle>
          <a:p>
            <a:pPr>
              <a:defRPr/>
            </a:pPr>
            <a:endParaRPr lang="da-DK"/>
          </a:p>
        </p:txBody>
      </p:sp>
      <p:sp>
        <p:nvSpPr>
          <p:cNvPr id="9" name="Pladsholder til diasnummer 5"/>
          <p:cNvSpPr>
            <a:spLocks noGrp="1"/>
          </p:cNvSpPr>
          <p:nvPr>
            <p:ph type="sldNum" sz="quarter" idx="12"/>
          </p:nvPr>
        </p:nvSpPr>
        <p:spPr/>
        <p:txBody>
          <a:bodyPr/>
          <a:lstStyle>
            <a:lvl1pPr>
              <a:defRPr/>
            </a:lvl1pPr>
          </a:lstStyle>
          <a:p>
            <a:fld id="{596DE613-E3D7-DD4F-993C-67EFE44DD545}" type="slidenum">
              <a:rPr lang="da-DK"/>
              <a:pPr/>
              <a:t>‹#›</a:t>
            </a:fld>
            <a:endParaRPr lang="da-DK"/>
          </a:p>
        </p:txBody>
      </p:sp>
    </p:spTree>
    <p:extLst>
      <p:ext uri="{BB962C8B-B14F-4D97-AF65-F5344CB8AC3E}">
        <p14:creationId xmlns:p14="http://schemas.microsoft.com/office/powerpoint/2010/main" val="1538477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3"/>
          <p:cNvSpPr>
            <a:spLocks noGrp="1"/>
          </p:cNvSpPr>
          <p:nvPr>
            <p:ph type="dt" sz="half" idx="10"/>
          </p:nvPr>
        </p:nvSpPr>
        <p:spPr/>
        <p:txBody>
          <a:bodyPr/>
          <a:lstStyle>
            <a:lvl1pPr>
              <a:defRPr/>
            </a:lvl1pPr>
          </a:lstStyle>
          <a:p>
            <a:fld id="{379FFC63-634E-1942-9D5D-C941421569EC}" type="datetimeFigureOut">
              <a:rPr lang="da-DK"/>
              <a:pPr/>
              <a:t>17-03-2019</a:t>
            </a:fld>
            <a:endParaRPr lang="da-DK"/>
          </a:p>
        </p:txBody>
      </p:sp>
      <p:sp>
        <p:nvSpPr>
          <p:cNvPr id="4" name="Pladsholder til sidefod 4"/>
          <p:cNvSpPr>
            <a:spLocks noGrp="1"/>
          </p:cNvSpPr>
          <p:nvPr>
            <p:ph type="ftr" sz="quarter" idx="11"/>
          </p:nvPr>
        </p:nvSpPr>
        <p:spPr/>
        <p:txBody>
          <a:bodyPr/>
          <a:lstStyle>
            <a:lvl1pPr>
              <a:defRPr/>
            </a:lvl1pPr>
          </a:lstStyle>
          <a:p>
            <a:pPr>
              <a:defRPr/>
            </a:pPr>
            <a:endParaRPr lang="da-DK"/>
          </a:p>
        </p:txBody>
      </p:sp>
      <p:sp>
        <p:nvSpPr>
          <p:cNvPr id="5" name="Pladsholder til diasnummer 5"/>
          <p:cNvSpPr>
            <a:spLocks noGrp="1"/>
          </p:cNvSpPr>
          <p:nvPr>
            <p:ph type="sldNum" sz="quarter" idx="12"/>
          </p:nvPr>
        </p:nvSpPr>
        <p:spPr/>
        <p:txBody>
          <a:bodyPr/>
          <a:lstStyle>
            <a:lvl1pPr>
              <a:defRPr/>
            </a:lvl1pPr>
          </a:lstStyle>
          <a:p>
            <a:fld id="{0F58DBB7-711F-1849-98F1-C17AACB2735E}" type="slidenum">
              <a:rPr lang="da-DK"/>
              <a:pPr/>
              <a:t>‹#›</a:t>
            </a:fld>
            <a:endParaRPr lang="da-DK"/>
          </a:p>
        </p:txBody>
      </p:sp>
    </p:spTree>
    <p:extLst>
      <p:ext uri="{BB962C8B-B14F-4D97-AF65-F5344CB8AC3E}">
        <p14:creationId xmlns:p14="http://schemas.microsoft.com/office/powerpoint/2010/main" val="2029000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fld id="{519C71DC-3E41-DC42-8675-94CB5BAC22DD}" type="datetimeFigureOut">
              <a:rPr lang="da-DK"/>
              <a:pPr/>
              <a:t>17-03-2019</a:t>
            </a:fld>
            <a:endParaRPr lang="da-DK"/>
          </a:p>
        </p:txBody>
      </p:sp>
      <p:sp>
        <p:nvSpPr>
          <p:cNvPr id="3" name="Pladsholder til sidefod 4"/>
          <p:cNvSpPr>
            <a:spLocks noGrp="1"/>
          </p:cNvSpPr>
          <p:nvPr>
            <p:ph type="ftr" sz="quarter" idx="11"/>
          </p:nvPr>
        </p:nvSpPr>
        <p:spPr/>
        <p:txBody>
          <a:bodyPr/>
          <a:lstStyle>
            <a:lvl1pPr>
              <a:defRPr/>
            </a:lvl1pPr>
          </a:lstStyle>
          <a:p>
            <a:pPr>
              <a:defRPr/>
            </a:pPr>
            <a:endParaRPr lang="da-DK"/>
          </a:p>
        </p:txBody>
      </p:sp>
      <p:sp>
        <p:nvSpPr>
          <p:cNvPr id="4" name="Pladsholder til diasnummer 5"/>
          <p:cNvSpPr>
            <a:spLocks noGrp="1"/>
          </p:cNvSpPr>
          <p:nvPr>
            <p:ph type="sldNum" sz="quarter" idx="12"/>
          </p:nvPr>
        </p:nvSpPr>
        <p:spPr/>
        <p:txBody>
          <a:bodyPr/>
          <a:lstStyle>
            <a:lvl1pPr>
              <a:defRPr/>
            </a:lvl1pPr>
          </a:lstStyle>
          <a:p>
            <a:fld id="{7A628F1D-687A-CB41-B206-FB809C5F70A9}" type="slidenum">
              <a:rPr lang="da-DK"/>
              <a:pPr/>
              <a:t>‹#›</a:t>
            </a:fld>
            <a:endParaRPr lang="da-DK"/>
          </a:p>
        </p:txBody>
      </p:sp>
    </p:spTree>
    <p:extLst>
      <p:ext uri="{BB962C8B-B14F-4D97-AF65-F5344CB8AC3E}">
        <p14:creationId xmlns:p14="http://schemas.microsoft.com/office/powerpoint/2010/main" val="885646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3"/>
          <p:cNvSpPr>
            <a:spLocks noGrp="1"/>
          </p:cNvSpPr>
          <p:nvPr>
            <p:ph type="dt" sz="half" idx="10"/>
          </p:nvPr>
        </p:nvSpPr>
        <p:spPr/>
        <p:txBody>
          <a:bodyPr/>
          <a:lstStyle>
            <a:lvl1pPr>
              <a:defRPr/>
            </a:lvl1pPr>
          </a:lstStyle>
          <a:p>
            <a:fld id="{E9C0FE1A-AA2C-204F-895D-1B552A4559FA}" type="datetimeFigureOut">
              <a:rPr lang="da-DK"/>
              <a:pPr/>
              <a:t>17-03-2019</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da-DK"/>
          </a:p>
        </p:txBody>
      </p:sp>
      <p:sp>
        <p:nvSpPr>
          <p:cNvPr id="7" name="Pladsholder til diasnummer 5"/>
          <p:cNvSpPr>
            <a:spLocks noGrp="1"/>
          </p:cNvSpPr>
          <p:nvPr>
            <p:ph type="sldNum" sz="quarter" idx="12"/>
          </p:nvPr>
        </p:nvSpPr>
        <p:spPr/>
        <p:txBody>
          <a:bodyPr/>
          <a:lstStyle>
            <a:lvl1pPr>
              <a:defRPr/>
            </a:lvl1pPr>
          </a:lstStyle>
          <a:p>
            <a:fld id="{CBE3D41E-3A1F-5746-A388-ACE1E9FBFB98}" type="slidenum">
              <a:rPr lang="da-DK"/>
              <a:pPr/>
              <a:t>‹#›</a:t>
            </a:fld>
            <a:endParaRPr lang="da-DK"/>
          </a:p>
        </p:txBody>
      </p:sp>
    </p:spTree>
    <p:extLst>
      <p:ext uri="{BB962C8B-B14F-4D97-AF65-F5344CB8AC3E}">
        <p14:creationId xmlns:p14="http://schemas.microsoft.com/office/powerpoint/2010/main" val="2093185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3"/>
          <p:cNvSpPr>
            <a:spLocks noGrp="1"/>
          </p:cNvSpPr>
          <p:nvPr>
            <p:ph type="dt" sz="half" idx="10"/>
          </p:nvPr>
        </p:nvSpPr>
        <p:spPr/>
        <p:txBody>
          <a:bodyPr/>
          <a:lstStyle>
            <a:lvl1pPr>
              <a:defRPr/>
            </a:lvl1pPr>
          </a:lstStyle>
          <a:p>
            <a:fld id="{D9A2D5D2-C4ED-594A-8FF2-67E2C29EEA4C}" type="datetimeFigureOut">
              <a:rPr lang="da-DK"/>
              <a:pPr/>
              <a:t>17-03-2019</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da-DK"/>
          </a:p>
        </p:txBody>
      </p:sp>
      <p:sp>
        <p:nvSpPr>
          <p:cNvPr id="7" name="Pladsholder til diasnummer 5"/>
          <p:cNvSpPr>
            <a:spLocks noGrp="1"/>
          </p:cNvSpPr>
          <p:nvPr>
            <p:ph type="sldNum" sz="quarter" idx="12"/>
          </p:nvPr>
        </p:nvSpPr>
        <p:spPr/>
        <p:txBody>
          <a:bodyPr/>
          <a:lstStyle>
            <a:lvl1pPr>
              <a:defRPr/>
            </a:lvl1pPr>
          </a:lstStyle>
          <a:p>
            <a:fld id="{24BF8E25-5104-B742-BBA9-E6C8C1C7CC6C}" type="slidenum">
              <a:rPr lang="da-DK"/>
              <a:pPr/>
              <a:t>‹#›</a:t>
            </a:fld>
            <a:endParaRPr lang="da-DK"/>
          </a:p>
        </p:txBody>
      </p:sp>
    </p:spTree>
    <p:extLst>
      <p:ext uri="{BB962C8B-B14F-4D97-AF65-F5344CB8AC3E}">
        <p14:creationId xmlns:p14="http://schemas.microsoft.com/office/powerpoint/2010/main" val="388734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da-DK"/>
              <a:t>Klik for at redigere titeltypografi i masteren</a:t>
            </a:r>
          </a:p>
        </p:txBody>
      </p:sp>
      <p:sp>
        <p:nvSpPr>
          <p:cNvPr id="1027" name="Pladsholder til tekst 2"/>
          <p:cNvSpPr>
            <a:spLocks noGrp="1"/>
          </p:cNvSpPr>
          <p:nvPr>
            <p:ph type="body" idx="1"/>
          </p:nvPr>
        </p:nvSpPr>
        <p:spPr bwMode="auto">
          <a:xfrm>
            <a:off x="457200" y="1600201"/>
            <a:ext cx="8229600" cy="38184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0000"/>
            <a:ext cx="2133600" cy="37147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D79364C9-873C-8A44-B021-CF4BBADF53EF}" type="datetimeFigureOut">
              <a:rPr lang="da-DK"/>
              <a:pPr/>
              <a:t>17-03-2019</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da-DK"/>
          </a:p>
        </p:txBody>
      </p:sp>
      <p:sp>
        <p:nvSpPr>
          <p:cNvPr id="6" name="Pladsholder til diasnummer 5"/>
          <p:cNvSpPr>
            <a:spLocks noGrp="1"/>
          </p:cNvSpPr>
          <p:nvPr>
            <p:ph type="sldNum" sz="quarter" idx="4"/>
          </p:nvPr>
        </p:nvSpPr>
        <p:spPr>
          <a:xfrm>
            <a:off x="6553200" y="5461000"/>
            <a:ext cx="2133600" cy="126047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B582200F-B7F9-2B46-8248-2F556CA3409C}" type="slidenum">
              <a:rPr lang="da-DK"/>
              <a:pPr/>
              <a:t>‹#›</a:t>
            </a:fld>
            <a:endParaRPr lang="da-DK"/>
          </a:p>
        </p:txBody>
      </p:sp>
      <p:pic>
        <p:nvPicPr>
          <p:cNvPr id="2" name="Picture 1" descr="GHIupdatedSM-2.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6354823" y="5561189"/>
            <a:ext cx="2789177" cy="116981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112" charset="0"/>
          <a:ea typeface="ＭＳ Ｐゴシック" charset="0"/>
        </a:defRPr>
      </a:lvl2pPr>
      <a:lvl3pPr algn="ctr" rtl="0" eaLnBrk="0" fontAlgn="base" hangingPunct="0">
        <a:spcBef>
          <a:spcPct val="0"/>
        </a:spcBef>
        <a:spcAft>
          <a:spcPct val="0"/>
        </a:spcAft>
        <a:defRPr sz="4400">
          <a:solidFill>
            <a:schemeClr val="tx1"/>
          </a:solidFill>
          <a:latin typeface="Calibri" pitchFamily="-112" charset="0"/>
          <a:ea typeface="ＭＳ Ｐゴシック" charset="0"/>
        </a:defRPr>
      </a:lvl3pPr>
      <a:lvl4pPr algn="ctr" rtl="0" eaLnBrk="0" fontAlgn="base" hangingPunct="0">
        <a:spcBef>
          <a:spcPct val="0"/>
        </a:spcBef>
        <a:spcAft>
          <a:spcPct val="0"/>
        </a:spcAft>
        <a:defRPr sz="4400">
          <a:solidFill>
            <a:schemeClr val="tx1"/>
          </a:solidFill>
          <a:latin typeface="Calibri" pitchFamily="-112" charset="0"/>
          <a:ea typeface="ＭＳ Ｐゴシック" charset="0"/>
        </a:defRPr>
      </a:lvl4pPr>
      <a:lvl5pPr algn="ctr" rtl="0" eaLnBrk="0" fontAlgn="base" hangingPunct="0">
        <a:spcBef>
          <a:spcPct val="0"/>
        </a:spcBef>
        <a:spcAft>
          <a:spcPct val="0"/>
        </a:spcAft>
        <a:defRPr sz="4400">
          <a:solidFill>
            <a:schemeClr val="tx1"/>
          </a:solidFill>
          <a:latin typeface="Calibri" pitchFamily="-112" charset="0"/>
          <a:ea typeface="ＭＳ Ｐゴシック" charset="0"/>
        </a:defRPr>
      </a:lvl5pPr>
      <a:lvl6pPr marL="457200" algn="ctr" rtl="0" fontAlgn="base">
        <a:spcBef>
          <a:spcPct val="0"/>
        </a:spcBef>
        <a:spcAft>
          <a:spcPct val="0"/>
        </a:spcAft>
        <a:defRPr sz="4400">
          <a:solidFill>
            <a:schemeClr val="tx1"/>
          </a:solidFill>
          <a:latin typeface="Calibri" pitchFamily="-112" charset="0"/>
        </a:defRPr>
      </a:lvl6pPr>
      <a:lvl7pPr marL="914400" algn="ctr" rtl="0" fontAlgn="base">
        <a:spcBef>
          <a:spcPct val="0"/>
        </a:spcBef>
        <a:spcAft>
          <a:spcPct val="0"/>
        </a:spcAft>
        <a:defRPr sz="4400">
          <a:solidFill>
            <a:schemeClr val="tx1"/>
          </a:solidFill>
          <a:latin typeface="Calibri" pitchFamily="-112" charset="0"/>
        </a:defRPr>
      </a:lvl7pPr>
      <a:lvl8pPr marL="1371600" algn="ctr" rtl="0" fontAlgn="base">
        <a:spcBef>
          <a:spcPct val="0"/>
        </a:spcBef>
        <a:spcAft>
          <a:spcPct val="0"/>
        </a:spcAft>
        <a:defRPr sz="4400">
          <a:solidFill>
            <a:schemeClr val="tx1"/>
          </a:solidFill>
          <a:latin typeface="Calibri" pitchFamily="-112" charset="0"/>
        </a:defRPr>
      </a:lvl8pPr>
      <a:lvl9pPr marL="1828800" algn="ctr" rtl="0" fontAlgn="base">
        <a:spcBef>
          <a:spcPct val="0"/>
        </a:spcBef>
        <a:spcAft>
          <a:spcPct val="0"/>
        </a:spcAft>
        <a:defRPr sz="4400">
          <a:solidFill>
            <a:schemeClr val="tx1"/>
          </a:solidFill>
          <a:latin typeface="Calibri" pitchFamily="-112"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4446E1-6F25-B14B-837E-67227DB23B46}" type="datetimeFigureOut">
              <a:t>3/17/2019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59639-939C-D24C-AFA9-AFF65C546EC8}" type="slidenum">
              <a:t>‹#›</a:t>
            </a:fld>
            <a:endParaRPr lang="en-US"/>
          </a:p>
        </p:txBody>
      </p:sp>
    </p:spTree>
    <p:extLst>
      <p:ext uri="{BB962C8B-B14F-4D97-AF65-F5344CB8AC3E}">
        <p14:creationId xmlns:p14="http://schemas.microsoft.com/office/powerpoint/2010/main" val="2829922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endParaRPr lang="da-DK"/>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da-DK"/>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79364C9-873C-8A44-B021-CF4BBADF53EF}" type="datetimeFigureOut">
              <a:rPr lang="da-DK"/>
              <a:pPr/>
              <a:t>17-03-2019</a:t>
            </a:fld>
            <a:endParaRPr lang="da-DK"/>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www.globalharmonization.net/"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hyperlink" Target="http://www.facebook/GHI4FoodSafety" TargetMode="External"/><Relationship Id="rId2" Type="http://schemas.openxmlformats.org/officeDocument/2006/relationships/hyperlink" Target="http://www.linkedin.com/company/global-harmonization-initiative" TargetMode="Externa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hyperlink" Target="https://www.globalharmonization.net/ambassador-country-list" TargetMode="External"/><Relationship Id="rId4" Type="http://schemas.openxmlformats.org/officeDocument/2006/relationships/hyperlink" Target="http://www.globalharmonization.ne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notesSlide" Target="../notesSlides/notesSlide9.xml"/><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584852"/>
            <a:ext cx="8470492" cy="685413"/>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sz="4400" dirty="0">
                <a:solidFill>
                  <a:schemeClr val="tx1"/>
                </a:solidFill>
                <a:cs typeface="Optima"/>
              </a:rPr>
              <a:t>About GHI: </a:t>
            </a:r>
            <a:r>
              <a:rPr lang="en-US" sz="4400" dirty="0" smtClean="0">
                <a:solidFill>
                  <a:schemeClr val="tx1"/>
                </a:solidFill>
                <a:cs typeface="Optima"/>
              </a:rPr>
              <a:t>Ambassador Programme</a:t>
            </a:r>
            <a:endParaRPr lang="en-US" sz="4400" dirty="0">
              <a:solidFill>
                <a:schemeClr val="tx1"/>
              </a:solidFill>
              <a:cs typeface="Optima"/>
            </a:endParaRPr>
          </a:p>
        </p:txBody>
      </p:sp>
      <p:pic>
        <p:nvPicPr>
          <p:cNvPr id="4" name="Picture 3" descr="GHIupdatedLG-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3341" y="3684217"/>
            <a:ext cx="6902746" cy="2895255"/>
          </a:xfrm>
          <a:prstGeom prst="rect">
            <a:avLst/>
          </a:prstGeom>
        </p:spPr>
      </p:pic>
      <p:pic>
        <p:nvPicPr>
          <p:cNvPr id="3" name="Picture 2" descr="CROP_ghiweb_WorkingGroups_Banner.jpg"/>
          <p:cNvPicPr>
            <a:picLocks noChangeAspect="1"/>
          </p:cNvPicPr>
          <p:nvPr/>
        </p:nvPicPr>
        <p:blipFill rotWithShape="1">
          <a:blip r:embed="rId4" cstate="email">
            <a:alphaModFix amt="68000"/>
            <a:extLst>
              <a:ext uri="{28A0092B-C50C-407E-A947-70E740481C1C}">
                <a14:useLocalDpi xmlns:a14="http://schemas.microsoft.com/office/drawing/2010/main"/>
              </a:ext>
            </a:extLst>
          </a:blip>
          <a:srcRect/>
          <a:stretch/>
        </p:blipFill>
        <p:spPr>
          <a:xfrm>
            <a:off x="0" y="0"/>
            <a:ext cx="8470491" cy="2576759"/>
          </a:xfrm>
          <a:prstGeom prst="rect">
            <a:avLst/>
          </a:prstGeom>
        </p:spPr>
      </p:pic>
      <p:sp>
        <p:nvSpPr>
          <p:cNvPr id="5" name="TextBox 4"/>
          <p:cNvSpPr txBox="1"/>
          <p:nvPr/>
        </p:nvSpPr>
        <p:spPr>
          <a:xfrm>
            <a:off x="5086350" y="3270265"/>
            <a:ext cx="3214688" cy="461665"/>
          </a:xfrm>
          <a:prstGeom prst="rect">
            <a:avLst/>
          </a:prstGeom>
          <a:noFill/>
        </p:spPr>
        <p:txBody>
          <a:bodyPr wrap="square" rtlCol="0">
            <a:spAutoFit/>
          </a:bodyPr>
          <a:lstStyle/>
          <a:p>
            <a:pPr algn="r"/>
            <a:r>
              <a:rPr lang="de-DE" sz="2400" dirty="0" smtClean="0"/>
              <a:t>Alina-Ioana Gostin</a:t>
            </a:r>
            <a:endParaRPr lang="en-GB" sz="2400" dirty="0"/>
          </a:p>
        </p:txBody>
      </p:sp>
      <p:sp>
        <p:nvSpPr>
          <p:cNvPr id="6" name="TextBox 5"/>
          <p:cNvSpPr txBox="1"/>
          <p:nvPr/>
        </p:nvSpPr>
        <p:spPr>
          <a:xfrm>
            <a:off x="2787446" y="1"/>
            <a:ext cx="5683046" cy="461665"/>
          </a:xfrm>
          <a:prstGeom prst="rect">
            <a:avLst/>
          </a:prstGeom>
          <a:noFill/>
        </p:spPr>
        <p:txBody>
          <a:bodyPr wrap="square" rtlCol="0">
            <a:spAutoFit/>
          </a:bodyPr>
          <a:lstStyle/>
          <a:p>
            <a:pPr algn="r"/>
            <a:r>
              <a:rPr lang="en-GB" sz="1200" b="1" dirty="0">
                <a:solidFill>
                  <a:srgbClr val="000000"/>
                </a:solidFill>
              </a:rPr>
              <a:t>1st GHI WORLD CONGRESS ON FOOD SAFETY AND SECURITY </a:t>
            </a:r>
          </a:p>
          <a:p>
            <a:pPr algn="r"/>
            <a:r>
              <a:rPr lang="de-DE" sz="1200" b="1" dirty="0">
                <a:solidFill>
                  <a:srgbClr val="000000"/>
                </a:solidFill>
              </a:rPr>
              <a:t>(</a:t>
            </a:r>
            <a:r>
              <a:rPr lang="de-DE" sz="1200" b="1" dirty="0" smtClean="0">
                <a:solidFill>
                  <a:srgbClr val="000000"/>
                </a:solidFill>
              </a:rPr>
              <a:t>24-28 March 2019, Leiden, The Netherlands)</a:t>
            </a:r>
            <a:endParaRPr lang="en-GB" sz="1200" b="1" dirty="0">
              <a:solidFill>
                <a:srgbClr val="000000"/>
              </a:solidFill>
            </a:endParaRPr>
          </a:p>
        </p:txBody>
      </p:sp>
    </p:spTree>
    <p:extLst>
      <p:ext uri="{BB962C8B-B14F-4D97-AF65-F5344CB8AC3E}">
        <p14:creationId xmlns:p14="http://schemas.microsoft.com/office/powerpoint/2010/main" val="1742973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ktangel 64"/>
          <p:cNvSpPr>
            <a:spLocks noChangeArrowheads="1"/>
          </p:cNvSpPr>
          <p:nvPr/>
        </p:nvSpPr>
        <p:spPr bwMode="auto">
          <a:xfrm rot="10800000" flipV="1">
            <a:off x="0" y="0"/>
            <a:ext cx="9144000" cy="4065588"/>
          </a:xfrm>
          <a:prstGeom prst="rect">
            <a:avLst/>
          </a:prstGeom>
          <a:gradFill rotWithShape="1">
            <a:gsLst>
              <a:gs pos="0">
                <a:srgbClr val="BFBFBF"/>
              </a:gs>
              <a:gs pos="31000">
                <a:srgbClr val="F3F3F3"/>
              </a:gs>
              <a:gs pos="52000">
                <a:srgbClr val="F3F3F3"/>
              </a:gs>
              <a:gs pos="100000">
                <a:srgbClr val="F3F3F3"/>
              </a:gs>
              <a:gs pos="100000">
                <a:srgbClr val="F3F3F3"/>
              </a:gs>
              <a:gs pos="100000">
                <a:srgbClr val="F3F3F3"/>
              </a:gs>
            </a:gsLst>
            <a:lin ang="16200000" scaled="1"/>
          </a:gradFill>
          <a:ln>
            <a:noFill/>
          </a:ln>
          <a:effectLst>
            <a:outerShdw blurRad="40000" dist="2300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28" name="Freeform 233"/>
          <p:cNvSpPr>
            <a:spLocks/>
          </p:cNvSpPr>
          <p:nvPr/>
        </p:nvSpPr>
        <p:spPr bwMode="auto">
          <a:xfrm>
            <a:off x="6084888" y="2954338"/>
            <a:ext cx="71437" cy="12700"/>
          </a:xfrm>
          <a:custGeom>
            <a:avLst/>
            <a:gdLst>
              <a:gd name="T0" fmla="*/ 90724984 w 45"/>
              <a:gd name="T1" fmla="*/ 20161247 h 8"/>
              <a:gd name="T2" fmla="*/ 113405455 w 45"/>
              <a:gd name="T3" fmla="*/ 0 h 8"/>
              <a:gd name="T4" fmla="*/ 113405455 w 45"/>
              <a:gd name="T5" fmla="*/ 0 h 8"/>
              <a:gd name="T6" fmla="*/ 83163777 w 45"/>
              <a:gd name="T7" fmla="*/ 0 h 8"/>
              <a:gd name="T8" fmla="*/ 83163777 w 45"/>
              <a:gd name="T9" fmla="*/ 0 h 8"/>
              <a:gd name="T10" fmla="*/ 15120833 w 45"/>
              <a:gd name="T11" fmla="*/ 2520950 h 8"/>
              <a:gd name="T12" fmla="*/ 0 w 45"/>
              <a:gd name="T13" fmla="*/ 15120936 h 8"/>
              <a:gd name="T14" fmla="*/ 90724984 w 45"/>
              <a:gd name="T15" fmla="*/ 20161247 h 8"/>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8"/>
              <a:gd name="T26" fmla="*/ 45 w 4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8">
                <a:moveTo>
                  <a:pt x="36" y="8"/>
                </a:moveTo>
                <a:lnTo>
                  <a:pt x="45" y="0"/>
                </a:lnTo>
                <a:lnTo>
                  <a:pt x="33" y="0"/>
                </a:lnTo>
                <a:lnTo>
                  <a:pt x="6" y="1"/>
                </a:lnTo>
                <a:lnTo>
                  <a:pt x="0" y="6"/>
                </a:lnTo>
                <a:lnTo>
                  <a:pt x="36" y="8"/>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29" name="Freeform 234"/>
          <p:cNvSpPr>
            <a:spLocks/>
          </p:cNvSpPr>
          <p:nvPr/>
        </p:nvSpPr>
        <p:spPr bwMode="auto">
          <a:xfrm>
            <a:off x="6135688" y="2128838"/>
            <a:ext cx="63500" cy="9525"/>
          </a:xfrm>
          <a:custGeom>
            <a:avLst/>
            <a:gdLst>
              <a:gd name="T0" fmla="*/ 88206254 w 40"/>
              <a:gd name="T1" fmla="*/ 2520950 h 6"/>
              <a:gd name="T2" fmla="*/ 0 w 40"/>
              <a:gd name="T3" fmla="*/ 0 h 6"/>
              <a:gd name="T4" fmla="*/ 12601573 w 40"/>
              <a:gd name="T5" fmla="*/ 15120939 h 6"/>
              <a:gd name="T6" fmla="*/ 12601573 w 40"/>
              <a:gd name="T7" fmla="*/ 15120939 h 6"/>
              <a:gd name="T8" fmla="*/ 100806236 w 40"/>
              <a:gd name="T9" fmla="*/ 15120939 h 6"/>
              <a:gd name="T10" fmla="*/ 88206254 w 40"/>
              <a:gd name="T11" fmla="*/ 2520950 h 6"/>
              <a:gd name="T12" fmla="*/ 0 60000 65536"/>
              <a:gd name="T13" fmla="*/ 0 60000 65536"/>
              <a:gd name="T14" fmla="*/ 0 60000 65536"/>
              <a:gd name="T15" fmla="*/ 0 60000 65536"/>
              <a:gd name="T16" fmla="*/ 0 60000 65536"/>
              <a:gd name="T17" fmla="*/ 0 60000 65536"/>
              <a:gd name="T18" fmla="*/ 0 w 40"/>
              <a:gd name="T19" fmla="*/ 0 h 6"/>
              <a:gd name="T20" fmla="*/ 40 w 40"/>
              <a:gd name="T21" fmla="*/ 6 h 6"/>
            </a:gdLst>
            <a:ahLst/>
            <a:cxnLst>
              <a:cxn ang="T12">
                <a:pos x="T0" y="T1"/>
              </a:cxn>
              <a:cxn ang="T13">
                <a:pos x="T2" y="T3"/>
              </a:cxn>
              <a:cxn ang="T14">
                <a:pos x="T4" y="T5"/>
              </a:cxn>
              <a:cxn ang="T15">
                <a:pos x="T6" y="T7"/>
              </a:cxn>
              <a:cxn ang="T16">
                <a:pos x="T8" y="T9"/>
              </a:cxn>
              <a:cxn ang="T17">
                <a:pos x="T10" y="T11"/>
              </a:cxn>
            </a:cxnLst>
            <a:rect l="T18" t="T19" r="T20" b="T21"/>
            <a:pathLst>
              <a:path w="40" h="6">
                <a:moveTo>
                  <a:pt x="35" y="1"/>
                </a:moveTo>
                <a:lnTo>
                  <a:pt x="0" y="0"/>
                </a:lnTo>
                <a:lnTo>
                  <a:pt x="5" y="6"/>
                </a:lnTo>
                <a:lnTo>
                  <a:pt x="40" y="6"/>
                </a:lnTo>
                <a:lnTo>
                  <a:pt x="35" y="1"/>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1" name="Freeform 237"/>
          <p:cNvSpPr>
            <a:spLocks/>
          </p:cNvSpPr>
          <p:nvPr/>
        </p:nvSpPr>
        <p:spPr bwMode="auto">
          <a:xfrm>
            <a:off x="6135688" y="4600575"/>
            <a:ext cx="88900" cy="33338"/>
          </a:xfrm>
          <a:custGeom>
            <a:avLst/>
            <a:gdLst>
              <a:gd name="T0" fmla="*/ 90725625 w 56"/>
              <a:gd name="T1" fmla="*/ 0 h 21"/>
              <a:gd name="T2" fmla="*/ 90725625 w 56"/>
              <a:gd name="T3" fmla="*/ 0 h 21"/>
              <a:gd name="T4" fmla="*/ 2520950 w 56"/>
              <a:gd name="T5" fmla="*/ 2520988 h 21"/>
              <a:gd name="T6" fmla="*/ 2520950 w 56"/>
              <a:gd name="T7" fmla="*/ 2520988 h 21"/>
              <a:gd name="T8" fmla="*/ 0 w 56"/>
              <a:gd name="T9" fmla="*/ 2520988 h 21"/>
              <a:gd name="T10" fmla="*/ 50403124 w 56"/>
              <a:gd name="T11" fmla="*/ 42844089 h 21"/>
              <a:gd name="T12" fmla="*/ 40322501 w 56"/>
              <a:gd name="T13" fmla="*/ 52924874 h 21"/>
              <a:gd name="T14" fmla="*/ 40322501 w 56"/>
              <a:gd name="T15" fmla="*/ 52924874 h 21"/>
              <a:gd name="T16" fmla="*/ 128528777 w 56"/>
              <a:gd name="T17" fmla="*/ 50403875 h 21"/>
              <a:gd name="T18" fmla="*/ 141128761 w 56"/>
              <a:gd name="T19" fmla="*/ 40323103 h 21"/>
              <a:gd name="T20" fmla="*/ 90725625 w 56"/>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21"/>
              <a:gd name="T35" fmla="*/ 56 w 56"/>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21">
                <a:moveTo>
                  <a:pt x="36" y="0"/>
                </a:moveTo>
                <a:lnTo>
                  <a:pt x="36" y="0"/>
                </a:lnTo>
                <a:lnTo>
                  <a:pt x="1" y="1"/>
                </a:lnTo>
                <a:lnTo>
                  <a:pt x="0" y="1"/>
                </a:lnTo>
                <a:lnTo>
                  <a:pt x="20" y="17"/>
                </a:lnTo>
                <a:lnTo>
                  <a:pt x="16" y="21"/>
                </a:lnTo>
                <a:lnTo>
                  <a:pt x="51" y="20"/>
                </a:lnTo>
                <a:lnTo>
                  <a:pt x="56" y="16"/>
                </a:lnTo>
                <a:lnTo>
                  <a:pt x="36" y="0"/>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2" name="Freeform 238"/>
          <p:cNvSpPr>
            <a:spLocks/>
          </p:cNvSpPr>
          <p:nvPr/>
        </p:nvSpPr>
        <p:spPr bwMode="auto">
          <a:xfrm>
            <a:off x="6111875" y="4205288"/>
            <a:ext cx="60325" cy="11112"/>
          </a:xfrm>
          <a:custGeom>
            <a:avLst/>
            <a:gdLst>
              <a:gd name="T0" fmla="*/ 83165941 w 38"/>
              <a:gd name="T1" fmla="*/ 17639508 h 7"/>
              <a:gd name="T2" fmla="*/ 95765924 w 38"/>
              <a:gd name="T3" fmla="*/ 0 h 7"/>
              <a:gd name="T4" fmla="*/ 7559675 w 38"/>
              <a:gd name="T5" fmla="*/ 7559336 h 7"/>
              <a:gd name="T6" fmla="*/ 0 w 38"/>
              <a:gd name="T7" fmla="*/ 17639508 h 7"/>
              <a:gd name="T8" fmla="*/ 0 w 38"/>
              <a:gd name="T9" fmla="*/ 17639508 h 7"/>
              <a:gd name="T10" fmla="*/ 40322496 w 38"/>
              <a:gd name="T11" fmla="*/ 17639508 h 7"/>
              <a:gd name="T12" fmla="*/ 40322496 w 38"/>
              <a:gd name="T13" fmla="*/ 17639508 h 7"/>
              <a:gd name="T14" fmla="*/ 83165941 w 38"/>
              <a:gd name="T15" fmla="*/ 17639508 h 7"/>
              <a:gd name="T16" fmla="*/ 83165941 w 38"/>
              <a:gd name="T17" fmla="*/ 17639508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7"/>
              <a:gd name="T29" fmla="*/ 38 w 3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7">
                <a:moveTo>
                  <a:pt x="33" y="7"/>
                </a:moveTo>
                <a:lnTo>
                  <a:pt x="38" y="0"/>
                </a:lnTo>
                <a:lnTo>
                  <a:pt x="3" y="3"/>
                </a:lnTo>
                <a:lnTo>
                  <a:pt x="0" y="7"/>
                </a:lnTo>
                <a:lnTo>
                  <a:pt x="16" y="7"/>
                </a:lnTo>
                <a:lnTo>
                  <a:pt x="33" y="7"/>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53" name="Rektangel med afrundet, diagonalt hjørne 52"/>
          <p:cNvSpPr/>
          <p:nvPr/>
        </p:nvSpPr>
        <p:spPr>
          <a:xfrm>
            <a:off x="373543" y="1152769"/>
            <a:ext cx="8305086" cy="4126927"/>
          </a:xfrm>
          <a:prstGeom prst="round2DiagRect">
            <a:avLst>
              <a:gd name="adj1" fmla="val 20046"/>
              <a:gd name="adj2" fmla="val 0"/>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61" name="Text Box 52"/>
          <p:cNvSpPr txBox="1">
            <a:spLocks noChangeArrowheads="1"/>
          </p:cNvSpPr>
          <p:nvPr/>
        </p:nvSpPr>
        <p:spPr bwMode="gray">
          <a:xfrm>
            <a:off x="715734" y="1456124"/>
            <a:ext cx="7712531" cy="3144451"/>
          </a:xfrm>
          <a:prstGeom prst="rect">
            <a:avLst/>
          </a:prstGeom>
          <a:noFill/>
          <a:ln w="9525">
            <a:noFill/>
            <a:miter lim="800000"/>
            <a:headEnd/>
            <a:tailEnd/>
          </a:ln>
        </p:spPr>
        <p:txBody>
          <a:bodyPr wrap="square">
            <a:spAutoFit/>
          </a:bodyPr>
          <a:lstStyle/>
          <a:p>
            <a:pPr>
              <a:lnSpc>
                <a:spcPct val="90000"/>
              </a:lnSpc>
            </a:pPr>
            <a:r>
              <a:rPr lang="en-US" sz="2000" b="1" dirty="0">
                <a:latin typeface="+mn-lt"/>
              </a:rPr>
              <a:t>Join our global community of food scientists </a:t>
            </a:r>
            <a:r>
              <a:rPr lang="en-US" sz="2000" dirty="0">
                <a:latin typeface="+mn-lt"/>
              </a:rPr>
              <a:t>united in a shared vision that harmonized science-based food safety regulations and legislation will foster trade, fuel innovation and feed people around the world.</a:t>
            </a:r>
          </a:p>
          <a:p>
            <a:pPr>
              <a:lnSpc>
                <a:spcPct val="90000"/>
              </a:lnSpc>
            </a:pPr>
            <a:endParaRPr lang="en-US" sz="2000" dirty="0">
              <a:latin typeface="+mn-lt"/>
              <a:cs typeface="ＭＳ Ｐゴシック" charset="0"/>
            </a:endParaRPr>
          </a:p>
          <a:p>
            <a:pPr>
              <a:lnSpc>
                <a:spcPct val="90000"/>
              </a:lnSpc>
            </a:pPr>
            <a:r>
              <a:rPr lang="en-US" sz="2000" b="1" dirty="0">
                <a:latin typeface="+mn-lt"/>
              </a:rPr>
              <a:t>GHI membership is free </a:t>
            </a:r>
            <a:r>
              <a:rPr lang="en-US" sz="2000" dirty="0">
                <a:latin typeface="+mn-lt"/>
              </a:rPr>
              <a:t>to scientists and experts from industry, government and academia with expertise in food safety, nutrition, regulation, law and trade.</a:t>
            </a:r>
            <a:endParaRPr lang="en-US" sz="2000" dirty="0">
              <a:latin typeface="+mn-lt"/>
              <a:cs typeface="ＭＳ Ｐゴシック" charset="0"/>
            </a:endParaRPr>
          </a:p>
          <a:p>
            <a:pPr eaLnBrk="1" hangingPunct="1">
              <a:lnSpc>
                <a:spcPct val="90000"/>
              </a:lnSpc>
            </a:pPr>
            <a:endParaRPr lang="en-US" sz="2000" dirty="0">
              <a:latin typeface="+mn-lt"/>
              <a:cs typeface="ＭＳ Ｐゴシック" charset="0"/>
            </a:endParaRPr>
          </a:p>
          <a:p>
            <a:pPr eaLnBrk="1" hangingPunct="1">
              <a:lnSpc>
                <a:spcPct val="90000"/>
              </a:lnSpc>
            </a:pPr>
            <a:r>
              <a:rPr lang="en-US" sz="2000" dirty="0">
                <a:latin typeface="+mn-lt"/>
                <a:cs typeface="ＭＳ Ｐゴシック" charset="0"/>
              </a:rPr>
              <a:t>Visit our website at </a:t>
            </a:r>
            <a:r>
              <a:rPr lang="en-US" sz="2000" b="1" dirty="0" smtClean="0">
                <a:solidFill>
                  <a:srgbClr val="00B050"/>
                </a:solidFill>
                <a:latin typeface="+mn-lt"/>
                <a:cs typeface="ＭＳ Ｐゴシック" charset="0"/>
                <a:hlinkClick r:id="rId3"/>
              </a:rPr>
              <a:t>www.globalharmonization.net</a:t>
            </a:r>
            <a:r>
              <a:rPr lang="en-US" sz="2000" b="1" dirty="0" smtClean="0">
                <a:solidFill>
                  <a:srgbClr val="00B050"/>
                </a:solidFill>
                <a:latin typeface="+mn-lt"/>
                <a:cs typeface="ＭＳ Ｐゴシック" charset="0"/>
              </a:rPr>
              <a:t> </a:t>
            </a:r>
            <a:r>
              <a:rPr lang="en-US" sz="2000" dirty="0" smtClean="0">
                <a:latin typeface="+mn-lt"/>
                <a:cs typeface="ＭＳ Ｐゴシック" charset="0"/>
              </a:rPr>
              <a:t>for </a:t>
            </a:r>
            <a:r>
              <a:rPr lang="en-US" sz="2000" dirty="0">
                <a:latin typeface="+mn-lt"/>
                <a:cs typeface="ＭＳ Ｐゴシック" charset="0"/>
              </a:rPr>
              <a:t>details on the benefits of membership and to apply.</a:t>
            </a:r>
          </a:p>
          <a:p>
            <a:pPr eaLnBrk="1" hangingPunct="1">
              <a:lnSpc>
                <a:spcPct val="90000"/>
              </a:lnSpc>
            </a:pPr>
            <a:endParaRPr lang="en-US" sz="2000" dirty="0">
              <a:latin typeface="+mn-lt"/>
              <a:cs typeface="ＭＳ Ｐゴシック" charset="0"/>
            </a:endParaRPr>
          </a:p>
        </p:txBody>
      </p:sp>
      <p:sp>
        <p:nvSpPr>
          <p:cNvPr id="2070" name="Rectangle 8"/>
          <p:cNvSpPr>
            <a:spLocks noChangeArrowheads="1"/>
          </p:cNvSpPr>
          <p:nvPr/>
        </p:nvSpPr>
        <p:spPr bwMode="gray">
          <a:xfrm>
            <a:off x="314325" y="195263"/>
            <a:ext cx="8520113"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lstStyle/>
          <a:p>
            <a:r>
              <a:rPr lang="de-DE" sz="2600" b="1">
                <a:latin typeface="Calibri" charset="0"/>
              </a:rPr>
              <a:t>GET INVOLVED </a:t>
            </a:r>
            <a:r>
              <a:rPr lang="de-DE" sz="2600">
                <a:latin typeface="Calibri" charset="0"/>
              </a:rPr>
              <a:t>WITH GHI</a:t>
            </a:r>
            <a:endParaRPr lang="de-DE" sz="2800">
              <a:latin typeface="Calibri" charset="0"/>
            </a:endParaRPr>
          </a:p>
        </p:txBody>
      </p:sp>
      <p:sp>
        <p:nvSpPr>
          <p:cNvPr id="2071" name="Tekstboks 19"/>
          <p:cNvSpPr txBox="1">
            <a:spLocks noChangeArrowheads="1"/>
          </p:cNvSpPr>
          <p:nvPr/>
        </p:nvSpPr>
        <p:spPr bwMode="auto">
          <a:xfrm>
            <a:off x="252413" y="612775"/>
            <a:ext cx="217920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da-DK" sz="1600">
                <a:latin typeface="Calibri" charset="0"/>
              </a:rPr>
              <a:t>SHARE YOUR EXPERTISE</a:t>
            </a:r>
          </a:p>
        </p:txBody>
      </p:sp>
      <p:pic>
        <p:nvPicPr>
          <p:cNvPr id="4" name="Picture 3" descr="ghiweb_Participate200x200_HOMEPage.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0494" y="4561214"/>
            <a:ext cx="2736518" cy="2151826"/>
          </a:xfrm>
          <a:prstGeom prst="rect">
            <a:avLst/>
          </a:prstGeom>
        </p:spPr>
      </p:pic>
    </p:spTree>
    <p:extLst>
      <p:ext uri="{BB962C8B-B14F-4D97-AF65-F5344CB8AC3E}">
        <p14:creationId xmlns:p14="http://schemas.microsoft.com/office/powerpoint/2010/main" val="3508890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ktangel 105"/>
          <p:cNvSpPr>
            <a:spLocks noChangeArrowheads="1"/>
          </p:cNvSpPr>
          <p:nvPr/>
        </p:nvSpPr>
        <p:spPr bwMode="auto">
          <a:xfrm rot="10800000" flipV="1">
            <a:off x="0" y="0"/>
            <a:ext cx="9144000" cy="4065588"/>
          </a:xfrm>
          <a:prstGeom prst="rect">
            <a:avLst/>
          </a:prstGeom>
          <a:gradFill rotWithShape="1">
            <a:gsLst>
              <a:gs pos="0">
                <a:srgbClr val="BFBFBF"/>
              </a:gs>
              <a:gs pos="31000">
                <a:srgbClr val="F3F3F3"/>
              </a:gs>
              <a:gs pos="52000">
                <a:srgbClr val="F3F3F3"/>
              </a:gs>
              <a:gs pos="100000">
                <a:srgbClr val="F3F3F3"/>
              </a:gs>
              <a:gs pos="100000">
                <a:srgbClr val="F3F3F3"/>
              </a:gs>
              <a:gs pos="100000">
                <a:srgbClr val="F3F3F3"/>
              </a:gs>
            </a:gsLst>
            <a:lin ang="16200000" scaled="1"/>
          </a:gradFill>
          <a:ln>
            <a:noFill/>
          </a:ln>
          <a:effectLst>
            <a:outerShdw blurRad="40000" dist="2300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grpSp>
        <p:nvGrpSpPr>
          <p:cNvPr id="7171" name="Gruppe 94"/>
          <p:cNvGrpSpPr>
            <a:grpSpLocks/>
          </p:cNvGrpSpPr>
          <p:nvPr/>
        </p:nvGrpSpPr>
        <p:grpSpPr bwMode="auto">
          <a:xfrm>
            <a:off x="345032" y="1377697"/>
            <a:ext cx="8261085" cy="3368964"/>
            <a:chOff x="4830331" y="1406858"/>
            <a:chExt cx="3788383" cy="4809112"/>
          </a:xfrm>
        </p:grpSpPr>
        <p:sp>
          <p:nvSpPr>
            <p:cNvPr id="87" name="Rektangel med enkelt afrundet hjørne 86"/>
            <p:cNvSpPr>
              <a:spLocks/>
            </p:cNvSpPr>
            <p:nvPr/>
          </p:nvSpPr>
          <p:spPr bwMode="auto">
            <a:xfrm rot="10800000" flipH="1">
              <a:off x="4830331" y="1406858"/>
              <a:ext cx="3785207" cy="4809112"/>
            </a:xfrm>
            <a:custGeom>
              <a:avLst/>
              <a:gdLst>
                <a:gd name="T0" fmla="*/ 0 w 3785207"/>
                <a:gd name="T1" fmla="*/ 0 h 4809112"/>
                <a:gd name="T2" fmla="*/ 3154327 w 3785207"/>
                <a:gd name="T3" fmla="*/ 0 h 4809112"/>
                <a:gd name="T4" fmla="*/ 3785207 w 3785207"/>
                <a:gd name="T5" fmla="*/ 630880 h 4809112"/>
                <a:gd name="T6" fmla="*/ 3785207 w 3785207"/>
                <a:gd name="T7" fmla="*/ 4809112 h 4809112"/>
                <a:gd name="T8" fmla="*/ 0 w 3785207"/>
                <a:gd name="T9" fmla="*/ 4809112 h 4809112"/>
                <a:gd name="T10" fmla="*/ 0 w 3785207"/>
                <a:gd name="T11" fmla="*/ 0 h 4809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85207" h="4809112">
                  <a:moveTo>
                    <a:pt x="0" y="0"/>
                  </a:moveTo>
                  <a:lnTo>
                    <a:pt x="3154327" y="0"/>
                  </a:lnTo>
                  <a:cubicBezTo>
                    <a:pt x="3502752" y="0"/>
                    <a:pt x="3785207" y="282455"/>
                    <a:pt x="3785207" y="630880"/>
                  </a:cubicBezTo>
                  <a:lnTo>
                    <a:pt x="3785207" y="4809112"/>
                  </a:lnTo>
                  <a:lnTo>
                    <a:pt x="0" y="4809112"/>
                  </a:lnTo>
                  <a:lnTo>
                    <a:pt x="0" y="0"/>
                  </a:lnTo>
                  <a:close/>
                </a:path>
              </a:pathLst>
            </a:custGeom>
            <a:solidFill>
              <a:schemeClr val="bg1"/>
            </a:solidFill>
            <a:ln w="3175" cap="flat" cmpd="sng">
              <a:solidFill>
                <a:srgbClr val="BFBFBF"/>
              </a:solidFill>
              <a:prstDash val="solid"/>
              <a:round/>
              <a:headEnd/>
              <a:tailEnd/>
            </a:ln>
            <a:effectLst>
              <a:outerShdw blurRad="50800" dist="38100" dir="2700000" algn="tl" rotWithShape="0">
                <a:srgbClr val="000000">
                  <a:alpha val="39999"/>
                </a:srgbClr>
              </a:outerShdw>
            </a:effectLst>
          </p:spPr>
          <p:txBody>
            <a:bodyPr anchor="ctr"/>
            <a:lstStyle/>
            <a:p>
              <a:endParaRPr lang="en-US"/>
            </a:p>
          </p:txBody>
        </p:sp>
        <p:sp>
          <p:nvSpPr>
            <p:cNvPr id="90" name="Rektangel 89"/>
            <p:cNvSpPr/>
            <p:nvPr/>
          </p:nvSpPr>
          <p:spPr>
            <a:xfrm>
              <a:off x="4830331" y="1421143"/>
              <a:ext cx="3788383" cy="130148"/>
            </a:xfrm>
            <a:prstGeom prst="rect">
              <a:avLst/>
            </a:prstGeom>
            <a:solidFill>
              <a:schemeClr val="accent1"/>
            </a:solidFill>
            <a:ln w="19050" cap="flat" cmpd="sng">
              <a:solidFill>
                <a:srgbClr val="92D050"/>
              </a:solidFill>
              <a:prstDash val="solid"/>
              <a:round/>
              <a:headEnd type="none" w="med" len="med"/>
              <a:tailEnd type="none" w="med" len="med"/>
            </a:ln>
            <a:effectLst/>
          </p:spPr>
          <p:txBody>
            <a:bodyPr/>
            <a:lstStyle/>
            <a:p>
              <a:pPr fontAlgn="auto">
                <a:spcBef>
                  <a:spcPts val="0"/>
                </a:spcBef>
                <a:spcAft>
                  <a:spcPts val="0"/>
                </a:spcAft>
                <a:defRPr/>
              </a:pPr>
              <a:endParaRPr lang="da-DK" kern="0">
                <a:solidFill>
                  <a:schemeClr val="tx1">
                    <a:lumMod val="95000"/>
                    <a:lumOff val="5000"/>
                  </a:schemeClr>
                </a:solidFill>
                <a:latin typeface="Calibri"/>
                <a:ea typeface="+mn-ea"/>
              </a:endParaRPr>
            </a:p>
          </p:txBody>
        </p:sp>
      </p:grpSp>
      <p:sp>
        <p:nvSpPr>
          <p:cNvPr id="89" name="Rektangel 88"/>
          <p:cNvSpPr/>
          <p:nvPr/>
        </p:nvSpPr>
        <p:spPr bwMode="auto">
          <a:xfrm>
            <a:off x="3728469" y="1724531"/>
            <a:ext cx="5415531" cy="553998"/>
          </a:xfrm>
          <a:prstGeom prst="rect">
            <a:avLst/>
          </a:prstGeom>
        </p:spPr>
        <p:txBody>
          <a:bodyPr wrap="square">
            <a:spAutoFit/>
          </a:bodyPr>
          <a:lstStyle/>
          <a:p>
            <a:pPr fontAlgn="auto">
              <a:spcBef>
                <a:spcPts val="0"/>
              </a:spcBef>
              <a:spcAft>
                <a:spcPts val="0"/>
              </a:spcAft>
              <a:defRPr/>
            </a:pPr>
            <a:r>
              <a:rPr lang="da-DK" sz="1600" b="1" kern="0" noProof="1">
                <a:solidFill>
                  <a:schemeClr val="bg2">
                    <a:lumMod val="10000"/>
                  </a:schemeClr>
                </a:solidFill>
                <a:latin typeface="Calibri" pitchFamily="34" charset="0"/>
                <a:ea typeface="+mn-ea"/>
                <a:cs typeface="Arial" charset="0"/>
              </a:rPr>
              <a:t>LINKEDin</a:t>
            </a:r>
          </a:p>
          <a:p>
            <a:pPr fontAlgn="auto">
              <a:spcBef>
                <a:spcPts val="0"/>
              </a:spcBef>
              <a:spcAft>
                <a:spcPts val="0"/>
              </a:spcAft>
              <a:defRPr/>
            </a:pPr>
            <a:r>
              <a:rPr lang="en-US" sz="1400" dirty="0" smtClean="0">
                <a:hlinkClick r:id="rId2"/>
              </a:rPr>
              <a:t>www.linkedin.com/company/global-harmonization-initiative</a:t>
            </a:r>
            <a:r>
              <a:rPr lang="en-US" sz="1400" dirty="0" smtClean="0"/>
              <a:t> </a:t>
            </a:r>
            <a:r>
              <a:rPr lang="en-US" sz="1400" dirty="0" smtClean="0">
                <a:effectLst/>
              </a:rPr>
              <a:t> </a:t>
            </a:r>
            <a:endParaRPr lang="da-DK" kern="0" dirty="0">
              <a:solidFill>
                <a:schemeClr val="bg2">
                  <a:lumMod val="10000"/>
                </a:schemeClr>
              </a:solidFill>
              <a:latin typeface="Arial" pitchFamily="34" charset="0"/>
              <a:ea typeface="+mn-ea"/>
            </a:endParaRPr>
          </a:p>
        </p:txBody>
      </p:sp>
      <p:sp>
        <p:nvSpPr>
          <p:cNvPr id="96" name="Rektangel 95"/>
          <p:cNvSpPr/>
          <p:nvPr/>
        </p:nvSpPr>
        <p:spPr bwMode="auto">
          <a:xfrm>
            <a:off x="3732014" y="2436509"/>
            <a:ext cx="4539235" cy="830997"/>
          </a:xfrm>
          <a:prstGeom prst="rect">
            <a:avLst/>
          </a:prstGeom>
        </p:spPr>
        <p:txBody>
          <a:bodyPr wrap="square">
            <a:spAutoFit/>
          </a:bodyPr>
          <a:lstStyle/>
          <a:p>
            <a:pPr fontAlgn="auto">
              <a:spcBef>
                <a:spcPts val="0"/>
              </a:spcBef>
              <a:spcAft>
                <a:spcPts val="0"/>
              </a:spcAft>
              <a:defRPr/>
            </a:pPr>
            <a:r>
              <a:rPr lang="da-DK" sz="1600" b="1" kern="0" noProof="1">
                <a:solidFill>
                  <a:schemeClr val="bg2">
                    <a:lumMod val="10000"/>
                  </a:schemeClr>
                </a:solidFill>
                <a:latin typeface="Calibri" pitchFamily="34" charset="0"/>
                <a:ea typeface="+mn-ea"/>
                <a:cs typeface="Arial" charset="0"/>
              </a:rPr>
              <a:t>FACEBOOK</a:t>
            </a:r>
          </a:p>
          <a:p>
            <a:pPr fontAlgn="auto">
              <a:spcBef>
                <a:spcPts val="0"/>
              </a:spcBef>
              <a:spcAft>
                <a:spcPts val="0"/>
              </a:spcAft>
              <a:defRPr/>
            </a:pPr>
            <a:r>
              <a:rPr lang="en-US" sz="1400" dirty="0" smtClean="0">
                <a:hlinkClick r:id="rId3"/>
              </a:rPr>
              <a:t>www.facebook/GHI4FoodSafety</a:t>
            </a:r>
            <a:r>
              <a:rPr lang="en-US" sz="1400" dirty="0" smtClean="0"/>
              <a:t>  </a:t>
            </a:r>
            <a:endParaRPr lang="da-DK" sz="1400" kern="0" dirty="0">
              <a:solidFill>
                <a:schemeClr val="bg2">
                  <a:lumMod val="10000"/>
                </a:schemeClr>
              </a:solidFill>
              <a:latin typeface="Arial" pitchFamily="34" charset="0"/>
            </a:endParaRPr>
          </a:p>
          <a:p>
            <a:pPr fontAlgn="auto">
              <a:spcBef>
                <a:spcPts val="0"/>
              </a:spcBef>
              <a:spcAft>
                <a:spcPts val="0"/>
              </a:spcAft>
              <a:defRPr/>
            </a:pPr>
            <a:endParaRPr lang="da-DK" kern="0" dirty="0">
              <a:solidFill>
                <a:schemeClr val="bg2">
                  <a:lumMod val="10000"/>
                </a:schemeClr>
              </a:solidFill>
              <a:latin typeface="Arial" pitchFamily="34" charset="0"/>
              <a:ea typeface="+mn-ea"/>
            </a:endParaRPr>
          </a:p>
        </p:txBody>
      </p:sp>
      <p:sp>
        <p:nvSpPr>
          <p:cNvPr id="100" name="Rektangel 99"/>
          <p:cNvSpPr/>
          <p:nvPr/>
        </p:nvSpPr>
        <p:spPr bwMode="auto">
          <a:xfrm>
            <a:off x="3732501" y="3173548"/>
            <a:ext cx="3598862" cy="830997"/>
          </a:xfrm>
          <a:prstGeom prst="rect">
            <a:avLst/>
          </a:prstGeom>
        </p:spPr>
        <p:txBody>
          <a:bodyPr>
            <a:spAutoFit/>
          </a:bodyPr>
          <a:lstStyle/>
          <a:p>
            <a:pPr fontAlgn="auto">
              <a:spcBef>
                <a:spcPts val="0"/>
              </a:spcBef>
              <a:spcAft>
                <a:spcPts val="0"/>
              </a:spcAft>
              <a:defRPr/>
            </a:pPr>
            <a:r>
              <a:rPr lang="da-DK" sz="1600" b="1" kern="0" noProof="1">
                <a:solidFill>
                  <a:schemeClr val="bg2">
                    <a:lumMod val="10000"/>
                  </a:schemeClr>
                </a:solidFill>
                <a:latin typeface="Calibri" pitchFamily="34" charset="0"/>
                <a:ea typeface="+mn-ea"/>
                <a:cs typeface="Arial" charset="0"/>
              </a:rPr>
              <a:t>TWITTER</a:t>
            </a:r>
          </a:p>
          <a:p>
            <a:r>
              <a:rPr lang="en-US" sz="1400" dirty="0"/>
              <a:t>@</a:t>
            </a:r>
            <a:r>
              <a:rPr lang="en-US" sz="1400" dirty="0" smtClean="0"/>
              <a:t>GHI4FoodSafety </a:t>
            </a:r>
            <a:endParaRPr lang="en-US" sz="1400" dirty="0"/>
          </a:p>
          <a:p>
            <a:pPr fontAlgn="auto">
              <a:spcBef>
                <a:spcPts val="0"/>
              </a:spcBef>
              <a:spcAft>
                <a:spcPts val="0"/>
              </a:spcAft>
              <a:defRPr/>
            </a:pPr>
            <a:endParaRPr lang="da-DK" kern="0" dirty="0">
              <a:solidFill>
                <a:schemeClr val="bg2">
                  <a:lumMod val="10000"/>
                </a:schemeClr>
              </a:solidFill>
              <a:latin typeface="Arial" pitchFamily="34" charset="0"/>
              <a:ea typeface="+mn-ea"/>
            </a:endParaRPr>
          </a:p>
        </p:txBody>
      </p:sp>
      <p:sp>
        <p:nvSpPr>
          <p:cNvPr id="7187" name="Rectangle 8"/>
          <p:cNvSpPr>
            <a:spLocks noChangeArrowheads="1"/>
          </p:cNvSpPr>
          <p:nvPr/>
        </p:nvSpPr>
        <p:spPr bwMode="gray">
          <a:xfrm>
            <a:off x="314325" y="195263"/>
            <a:ext cx="8520113"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lstStyle/>
          <a:p>
            <a:r>
              <a:rPr lang="de-DE" sz="2600" b="1">
                <a:latin typeface="Calibri" charset="0"/>
              </a:rPr>
              <a:t>CONNECT </a:t>
            </a:r>
            <a:r>
              <a:rPr lang="de-DE" sz="2600">
                <a:latin typeface="Calibri" charset="0"/>
              </a:rPr>
              <a:t>WITH US</a:t>
            </a:r>
            <a:endParaRPr lang="de-DE" sz="2800">
              <a:latin typeface="Calibri" charset="0"/>
            </a:endParaRPr>
          </a:p>
        </p:txBody>
      </p:sp>
      <p:sp>
        <p:nvSpPr>
          <p:cNvPr id="7188" name="Tekstboks 19"/>
          <p:cNvSpPr txBox="1">
            <a:spLocks noChangeArrowheads="1"/>
          </p:cNvSpPr>
          <p:nvPr/>
        </p:nvSpPr>
        <p:spPr bwMode="auto">
          <a:xfrm>
            <a:off x="252413" y="612775"/>
            <a:ext cx="278884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da-DK" sz="1600">
                <a:latin typeface="Calibri" charset="0"/>
              </a:rPr>
              <a:t>ONLINE &amp; SOCIAL MEDIA LINKS</a:t>
            </a:r>
          </a:p>
        </p:txBody>
      </p:sp>
      <p:sp>
        <p:nvSpPr>
          <p:cNvPr id="39" name="Rektangel 99"/>
          <p:cNvSpPr/>
          <p:nvPr/>
        </p:nvSpPr>
        <p:spPr bwMode="auto">
          <a:xfrm>
            <a:off x="3736946" y="3893081"/>
            <a:ext cx="3598862" cy="830997"/>
          </a:xfrm>
          <a:prstGeom prst="rect">
            <a:avLst/>
          </a:prstGeom>
        </p:spPr>
        <p:txBody>
          <a:bodyPr>
            <a:spAutoFit/>
          </a:bodyPr>
          <a:lstStyle/>
          <a:p>
            <a:pPr fontAlgn="auto">
              <a:spcBef>
                <a:spcPts val="0"/>
              </a:spcBef>
              <a:spcAft>
                <a:spcPts val="0"/>
              </a:spcAft>
              <a:defRPr/>
            </a:pPr>
            <a:r>
              <a:rPr lang="da-DK" sz="1600" b="1" kern="0" noProof="1">
                <a:solidFill>
                  <a:schemeClr val="bg2">
                    <a:lumMod val="10000"/>
                  </a:schemeClr>
                </a:solidFill>
                <a:latin typeface="Calibri" pitchFamily="34" charset="0"/>
                <a:ea typeface="+mn-ea"/>
                <a:cs typeface="Arial" charset="0"/>
              </a:rPr>
              <a:t>WEBSITE</a:t>
            </a:r>
          </a:p>
          <a:p>
            <a:r>
              <a:rPr lang="en-US" sz="1400" dirty="0" smtClean="0">
                <a:hlinkClick r:id="rId4"/>
              </a:rPr>
              <a:t>www.globalharmonization.net</a:t>
            </a:r>
            <a:r>
              <a:rPr lang="en-US" sz="1400" dirty="0" smtClean="0"/>
              <a:t> </a:t>
            </a:r>
            <a:endParaRPr lang="en-US" sz="1400" dirty="0"/>
          </a:p>
          <a:p>
            <a:pPr fontAlgn="auto">
              <a:spcBef>
                <a:spcPts val="0"/>
              </a:spcBef>
              <a:spcAft>
                <a:spcPts val="0"/>
              </a:spcAft>
              <a:defRPr/>
            </a:pPr>
            <a:endParaRPr lang="da-DK" kern="0" dirty="0">
              <a:solidFill>
                <a:schemeClr val="bg2">
                  <a:lumMod val="10000"/>
                </a:schemeClr>
              </a:solidFill>
              <a:latin typeface="Arial" pitchFamily="34" charset="0"/>
              <a:ea typeface="+mn-ea"/>
            </a:endParaRPr>
          </a:p>
        </p:txBody>
      </p:sp>
      <p:sp>
        <p:nvSpPr>
          <p:cNvPr id="40" name="Rektangel 99"/>
          <p:cNvSpPr/>
          <p:nvPr/>
        </p:nvSpPr>
        <p:spPr bwMode="auto">
          <a:xfrm>
            <a:off x="424703" y="5118103"/>
            <a:ext cx="5419565" cy="1384995"/>
          </a:xfrm>
          <a:prstGeom prst="rect">
            <a:avLst/>
          </a:prstGeom>
        </p:spPr>
        <p:txBody>
          <a:bodyPr wrap="square">
            <a:spAutoFit/>
          </a:bodyPr>
          <a:lstStyle/>
          <a:p>
            <a:pPr fontAlgn="auto">
              <a:spcBef>
                <a:spcPts val="0"/>
              </a:spcBef>
              <a:spcAft>
                <a:spcPts val="0"/>
              </a:spcAft>
              <a:defRPr/>
            </a:pPr>
            <a:r>
              <a:rPr lang="da-DK" sz="1600" b="1" kern="0" noProof="1">
                <a:solidFill>
                  <a:schemeClr val="bg2">
                    <a:lumMod val="10000"/>
                  </a:schemeClr>
                </a:solidFill>
                <a:latin typeface="Calibri" pitchFamily="34" charset="0"/>
                <a:ea typeface="+mn-ea"/>
                <a:cs typeface="Arial" charset="0"/>
              </a:rPr>
              <a:t>WEBSITE RE-LAUNCH</a:t>
            </a:r>
          </a:p>
          <a:p>
            <a:pPr fontAlgn="auto">
              <a:spcBef>
                <a:spcPts val="0"/>
              </a:spcBef>
              <a:spcAft>
                <a:spcPts val="0"/>
              </a:spcAft>
              <a:defRPr/>
            </a:pPr>
            <a:endParaRPr lang="da-DK" sz="800" b="1" kern="0" noProof="1">
              <a:solidFill>
                <a:schemeClr val="bg2">
                  <a:lumMod val="10000"/>
                </a:schemeClr>
              </a:solidFill>
              <a:latin typeface="Calibri" pitchFamily="34" charset="0"/>
              <a:ea typeface="+mn-ea"/>
              <a:cs typeface="Arial" charset="0"/>
            </a:endParaRPr>
          </a:p>
          <a:p>
            <a:r>
              <a:rPr lang="en-US" sz="1400" dirty="0"/>
              <a:t>In Spring 2016, GHI launched a newly redesigned and updated website</a:t>
            </a:r>
            <a:r>
              <a:rPr lang="en-US" sz="1400"/>
              <a:t>. </a:t>
            </a:r>
            <a:r>
              <a:rPr lang="en-US" sz="1400" smtClean="0"/>
              <a:t>Please </a:t>
            </a:r>
            <a:r>
              <a:rPr lang="de-DE" sz="1400" dirty="0"/>
              <a:t>create the Ambassador page for your country! </a:t>
            </a:r>
            <a:r>
              <a:rPr lang="de-DE" sz="1400" dirty="0">
                <a:hlinkClick r:id="rId5"/>
              </a:rPr>
              <a:t>https://</a:t>
            </a:r>
            <a:r>
              <a:rPr lang="de-DE" sz="1400" dirty="0" smtClean="0">
                <a:hlinkClick r:id="rId5"/>
              </a:rPr>
              <a:t>www.globalharmonization.net/ambassador-country-list</a:t>
            </a:r>
            <a:r>
              <a:rPr lang="de-DE" sz="1400" dirty="0" smtClean="0"/>
              <a:t> </a:t>
            </a:r>
            <a:endParaRPr lang="en-US" sz="1400" dirty="0"/>
          </a:p>
          <a:p>
            <a:pPr fontAlgn="auto">
              <a:spcBef>
                <a:spcPts val="0"/>
              </a:spcBef>
              <a:spcAft>
                <a:spcPts val="0"/>
              </a:spcAft>
              <a:defRPr/>
            </a:pPr>
            <a:endParaRPr lang="da-DK" kern="0" dirty="0">
              <a:solidFill>
                <a:schemeClr val="bg2">
                  <a:lumMod val="10000"/>
                </a:schemeClr>
              </a:solidFill>
              <a:latin typeface="Arial" pitchFamily="34" charset="0"/>
              <a:ea typeface="+mn-ea"/>
            </a:endParaRPr>
          </a:p>
        </p:txBody>
      </p:sp>
      <p:pic>
        <p:nvPicPr>
          <p:cNvPr id="4" name="Picture 3" descr="ghiweb_NewsEvents_Banner.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57561" y="1491807"/>
            <a:ext cx="3216892" cy="3254854"/>
          </a:xfrm>
          <a:prstGeom prst="rect">
            <a:avLst/>
          </a:prstGeom>
        </p:spPr>
      </p:pic>
    </p:spTree>
    <p:extLst>
      <p:ext uri="{BB962C8B-B14F-4D97-AF65-F5344CB8AC3E}">
        <p14:creationId xmlns:p14="http://schemas.microsoft.com/office/powerpoint/2010/main" val="1520144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ktangel 64"/>
          <p:cNvSpPr>
            <a:spLocks noChangeArrowheads="1"/>
          </p:cNvSpPr>
          <p:nvPr/>
        </p:nvSpPr>
        <p:spPr bwMode="auto">
          <a:xfrm rot="10800000" flipV="1">
            <a:off x="0" y="0"/>
            <a:ext cx="9144000" cy="4130211"/>
          </a:xfrm>
          <a:prstGeom prst="rect">
            <a:avLst/>
          </a:prstGeom>
          <a:gradFill rotWithShape="1">
            <a:gsLst>
              <a:gs pos="0">
                <a:srgbClr val="BFBFBF"/>
              </a:gs>
              <a:gs pos="31000">
                <a:srgbClr val="F3F3F3"/>
              </a:gs>
              <a:gs pos="52000">
                <a:srgbClr val="F3F3F3"/>
              </a:gs>
              <a:gs pos="100000">
                <a:srgbClr val="F3F3F3"/>
              </a:gs>
              <a:gs pos="100000">
                <a:srgbClr val="F3F3F3"/>
              </a:gs>
              <a:gs pos="100000">
                <a:srgbClr val="F3F3F3"/>
              </a:gs>
            </a:gsLst>
            <a:lin ang="16200000" scaled="1"/>
          </a:gradFill>
          <a:ln>
            <a:noFill/>
          </a:ln>
          <a:effectLst>
            <a:outerShdw blurRad="40000" dist="2300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28" name="Freeform 233"/>
          <p:cNvSpPr>
            <a:spLocks/>
          </p:cNvSpPr>
          <p:nvPr/>
        </p:nvSpPr>
        <p:spPr bwMode="auto">
          <a:xfrm>
            <a:off x="4888909" y="5321504"/>
            <a:ext cx="71437" cy="12700"/>
          </a:xfrm>
          <a:custGeom>
            <a:avLst/>
            <a:gdLst>
              <a:gd name="T0" fmla="*/ 90724984 w 45"/>
              <a:gd name="T1" fmla="*/ 20161247 h 8"/>
              <a:gd name="T2" fmla="*/ 113405455 w 45"/>
              <a:gd name="T3" fmla="*/ 0 h 8"/>
              <a:gd name="T4" fmla="*/ 113405455 w 45"/>
              <a:gd name="T5" fmla="*/ 0 h 8"/>
              <a:gd name="T6" fmla="*/ 83163777 w 45"/>
              <a:gd name="T7" fmla="*/ 0 h 8"/>
              <a:gd name="T8" fmla="*/ 83163777 w 45"/>
              <a:gd name="T9" fmla="*/ 0 h 8"/>
              <a:gd name="T10" fmla="*/ 15120833 w 45"/>
              <a:gd name="T11" fmla="*/ 2520950 h 8"/>
              <a:gd name="T12" fmla="*/ 0 w 45"/>
              <a:gd name="T13" fmla="*/ 15120936 h 8"/>
              <a:gd name="T14" fmla="*/ 90724984 w 45"/>
              <a:gd name="T15" fmla="*/ 20161247 h 8"/>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8"/>
              <a:gd name="T26" fmla="*/ 45 w 4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8">
                <a:moveTo>
                  <a:pt x="36" y="8"/>
                </a:moveTo>
                <a:lnTo>
                  <a:pt x="45" y="0"/>
                </a:lnTo>
                <a:lnTo>
                  <a:pt x="33" y="0"/>
                </a:lnTo>
                <a:lnTo>
                  <a:pt x="6" y="1"/>
                </a:lnTo>
                <a:lnTo>
                  <a:pt x="0" y="6"/>
                </a:lnTo>
                <a:lnTo>
                  <a:pt x="36" y="8"/>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29" name="Freeform 234"/>
          <p:cNvSpPr>
            <a:spLocks/>
          </p:cNvSpPr>
          <p:nvPr/>
        </p:nvSpPr>
        <p:spPr bwMode="auto">
          <a:xfrm>
            <a:off x="4939709" y="4496004"/>
            <a:ext cx="63500" cy="9525"/>
          </a:xfrm>
          <a:custGeom>
            <a:avLst/>
            <a:gdLst>
              <a:gd name="T0" fmla="*/ 88206254 w 40"/>
              <a:gd name="T1" fmla="*/ 2520950 h 6"/>
              <a:gd name="T2" fmla="*/ 0 w 40"/>
              <a:gd name="T3" fmla="*/ 0 h 6"/>
              <a:gd name="T4" fmla="*/ 12601573 w 40"/>
              <a:gd name="T5" fmla="*/ 15120939 h 6"/>
              <a:gd name="T6" fmla="*/ 12601573 w 40"/>
              <a:gd name="T7" fmla="*/ 15120939 h 6"/>
              <a:gd name="T8" fmla="*/ 100806236 w 40"/>
              <a:gd name="T9" fmla="*/ 15120939 h 6"/>
              <a:gd name="T10" fmla="*/ 88206254 w 40"/>
              <a:gd name="T11" fmla="*/ 2520950 h 6"/>
              <a:gd name="T12" fmla="*/ 0 60000 65536"/>
              <a:gd name="T13" fmla="*/ 0 60000 65536"/>
              <a:gd name="T14" fmla="*/ 0 60000 65536"/>
              <a:gd name="T15" fmla="*/ 0 60000 65536"/>
              <a:gd name="T16" fmla="*/ 0 60000 65536"/>
              <a:gd name="T17" fmla="*/ 0 60000 65536"/>
              <a:gd name="T18" fmla="*/ 0 w 40"/>
              <a:gd name="T19" fmla="*/ 0 h 6"/>
              <a:gd name="T20" fmla="*/ 40 w 40"/>
              <a:gd name="T21" fmla="*/ 6 h 6"/>
            </a:gdLst>
            <a:ahLst/>
            <a:cxnLst>
              <a:cxn ang="T12">
                <a:pos x="T0" y="T1"/>
              </a:cxn>
              <a:cxn ang="T13">
                <a:pos x="T2" y="T3"/>
              </a:cxn>
              <a:cxn ang="T14">
                <a:pos x="T4" y="T5"/>
              </a:cxn>
              <a:cxn ang="T15">
                <a:pos x="T6" y="T7"/>
              </a:cxn>
              <a:cxn ang="T16">
                <a:pos x="T8" y="T9"/>
              </a:cxn>
              <a:cxn ang="T17">
                <a:pos x="T10" y="T11"/>
              </a:cxn>
            </a:cxnLst>
            <a:rect l="T18" t="T19" r="T20" b="T21"/>
            <a:pathLst>
              <a:path w="40" h="6">
                <a:moveTo>
                  <a:pt x="35" y="1"/>
                </a:moveTo>
                <a:lnTo>
                  <a:pt x="0" y="0"/>
                </a:lnTo>
                <a:lnTo>
                  <a:pt x="5" y="6"/>
                </a:lnTo>
                <a:lnTo>
                  <a:pt x="40" y="6"/>
                </a:lnTo>
                <a:lnTo>
                  <a:pt x="35" y="1"/>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1" name="Freeform 237"/>
          <p:cNvSpPr>
            <a:spLocks/>
          </p:cNvSpPr>
          <p:nvPr/>
        </p:nvSpPr>
        <p:spPr bwMode="auto">
          <a:xfrm>
            <a:off x="6234325" y="4464956"/>
            <a:ext cx="88900" cy="33338"/>
          </a:xfrm>
          <a:custGeom>
            <a:avLst/>
            <a:gdLst>
              <a:gd name="T0" fmla="*/ 90725625 w 56"/>
              <a:gd name="T1" fmla="*/ 0 h 21"/>
              <a:gd name="T2" fmla="*/ 90725625 w 56"/>
              <a:gd name="T3" fmla="*/ 0 h 21"/>
              <a:gd name="T4" fmla="*/ 2520950 w 56"/>
              <a:gd name="T5" fmla="*/ 2520988 h 21"/>
              <a:gd name="T6" fmla="*/ 2520950 w 56"/>
              <a:gd name="T7" fmla="*/ 2520988 h 21"/>
              <a:gd name="T8" fmla="*/ 0 w 56"/>
              <a:gd name="T9" fmla="*/ 2520988 h 21"/>
              <a:gd name="T10" fmla="*/ 50403124 w 56"/>
              <a:gd name="T11" fmla="*/ 42844089 h 21"/>
              <a:gd name="T12" fmla="*/ 40322501 w 56"/>
              <a:gd name="T13" fmla="*/ 52924874 h 21"/>
              <a:gd name="T14" fmla="*/ 40322501 w 56"/>
              <a:gd name="T15" fmla="*/ 52924874 h 21"/>
              <a:gd name="T16" fmla="*/ 128528777 w 56"/>
              <a:gd name="T17" fmla="*/ 50403875 h 21"/>
              <a:gd name="T18" fmla="*/ 141128761 w 56"/>
              <a:gd name="T19" fmla="*/ 40323103 h 21"/>
              <a:gd name="T20" fmla="*/ 90725625 w 56"/>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21"/>
              <a:gd name="T35" fmla="*/ 56 w 56"/>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21">
                <a:moveTo>
                  <a:pt x="36" y="0"/>
                </a:moveTo>
                <a:lnTo>
                  <a:pt x="36" y="0"/>
                </a:lnTo>
                <a:lnTo>
                  <a:pt x="1" y="1"/>
                </a:lnTo>
                <a:lnTo>
                  <a:pt x="0" y="1"/>
                </a:lnTo>
                <a:lnTo>
                  <a:pt x="20" y="17"/>
                </a:lnTo>
                <a:lnTo>
                  <a:pt x="16" y="21"/>
                </a:lnTo>
                <a:lnTo>
                  <a:pt x="51" y="20"/>
                </a:lnTo>
                <a:lnTo>
                  <a:pt x="56" y="16"/>
                </a:lnTo>
                <a:lnTo>
                  <a:pt x="36" y="0"/>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2" name="Freeform 238"/>
          <p:cNvSpPr>
            <a:spLocks/>
          </p:cNvSpPr>
          <p:nvPr/>
        </p:nvSpPr>
        <p:spPr bwMode="auto">
          <a:xfrm>
            <a:off x="6210512" y="4069669"/>
            <a:ext cx="60325" cy="11112"/>
          </a:xfrm>
          <a:custGeom>
            <a:avLst/>
            <a:gdLst>
              <a:gd name="T0" fmla="*/ 83165941 w 38"/>
              <a:gd name="T1" fmla="*/ 17639508 h 7"/>
              <a:gd name="T2" fmla="*/ 95765924 w 38"/>
              <a:gd name="T3" fmla="*/ 0 h 7"/>
              <a:gd name="T4" fmla="*/ 7559675 w 38"/>
              <a:gd name="T5" fmla="*/ 7559336 h 7"/>
              <a:gd name="T6" fmla="*/ 0 w 38"/>
              <a:gd name="T7" fmla="*/ 17639508 h 7"/>
              <a:gd name="T8" fmla="*/ 0 w 38"/>
              <a:gd name="T9" fmla="*/ 17639508 h 7"/>
              <a:gd name="T10" fmla="*/ 40322496 w 38"/>
              <a:gd name="T11" fmla="*/ 17639508 h 7"/>
              <a:gd name="T12" fmla="*/ 40322496 w 38"/>
              <a:gd name="T13" fmla="*/ 17639508 h 7"/>
              <a:gd name="T14" fmla="*/ 83165941 w 38"/>
              <a:gd name="T15" fmla="*/ 17639508 h 7"/>
              <a:gd name="T16" fmla="*/ 83165941 w 38"/>
              <a:gd name="T17" fmla="*/ 17639508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7"/>
              <a:gd name="T29" fmla="*/ 38 w 3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7">
                <a:moveTo>
                  <a:pt x="33" y="7"/>
                </a:moveTo>
                <a:lnTo>
                  <a:pt x="38" y="0"/>
                </a:lnTo>
                <a:lnTo>
                  <a:pt x="3" y="3"/>
                </a:lnTo>
                <a:lnTo>
                  <a:pt x="0" y="7"/>
                </a:lnTo>
                <a:lnTo>
                  <a:pt x="16" y="7"/>
                </a:lnTo>
                <a:lnTo>
                  <a:pt x="33" y="7"/>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15" name="Rectangle 8"/>
          <p:cNvSpPr>
            <a:spLocks noChangeArrowheads="1"/>
          </p:cNvSpPr>
          <p:nvPr/>
        </p:nvSpPr>
        <p:spPr bwMode="gray">
          <a:xfrm>
            <a:off x="3247149" y="4416861"/>
            <a:ext cx="2350526" cy="8630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lstStyle/>
          <a:p>
            <a:endParaRPr lang="de-DE" sz="3200">
              <a:latin typeface="Calibri" charset="0"/>
            </a:endParaRPr>
          </a:p>
          <a:p>
            <a:pPr algn="ctr"/>
            <a:r>
              <a:rPr lang="de-DE" sz="2800" b="1">
                <a:latin typeface="Calibri" charset="0"/>
              </a:rPr>
              <a:t>QUESTIONS?</a:t>
            </a:r>
            <a:endParaRPr lang="de-DE" sz="2800">
              <a:latin typeface="Calibri" charset="0"/>
            </a:endParaRPr>
          </a:p>
          <a:p>
            <a:endParaRPr lang="de-DE" sz="3200">
              <a:latin typeface="Calibri" charset="0"/>
            </a:endParaRPr>
          </a:p>
        </p:txBody>
      </p:sp>
      <p:sp>
        <p:nvSpPr>
          <p:cNvPr id="16" name="Rectangle 8"/>
          <p:cNvSpPr>
            <a:spLocks noChangeArrowheads="1"/>
          </p:cNvSpPr>
          <p:nvPr/>
        </p:nvSpPr>
        <p:spPr bwMode="gray">
          <a:xfrm>
            <a:off x="314325" y="195263"/>
            <a:ext cx="8520113"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lstStyle/>
          <a:p>
            <a:r>
              <a:rPr lang="de-DE" sz="2600" b="1">
                <a:latin typeface="Calibri" charset="0"/>
              </a:rPr>
              <a:t>THANK </a:t>
            </a:r>
            <a:r>
              <a:rPr lang="de-DE" sz="2600">
                <a:latin typeface="Calibri" charset="0"/>
              </a:rPr>
              <a:t>YOU</a:t>
            </a:r>
            <a:endParaRPr lang="de-DE" sz="2800">
              <a:latin typeface="Calibri" charset="0"/>
            </a:endParaRPr>
          </a:p>
        </p:txBody>
      </p:sp>
      <p:sp>
        <p:nvSpPr>
          <p:cNvPr id="17" name="Tekstboks 19"/>
          <p:cNvSpPr txBox="1">
            <a:spLocks noChangeArrowheads="1"/>
          </p:cNvSpPr>
          <p:nvPr/>
        </p:nvSpPr>
        <p:spPr bwMode="auto">
          <a:xfrm>
            <a:off x="252413" y="612775"/>
            <a:ext cx="296667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da-DK" sz="1600">
                <a:latin typeface="Calibri" charset="0"/>
              </a:rPr>
              <a:t>FOR YOUR TIME AND ATTENTION</a:t>
            </a:r>
          </a:p>
        </p:txBody>
      </p:sp>
      <p:pic>
        <p:nvPicPr>
          <p:cNvPr id="6" name="Picture 5" descr="CROP_ghiweb_WorkingGroups_Banner.jpg"/>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a:stretch/>
        </p:blipFill>
        <p:spPr>
          <a:xfrm>
            <a:off x="0" y="1097281"/>
            <a:ext cx="9144000" cy="3057588"/>
          </a:xfrm>
          <a:prstGeom prst="rect">
            <a:avLst/>
          </a:prstGeom>
        </p:spPr>
      </p:pic>
    </p:spTree>
    <p:extLst>
      <p:ext uri="{BB962C8B-B14F-4D97-AF65-F5344CB8AC3E}">
        <p14:creationId xmlns:p14="http://schemas.microsoft.com/office/powerpoint/2010/main" val="1057708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ghi_BecomeAMember.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6528" y="4688541"/>
            <a:ext cx="2111337" cy="2169459"/>
          </a:xfrm>
          <a:prstGeom prst="rect">
            <a:avLst/>
          </a:prstGeom>
        </p:spPr>
      </p:pic>
      <p:sp>
        <p:nvSpPr>
          <p:cNvPr id="65" name="Rektangel 64"/>
          <p:cNvSpPr>
            <a:spLocks noChangeArrowheads="1"/>
          </p:cNvSpPr>
          <p:nvPr/>
        </p:nvSpPr>
        <p:spPr bwMode="auto">
          <a:xfrm rot="10800000" flipV="1">
            <a:off x="0" y="0"/>
            <a:ext cx="9144000" cy="4065588"/>
          </a:xfrm>
          <a:prstGeom prst="rect">
            <a:avLst/>
          </a:prstGeom>
          <a:gradFill rotWithShape="1">
            <a:gsLst>
              <a:gs pos="0">
                <a:srgbClr val="BFBFBF"/>
              </a:gs>
              <a:gs pos="31000">
                <a:srgbClr val="F3F3F3"/>
              </a:gs>
              <a:gs pos="52000">
                <a:srgbClr val="F3F3F3"/>
              </a:gs>
              <a:gs pos="100000">
                <a:srgbClr val="F3F3F3"/>
              </a:gs>
              <a:gs pos="100000">
                <a:srgbClr val="F3F3F3"/>
              </a:gs>
              <a:gs pos="100000">
                <a:srgbClr val="F3F3F3"/>
              </a:gs>
            </a:gsLst>
            <a:lin ang="16200000" scaled="1"/>
          </a:gradFill>
          <a:ln>
            <a:noFill/>
          </a:ln>
          <a:effectLst>
            <a:outerShdw blurRad="40000" dist="2300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28" name="Freeform 233"/>
          <p:cNvSpPr>
            <a:spLocks/>
          </p:cNvSpPr>
          <p:nvPr/>
        </p:nvSpPr>
        <p:spPr bwMode="auto">
          <a:xfrm>
            <a:off x="6084888" y="2954338"/>
            <a:ext cx="71437" cy="12700"/>
          </a:xfrm>
          <a:custGeom>
            <a:avLst/>
            <a:gdLst>
              <a:gd name="T0" fmla="*/ 90724984 w 45"/>
              <a:gd name="T1" fmla="*/ 20161247 h 8"/>
              <a:gd name="T2" fmla="*/ 113405455 w 45"/>
              <a:gd name="T3" fmla="*/ 0 h 8"/>
              <a:gd name="T4" fmla="*/ 113405455 w 45"/>
              <a:gd name="T5" fmla="*/ 0 h 8"/>
              <a:gd name="T6" fmla="*/ 83163777 w 45"/>
              <a:gd name="T7" fmla="*/ 0 h 8"/>
              <a:gd name="T8" fmla="*/ 83163777 w 45"/>
              <a:gd name="T9" fmla="*/ 0 h 8"/>
              <a:gd name="T10" fmla="*/ 15120833 w 45"/>
              <a:gd name="T11" fmla="*/ 2520950 h 8"/>
              <a:gd name="T12" fmla="*/ 0 w 45"/>
              <a:gd name="T13" fmla="*/ 15120936 h 8"/>
              <a:gd name="T14" fmla="*/ 90724984 w 45"/>
              <a:gd name="T15" fmla="*/ 20161247 h 8"/>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8"/>
              <a:gd name="T26" fmla="*/ 45 w 4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8">
                <a:moveTo>
                  <a:pt x="36" y="8"/>
                </a:moveTo>
                <a:lnTo>
                  <a:pt x="45" y="0"/>
                </a:lnTo>
                <a:lnTo>
                  <a:pt x="33" y="0"/>
                </a:lnTo>
                <a:lnTo>
                  <a:pt x="6" y="1"/>
                </a:lnTo>
                <a:lnTo>
                  <a:pt x="0" y="6"/>
                </a:lnTo>
                <a:lnTo>
                  <a:pt x="36" y="8"/>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29" name="Freeform 234"/>
          <p:cNvSpPr>
            <a:spLocks/>
          </p:cNvSpPr>
          <p:nvPr/>
        </p:nvSpPr>
        <p:spPr bwMode="auto">
          <a:xfrm>
            <a:off x="6135688" y="2128838"/>
            <a:ext cx="63500" cy="9525"/>
          </a:xfrm>
          <a:custGeom>
            <a:avLst/>
            <a:gdLst>
              <a:gd name="T0" fmla="*/ 88206254 w 40"/>
              <a:gd name="T1" fmla="*/ 2520950 h 6"/>
              <a:gd name="T2" fmla="*/ 0 w 40"/>
              <a:gd name="T3" fmla="*/ 0 h 6"/>
              <a:gd name="T4" fmla="*/ 12601573 w 40"/>
              <a:gd name="T5" fmla="*/ 15120939 h 6"/>
              <a:gd name="T6" fmla="*/ 12601573 w 40"/>
              <a:gd name="T7" fmla="*/ 15120939 h 6"/>
              <a:gd name="T8" fmla="*/ 100806236 w 40"/>
              <a:gd name="T9" fmla="*/ 15120939 h 6"/>
              <a:gd name="T10" fmla="*/ 88206254 w 40"/>
              <a:gd name="T11" fmla="*/ 2520950 h 6"/>
              <a:gd name="T12" fmla="*/ 0 60000 65536"/>
              <a:gd name="T13" fmla="*/ 0 60000 65536"/>
              <a:gd name="T14" fmla="*/ 0 60000 65536"/>
              <a:gd name="T15" fmla="*/ 0 60000 65536"/>
              <a:gd name="T16" fmla="*/ 0 60000 65536"/>
              <a:gd name="T17" fmla="*/ 0 60000 65536"/>
              <a:gd name="T18" fmla="*/ 0 w 40"/>
              <a:gd name="T19" fmla="*/ 0 h 6"/>
              <a:gd name="T20" fmla="*/ 40 w 40"/>
              <a:gd name="T21" fmla="*/ 6 h 6"/>
            </a:gdLst>
            <a:ahLst/>
            <a:cxnLst>
              <a:cxn ang="T12">
                <a:pos x="T0" y="T1"/>
              </a:cxn>
              <a:cxn ang="T13">
                <a:pos x="T2" y="T3"/>
              </a:cxn>
              <a:cxn ang="T14">
                <a:pos x="T4" y="T5"/>
              </a:cxn>
              <a:cxn ang="T15">
                <a:pos x="T6" y="T7"/>
              </a:cxn>
              <a:cxn ang="T16">
                <a:pos x="T8" y="T9"/>
              </a:cxn>
              <a:cxn ang="T17">
                <a:pos x="T10" y="T11"/>
              </a:cxn>
            </a:cxnLst>
            <a:rect l="T18" t="T19" r="T20" b="T21"/>
            <a:pathLst>
              <a:path w="40" h="6">
                <a:moveTo>
                  <a:pt x="35" y="1"/>
                </a:moveTo>
                <a:lnTo>
                  <a:pt x="0" y="0"/>
                </a:lnTo>
                <a:lnTo>
                  <a:pt x="5" y="6"/>
                </a:lnTo>
                <a:lnTo>
                  <a:pt x="40" y="6"/>
                </a:lnTo>
                <a:lnTo>
                  <a:pt x="35" y="1"/>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1" name="Freeform 237"/>
          <p:cNvSpPr>
            <a:spLocks/>
          </p:cNvSpPr>
          <p:nvPr/>
        </p:nvSpPr>
        <p:spPr bwMode="auto">
          <a:xfrm>
            <a:off x="6135688" y="4600575"/>
            <a:ext cx="88900" cy="33338"/>
          </a:xfrm>
          <a:custGeom>
            <a:avLst/>
            <a:gdLst>
              <a:gd name="T0" fmla="*/ 90725625 w 56"/>
              <a:gd name="T1" fmla="*/ 0 h 21"/>
              <a:gd name="T2" fmla="*/ 90725625 w 56"/>
              <a:gd name="T3" fmla="*/ 0 h 21"/>
              <a:gd name="T4" fmla="*/ 2520950 w 56"/>
              <a:gd name="T5" fmla="*/ 2520988 h 21"/>
              <a:gd name="T6" fmla="*/ 2520950 w 56"/>
              <a:gd name="T7" fmla="*/ 2520988 h 21"/>
              <a:gd name="T8" fmla="*/ 0 w 56"/>
              <a:gd name="T9" fmla="*/ 2520988 h 21"/>
              <a:gd name="T10" fmla="*/ 50403124 w 56"/>
              <a:gd name="T11" fmla="*/ 42844089 h 21"/>
              <a:gd name="T12" fmla="*/ 40322501 w 56"/>
              <a:gd name="T13" fmla="*/ 52924874 h 21"/>
              <a:gd name="T14" fmla="*/ 40322501 w 56"/>
              <a:gd name="T15" fmla="*/ 52924874 h 21"/>
              <a:gd name="T16" fmla="*/ 128528777 w 56"/>
              <a:gd name="T17" fmla="*/ 50403875 h 21"/>
              <a:gd name="T18" fmla="*/ 141128761 w 56"/>
              <a:gd name="T19" fmla="*/ 40323103 h 21"/>
              <a:gd name="T20" fmla="*/ 90725625 w 56"/>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21"/>
              <a:gd name="T35" fmla="*/ 56 w 56"/>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21">
                <a:moveTo>
                  <a:pt x="36" y="0"/>
                </a:moveTo>
                <a:lnTo>
                  <a:pt x="36" y="0"/>
                </a:lnTo>
                <a:lnTo>
                  <a:pt x="1" y="1"/>
                </a:lnTo>
                <a:lnTo>
                  <a:pt x="0" y="1"/>
                </a:lnTo>
                <a:lnTo>
                  <a:pt x="20" y="17"/>
                </a:lnTo>
                <a:lnTo>
                  <a:pt x="16" y="21"/>
                </a:lnTo>
                <a:lnTo>
                  <a:pt x="51" y="20"/>
                </a:lnTo>
                <a:lnTo>
                  <a:pt x="56" y="16"/>
                </a:lnTo>
                <a:lnTo>
                  <a:pt x="36" y="0"/>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2" name="Freeform 238"/>
          <p:cNvSpPr>
            <a:spLocks/>
          </p:cNvSpPr>
          <p:nvPr/>
        </p:nvSpPr>
        <p:spPr bwMode="auto">
          <a:xfrm>
            <a:off x="6111875" y="4205288"/>
            <a:ext cx="60325" cy="11112"/>
          </a:xfrm>
          <a:custGeom>
            <a:avLst/>
            <a:gdLst>
              <a:gd name="T0" fmla="*/ 83165941 w 38"/>
              <a:gd name="T1" fmla="*/ 17639508 h 7"/>
              <a:gd name="T2" fmla="*/ 95765924 w 38"/>
              <a:gd name="T3" fmla="*/ 0 h 7"/>
              <a:gd name="T4" fmla="*/ 7559675 w 38"/>
              <a:gd name="T5" fmla="*/ 7559336 h 7"/>
              <a:gd name="T6" fmla="*/ 0 w 38"/>
              <a:gd name="T7" fmla="*/ 17639508 h 7"/>
              <a:gd name="T8" fmla="*/ 0 w 38"/>
              <a:gd name="T9" fmla="*/ 17639508 h 7"/>
              <a:gd name="T10" fmla="*/ 40322496 w 38"/>
              <a:gd name="T11" fmla="*/ 17639508 h 7"/>
              <a:gd name="T12" fmla="*/ 40322496 w 38"/>
              <a:gd name="T13" fmla="*/ 17639508 h 7"/>
              <a:gd name="T14" fmla="*/ 83165941 w 38"/>
              <a:gd name="T15" fmla="*/ 17639508 h 7"/>
              <a:gd name="T16" fmla="*/ 83165941 w 38"/>
              <a:gd name="T17" fmla="*/ 17639508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7"/>
              <a:gd name="T29" fmla="*/ 38 w 3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7">
                <a:moveTo>
                  <a:pt x="33" y="7"/>
                </a:moveTo>
                <a:lnTo>
                  <a:pt x="38" y="0"/>
                </a:lnTo>
                <a:lnTo>
                  <a:pt x="3" y="3"/>
                </a:lnTo>
                <a:lnTo>
                  <a:pt x="0" y="7"/>
                </a:lnTo>
                <a:lnTo>
                  <a:pt x="16" y="7"/>
                </a:lnTo>
                <a:lnTo>
                  <a:pt x="33" y="7"/>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53" name="Rektangel med afrundet, diagonalt hjørne 52"/>
          <p:cNvSpPr/>
          <p:nvPr/>
        </p:nvSpPr>
        <p:spPr>
          <a:xfrm>
            <a:off x="373543" y="1152769"/>
            <a:ext cx="8305086" cy="3719269"/>
          </a:xfrm>
          <a:prstGeom prst="round2DiagRect">
            <a:avLst>
              <a:gd name="adj1" fmla="val 20046"/>
              <a:gd name="adj2" fmla="val 0"/>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2070" name="Rectangle 8"/>
          <p:cNvSpPr>
            <a:spLocks noChangeArrowheads="1"/>
          </p:cNvSpPr>
          <p:nvPr/>
        </p:nvSpPr>
        <p:spPr bwMode="gray">
          <a:xfrm>
            <a:off x="314325" y="195263"/>
            <a:ext cx="8520113"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lstStyle/>
          <a:p>
            <a:r>
              <a:rPr lang="de-DE" sz="2600" b="1" dirty="0" smtClean="0">
                <a:latin typeface="Calibri" charset="0"/>
              </a:rPr>
              <a:t>GLOBAL </a:t>
            </a:r>
            <a:r>
              <a:rPr lang="de-DE" sz="2600" dirty="0" smtClean="0">
                <a:latin typeface="Calibri" charset="0"/>
              </a:rPr>
              <a:t>HARMONIZATION INITIATIVE</a:t>
            </a:r>
            <a:endParaRPr lang="de-DE" sz="2800" dirty="0">
              <a:latin typeface="Calibri" charset="0"/>
            </a:endParaRPr>
          </a:p>
        </p:txBody>
      </p:sp>
      <p:sp>
        <p:nvSpPr>
          <p:cNvPr id="2071" name="Tekstboks 19"/>
          <p:cNvSpPr txBox="1">
            <a:spLocks noChangeArrowheads="1"/>
          </p:cNvSpPr>
          <p:nvPr/>
        </p:nvSpPr>
        <p:spPr bwMode="auto">
          <a:xfrm>
            <a:off x="252413" y="612775"/>
            <a:ext cx="194457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da-DK" sz="1600" dirty="0" smtClean="0">
                <a:latin typeface="Calibri" charset="0"/>
              </a:rPr>
              <a:t>OVERARCHING GOAL</a:t>
            </a:r>
            <a:endParaRPr lang="da-DK" sz="1600" dirty="0">
              <a:latin typeface="Calibri" charset="0"/>
            </a:endParaRPr>
          </a:p>
        </p:txBody>
      </p:sp>
      <p:sp>
        <p:nvSpPr>
          <p:cNvPr id="13" name="Text Box 4"/>
          <p:cNvSpPr txBox="1">
            <a:spLocks noChangeArrowheads="1"/>
          </p:cNvSpPr>
          <p:nvPr/>
        </p:nvSpPr>
        <p:spPr bwMode="auto">
          <a:xfrm>
            <a:off x="818147" y="3605123"/>
            <a:ext cx="77170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accent2"/>
                </a:solidFill>
                <a:latin typeface="Arial" panose="020B0604020202020204" pitchFamily="34" charset="0"/>
              </a:defRPr>
            </a:lvl1pPr>
            <a:lvl2pPr marL="742950" indent="-285750">
              <a:defRPr sz="2400">
                <a:solidFill>
                  <a:schemeClr val="accent2"/>
                </a:solidFill>
                <a:latin typeface="Arial" panose="020B0604020202020204" pitchFamily="34" charset="0"/>
              </a:defRPr>
            </a:lvl2pPr>
            <a:lvl3pPr marL="1143000" indent="-228600">
              <a:defRPr sz="2400">
                <a:solidFill>
                  <a:schemeClr val="accent2"/>
                </a:solidFill>
                <a:latin typeface="Arial" panose="020B0604020202020204" pitchFamily="34" charset="0"/>
              </a:defRPr>
            </a:lvl3pPr>
            <a:lvl4pPr marL="1600200" indent="-228600">
              <a:defRPr sz="2400">
                <a:solidFill>
                  <a:schemeClr val="accent2"/>
                </a:solidFill>
                <a:latin typeface="Arial" panose="020B0604020202020204" pitchFamily="34" charset="0"/>
              </a:defRPr>
            </a:lvl4pPr>
            <a:lvl5pPr marL="2057400" indent="-228600">
              <a:defRPr sz="2400">
                <a:solidFill>
                  <a:schemeClr val="accent2"/>
                </a:solidFill>
                <a:latin typeface="Arial" panose="020B0604020202020204" pitchFamily="34" charset="0"/>
              </a:defRPr>
            </a:lvl5pPr>
            <a:lvl6pPr marL="2514600" indent="-228600" eaLnBrk="0" fontAlgn="base" hangingPunct="0">
              <a:spcBef>
                <a:spcPct val="0"/>
              </a:spcBef>
              <a:spcAft>
                <a:spcPct val="0"/>
              </a:spcAft>
              <a:defRPr sz="2400">
                <a:solidFill>
                  <a:schemeClr val="accent2"/>
                </a:solidFill>
                <a:latin typeface="Arial" panose="020B0604020202020204" pitchFamily="34" charset="0"/>
              </a:defRPr>
            </a:lvl6pPr>
            <a:lvl7pPr marL="2971800" indent="-228600" eaLnBrk="0" fontAlgn="base" hangingPunct="0">
              <a:spcBef>
                <a:spcPct val="0"/>
              </a:spcBef>
              <a:spcAft>
                <a:spcPct val="0"/>
              </a:spcAft>
              <a:defRPr sz="2400">
                <a:solidFill>
                  <a:schemeClr val="accent2"/>
                </a:solidFill>
                <a:latin typeface="Arial" panose="020B0604020202020204" pitchFamily="34" charset="0"/>
              </a:defRPr>
            </a:lvl7pPr>
            <a:lvl8pPr marL="3429000" indent="-228600" eaLnBrk="0" fontAlgn="base" hangingPunct="0">
              <a:spcBef>
                <a:spcPct val="0"/>
              </a:spcBef>
              <a:spcAft>
                <a:spcPct val="0"/>
              </a:spcAft>
              <a:defRPr sz="2400">
                <a:solidFill>
                  <a:schemeClr val="accent2"/>
                </a:solidFill>
                <a:latin typeface="Arial" panose="020B0604020202020204" pitchFamily="34" charset="0"/>
              </a:defRPr>
            </a:lvl8pPr>
            <a:lvl9pPr marL="3886200" indent="-228600" eaLnBrk="0" fontAlgn="base" hangingPunct="0">
              <a:spcBef>
                <a:spcPct val="0"/>
              </a:spcBef>
              <a:spcAft>
                <a:spcPct val="0"/>
              </a:spcAft>
              <a:defRPr sz="2400">
                <a:solidFill>
                  <a:schemeClr val="accent2"/>
                </a:solidFill>
                <a:latin typeface="Arial" panose="020B0604020202020204" pitchFamily="34" charset="0"/>
              </a:defRPr>
            </a:lvl9pPr>
          </a:lstStyle>
          <a:p>
            <a:pPr algn="ctr">
              <a:spcBef>
                <a:spcPct val="50000"/>
              </a:spcBef>
            </a:pPr>
            <a:r>
              <a:rPr lang="en-GB" altLang="en-US" sz="3200" b="1" i="1" dirty="0">
                <a:solidFill>
                  <a:srgbClr val="3333FF"/>
                </a:solidFill>
                <a:latin typeface="Garamond" panose="02020404030301010803" pitchFamily="18" charset="0"/>
              </a:rPr>
              <a:t>“</a:t>
            </a:r>
            <a:r>
              <a:rPr lang="en-GB" altLang="en-US" sz="2000" b="1" i="1" dirty="0">
                <a:solidFill>
                  <a:srgbClr val="3333FF"/>
                </a:solidFill>
                <a:latin typeface="Garamond" panose="02020404030301010803" pitchFamily="18" charset="0"/>
              </a:rPr>
              <a:t>Achieving consensus on the science </a:t>
            </a:r>
            <a:r>
              <a:rPr lang="en-GB" altLang="en-US" sz="2000" b="1" i="1" dirty="0" smtClean="0">
                <a:solidFill>
                  <a:srgbClr val="3333FF"/>
                </a:solidFill>
                <a:latin typeface="Garamond" panose="02020404030301010803" pitchFamily="18" charset="0"/>
              </a:rPr>
              <a:t>of food </a:t>
            </a:r>
            <a:r>
              <a:rPr lang="en-GB" altLang="en-US" sz="2000" b="1" i="1" dirty="0">
                <a:solidFill>
                  <a:srgbClr val="3333FF"/>
                </a:solidFill>
                <a:latin typeface="Garamond" panose="02020404030301010803" pitchFamily="18" charset="0"/>
              </a:rPr>
              <a:t>regulations and legislation to ensure the global availability of safe and wholesome food products for all consumers.”</a:t>
            </a:r>
            <a:endParaRPr lang="en-GB" altLang="en-US" sz="2000" dirty="0">
              <a:solidFill>
                <a:srgbClr val="3333FF"/>
              </a:solidFill>
              <a:latin typeface="Garamond" panose="02020404030301010803" pitchFamily="18" charset="0"/>
            </a:endParaRPr>
          </a:p>
        </p:txBody>
      </p:sp>
      <p:sp>
        <p:nvSpPr>
          <p:cNvPr id="15" name="Rectangle 2"/>
          <p:cNvSpPr>
            <a:spLocks noChangeArrowheads="1"/>
          </p:cNvSpPr>
          <p:nvPr/>
        </p:nvSpPr>
        <p:spPr bwMode="auto">
          <a:xfrm>
            <a:off x="818147" y="1407360"/>
            <a:ext cx="7860482"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accent2"/>
                </a:solidFill>
                <a:latin typeface="Arial" panose="020B0604020202020204" pitchFamily="34" charset="0"/>
              </a:defRPr>
            </a:lvl1pPr>
            <a:lvl2pPr marL="742950" indent="-285750">
              <a:defRPr sz="2400">
                <a:solidFill>
                  <a:schemeClr val="accent2"/>
                </a:solidFill>
                <a:latin typeface="Arial" panose="020B0604020202020204" pitchFamily="34" charset="0"/>
              </a:defRPr>
            </a:lvl2pPr>
            <a:lvl3pPr marL="1143000" indent="-228600">
              <a:defRPr sz="2400">
                <a:solidFill>
                  <a:schemeClr val="accent2"/>
                </a:solidFill>
                <a:latin typeface="Arial" panose="020B0604020202020204" pitchFamily="34" charset="0"/>
              </a:defRPr>
            </a:lvl3pPr>
            <a:lvl4pPr marL="1600200" indent="-228600">
              <a:defRPr sz="2400">
                <a:solidFill>
                  <a:schemeClr val="accent2"/>
                </a:solidFill>
                <a:latin typeface="Arial" panose="020B0604020202020204" pitchFamily="34" charset="0"/>
              </a:defRPr>
            </a:lvl4pPr>
            <a:lvl5pPr marL="2057400" indent="-228600">
              <a:defRPr sz="2400">
                <a:solidFill>
                  <a:schemeClr val="accent2"/>
                </a:solidFill>
                <a:latin typeface="Arial" panose="020B0604020202020204" pitchFamily="34" charset="0"/>
              </a:defRPr>
            </a:lvl5pPr>
            <a:lvl6pPr marL="2514600" indent="-228600" eaLnBrk="0" fontAlgn="base" hangingPunct="0">
              <a:spcBef>
                <a:spcPct val="0"/>
              </a:spcBef>
              <a:spcAft>
                <a:spcPct val="0"/>
              </a:spcAft>
              <a:defRPr sz="2400">
                <a:solidFill>
                  <a:schemeClr val="accent2"/>
                </a:solidFill>
                <a:latin typeface="Arial" panose="020B0604020202020204" pitchFamily="34" charset="0"/>
              </a:defRPr>
            </a:lvl6pPr>
            <a:lvl7pPr marL="2971800" indent="-228600" eaLnBrk="0" fontAlgn="base" hangingPunct="0">
              <a:spcBef>
                <a:spcPct val="0"/>
              </a:spcBef>
              <a:spcAft>
                <a:spcPct val="0"/>
              </a:spcAft>
              <a:defRPr sz="2400">
                <a:solidFill>
                  <a:schemeClr val="accent2"/>
                </a:solidFill>
                <a:latin typeface="Arial" panose="020B0604020202020204" pitchFamily="34" charset="0"/>
              </a:defRPr>
            </a:lvl7pPr>
            <a:lvl8pPr marL="3429000" indent="-228600" eaLnBrk="0" fontAlgn="base" hangingPunct="0">
              <a:spcBef>
                <a:spcPct val="0"/>
              </a:spcBef>
              <a:spcAft>
                <a:spcPct val="0"/>
              </a:spcAft>
              <a:defRPr sz="2400">
                <a:solidFill>
                  <a:schemeClr val="accent2"/>
                </a:solidFill>
                <a:latin typeface="Arial" panose="020B0604020202020204" pitchFamily="34" charset="0"/>
              </a:defRPr>
            </a:lvl8pPr>
            <a:lvl9pPr marL="3886200" indent="-228600" eaLnBrk="0" fontAlgn="base" hangingPunct="0">
              <a:spcBef>
                <a:spcPct val="0"/>
              </a:spcBef>
              <a:spcAft>
                <a:spcPct val="0"/>
              </a:spcAft>
              <a:defRPr sz="2400">
                <a:solidFill>
                  <a:schemeClr val="accent2"/>
                </a:solidFill>
                <a:latin typeface="Arial" panose="020B0604020202020204" pitchFamily="34" charset="0"/>
              </a:defRPr>
            </a:lvl9pPr>
          </a:lstStyle>
          <a:p>
            <a:pPr>
              <a:lnSpc>
                <a:spcPct val="140000"/>
              </a:lnSpc>
              <a:buFont typeface="Arial" panose="020B0604020202020204" pitchFamily="34" charset="0"/>
              <a:buChar char="•"/>
            </a:pPr>
            <a:r>
              <a:rPr lang="en-GB" altLang="en-US" b="1" dirty="0">
                <a:solidFill>
                  <a:schemeClr val="tx1">
                    <a:lumMod val="50000"/>
                    <a:lumOff val="50000"/>
                  </a:schemeClr>
                </a:solidFill>
                <a:latin typeface="+mn-lt"/>
              </a:rPr>
              <a:t> </a:t>
            </a:r>
            <a:r>
              <a:rPr lang="en-GB" altLang="en-US" b="1" cap="small" dirty="0">
                <a:solidFill>
                  <a:schemeClr val="tx1">
                    <a:lumMod val="50000"/>
                    <a:lumOff val="50000"/>
                  </a:schemeClr>
                </a:solidFill>
                <a:latin typeface="+mn-lt"/>
              </a:rPr>
              <a:t>GLOBALLY </a:t>
            </a:r>
            <a:r>
              <a:rPr lang="en-GB" altLang="en-US" cap="small" dirty="0">
                <a:solidFill>
                  <a:schemeClr val="tx1"/>
                </a:solidFill>
                <a:latin typeface="+mn-lt"/>
              </a:rPr>
              <a:t>BILLIONS OF TONS </a:t>
            </a:r>
            <a:r>
              <a:rPr lang="en-GB" altLang="en-US" cap="small" dirty="0">
                <a:solidFill>
                  <a:schemeClr val="tx1">
                    <a:lumMod val="50000"/>
                    <a:lumOff val="50000"/>
                  </a:schemeClr>
                </a:solidFill>
                <a:latin typeface="+mn-lt"/>
              </a:rPr>
              <a:t>OF FOOD AT RISK </a:t>
            </a:r>
            <a:r>
              <a:rPr lang="en-GB" altLang="en-US" cap="small" dirty="0" smtClean="0">
                <a:solidFill>
                  <a:schemeClr val="tx1">
                    <a:lumMod val="50000"/>
                    <a:lumOff val="50000"/>
                  </a:schemeClr>
                </a:solidFill>
                <a:latin typeface="+mn-lt"/>
              </a:rPr>
              <a:t>OF DESTRUCTION</a:t>
            </a:r>
            <a:endParaRPr lang="en-GB" altLang="en-US" cap="small" dirty="0">
              <a:solidFill>
                <a:schemeClr val="tx1">
                  <a:lumMod val="50000"/>
                  <a:lumOff val="50000"/>
                </a:schemeClr>
              </a:solidFill>
              <a:latin typeface="+mn-lt"/>
            </a:endParaRPr>
          </a:p>
          <a:p>
            <a:pPr>
              <a:lnSpc>
                <a:spcPct val="140000"/>
              </a:lnSpc>
              <a:buFont typeface="Arial" panose="020B0604020202020204" pitchFamily="34" charset="0"/>
              <a:buChar char="•"/>
            </a:pPr>
            <a:r>
              <a:rPr lang="en-GB" altLang="en-US" b="1" cap="small" dirty="0">
                <a:solidFill>
                  <a:schemeClr val="tx1">
                    <a:lumMod val="50000"/>
                    <a:lumOff val="50000"/>
                  </a:schemeClr>
                </a:solidFill>
                <a:latin typeface="+mn-lt"/>
              </a:rPr>
              <a:t> GLOBALLY  </a:t>
            </a:r>
            <a:r>
              <a:rPr lang="en-GB" altLang="en-US" cap="small" dirty="0">
                <a:solidFill>
                  <a:schemeClr val="tx1"/>
                </a:solidFill>
                <a:latin typeface="+mn-lt"/>
              </a:rPr>
              <a:t>OVER A BILLION </a:t>
            </a:r>
            <a:r>
              <a:rPr lang="en-GB" altLang="en-US" cap="small" dirty="0">
                <a:solidFill>
                  <a:schemeClr val="tx1">
                    <a:lumMod val="50000"/>
                    <a:lumOff val="50000"/>
                  </a:schemeClr>
                </a:solidFill>
                <a:latin typeface="+mn-lt"/>
              </a:rPr>
              <a:t>PEOPLE SUFFER </a:t>
            </a:r>
            <a:r>
              <a:rPr lang="en-GB" altLang="en-US" cap="small" dirty="0" smtClean="0">
                <a:solidFill>
                  <a:schemeClr val="tx1">
                    <a:lumMod val="50000"/>
                    <a:lumOff val="50000"/>
                  </a:schemeClr>
                </a:solidFill>
                <a:latin typeface="+mn-lt"/>
              </a:rPr>
              <a:t>SEVERE UNDER-NUTRITION </a:t>
            </a:r>
            <a:endParaRPr lang="en-GB" altLang="en-US" cap="small" dirty="0">
              <a:solidFill>
                <a:schemeClr val="tx1">
                  <a:lumMod val="50000"/>
                  <a:lumOff val="50000"/>
                </a:schemeClr>
              </a:solidFill>
              <a:latin typeface="+mn-lt"/>
            </a:endParaRPr>
          </a:p>
        </p:txBody>
      </p:sp>
    </p:spTree>
    <p:extLst>
      <p:ext uri="{BB962C8B-B14F-4D97-AF65-F5344CB8AC3E}">
        <p14:creationId xmlns:p14="http://schemas.microsoft.com/office/powerpoint/2010/main" val="3095148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ktangel 64"/>
          <p:cNvSpPr>
            <a:spLocks noChangeArrowheads="1"/>
          </p:cNvSpPr>
          <p:nvPr/>
        </p:nvSpPr>
        <p:spPr bwMode="auto">
          <a:xfrm rot="10800000" flipV="1">
            <a:off x="0" y="0"/>
            <a:ext cx="9144000" cy="4065588"/>
          </a:xfrm>
          <a:prstGeom prst="rect">
            <a:avLst/>
          </a:prstGeom>
          <a:gradFill rotWithShape="1">
            <a:gsLst>
              <a:gs pos="0">
                <a:srgbClr val="BFBFBF"/>
              </a:gs>
              <a:gs pos="31000">
                <a:srgbClr val="F3F3F3"/>
              </a:gs>
              <a:gs pos="52000">
                <a:srgbClr val="F3F3F3"/>
              </a:gs>
              <a:gs pos="100000">
                <a:srgbClr val="F3F3F3"/>
              </a:gs>
              <a:gs pos="100000">
                <a:srgbClr val="F3F3F3"/>
              </a:gs>
              <a:gs pos="100000">
                <a:srgbClr val="F3F3F3"/>
              </a:gs>
            </a:gsLst>
            <a:lin ang="16200000" scaled="1"/>
          </a:gradFill>
          <a:ln>
            <a:noFill/>
          </a:ln>
          <a:effectLst>
            <a:outerShdw blurRad="40000" dist="2300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28" name="Freeform 233"/>
          <p:cNvSpPr>
            <a:spLocks/>
          </p:cNvSpPr>
          <p:nvPr/>
        </p:nvSpPr>
        <p:spPr bwMode="auto">
          <a:xfrm>
            <a:off x="6084888" y="2954338"/>
            <a:ext cx="71437" cy="12700"/>
          </a:xfrm>
          <a:custGeom>
            <a:avLst/>
            <a:gdLst>
              <a:gd name="T0" fmla="*/ 90724984 w 45"/>
              <a:gd name="T1" fmla="*/ 20161247 h 8"/>
              <a:gd name="T2" fmla="*/ 113405455 w 45"/>
              <a:gd name="T3" fmla="*/ 0 h 8"/>
              <a:gd name="T4" fmla="*/ 113405455 w 45"/>
              <a:gd name="T5" fmla="*/ 0 h 8"/>
              <a:gd name="T6" fmla="*/ 83163777 w 45"/>
              <a:gd name="T7" fmla="*/ 0 h 8"/>
              <a:gd name="T8" fmla="*/ 83163777 w 45"/>
              <a:gd name="T9" fmla="*/ 0 h 8"/>
              <a:gd name="T10" fmla="*/ 15120833 w 45"/>
              <a:gd name="T11" fmla="*/ 2520950 h 8"/>
              <a:gd name="T12" fmla="*/ 0 w 45"/>
              <a:gd name="T13" fmla="*/ 15120936 h 8"/>
              <a:gd name="T14" fmla="*/ 90724984 w 45"/>
              <a:gd name="T15" fmla="*/ 20161247 h 8"/>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8"/>
              <a:gd name="T26" fmla="*/ 45 w 4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8">
                <a:moveTo>
                  <a:pt x="36" y="8"/>
                </a:moveTo>
                <a:lnTo>
                  <a:pt x="45" y="0"/>
                </a:lnTo>
                <a:lnTo>
                  <a:pt x="33" y="0"/>
                </a:lnTo>
                <a:lnTo>
                  <a:pt x="6" y="1"/>
                </a:lnTo>
                <a:lnTo>
                  <a:pt x="0" y="6"/>
                </a:lnTo>
                <a:lnTo>
                  <a:pt x="36" y="8"/>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29" name="Freeform 234"/>
          <p:cNvSpPr>
            <a:spLocks/>
          </p:cNvSpPr>
          <p:nvPr/>
        </p:nvSpPr>
        <p:spPr bwMode="auto">
          <a:xfrm>
            <a:off x="6135688" y="2128838"/>
            <a:ext cx="63500" cy="9525"/>
          </a:xfrm>
          <a:custGeom>
            <a:avLst/>
            <a:gdLst>
              <a:gd name="T0" fmla="*/ 88206254 w 40"/>
              <a:gd name="T1" fmla="*/ 2520950 h 6"/>
              <a:gd name="T2" fmla="*/ 0 w 40"/>
              <a:gd name="T3" fmla="*/ 0 h 6"/>
              <a:gd name="T4" fmla="*/ 12601573 w 40"/>
              <a:gd name="T5" fmla="*/ 15120939 h 6"/>
              <a:gd name="T6" fmla="*/ 12601573 w 40"/>
              <a:gd name="T7" fmla="*/ 15120939 h 6"/>
              <a:gd name="T8" fmla="*/ 100806236 w 40"/>
              <a:gd name="T9" fmla="*/ 15120939 h 6"/>
              <a:gd name="T10" fmla="*/ 88206254 w 40"/>
              <a:gd name="T11" fmla="*/ 2520950 h 6"/>
              <a:gd name="T12" fmla="*/ 0 60000 65536"/>
              <a:gd name="T13" fmla="*/ 0 60000 65536"/>
              <a:gd name="T14" fmla="*/ 0 60000 65536"/>
              <a:gd name="T15" fmla="*/ 0 60000 65536"/>
              <a:gd name="T16" fmla="*/ 0 60000 65536"/>
              <a:gd name="T17" fmla="*/ 0 60000 65536"/>
              <a:gd name="T18" fmla="*/ 0 w 40"/>
              <a:gd name="T19" fmla="*/ 0 h 6"/>
              <a:gd name="T20" fmla="*/ 40 w 40"/>
              <a:gd name="T21" fmla="*/ 6 h 6"/>
            </a:gdLst>
            <a:ahLst/>
            <a:cxnLst>
              <a:cxn ang="T12">
                <a:pos x="T0" y="T1"/>
              </a:cxn>
              <a:cxn ang="T13">
                <a:pos x="T2" y="T3"/>
              </a:cxn>
              <a:cxn ang="T14">
                <a:pos x="T4" y="T5"/>
              </a:cxn>
              <a:cxn ang="T15">
                <a:pos x="T6" y="T7"/>
              </a:cxn>
              <a:cxn ang="T16">
                <a:pos x="T8" y="T9"/>
              </a:cxn>
              <a:cxn ang="T17">
                <a:pos x="T10" y="T11"/>
              </a:cxn>
            </a:cxnLst>
            <a:rect l="T18" t="T19" r="T20" b="T21"/>
            <a:pathLst>
              <a:path w="40" h="6">
                <a:moveTo>
                  <a:pt x="35" y="1"/>
                </a:moveTo>
                <a:lnTo>
                  <a:pt x="0" y="0"/>
                </a:lnTo>
                <a:lnTo>
                  <a:pt x="5" y="6"/>
                </a:lnTo>
                <a:lnTo>
                  <a:pt x="40" y="6"/>
                </a:lnTo>
                <a:lnTo>
                  <a:pt x="35" y="1"/>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1" name="Freeform 237"/>
          <p:cNvSpPr>
            <a:spLocks/>
          </p:cNvSpPr>
          <p:nvPr/>
        </p:nvSpPr>
        <p:spPr bwMode="auto">
          <a:xfrm>
            <a:off x="6135688" y="4600575"/>
            <a:ext cx="88900" cy="33338"/>
          </a:xfrm>
          <a:custGeom>
            <a:avLst/>
            <a:gdLst>
              <a:gd name="T0" fmla="*/ 90725625 w 56"/>
              <a:gd name="T1" fmla="*/ 0 h 21"/>
              <a:gd name="T2" fmla="*/ 90725625 w 56"/>
              <a:gd name="T3" fmla="*/ 0 h 21"/>
              <a:gd name="T4" fmla="*/ 2520950 w 56"/>
              <a:gd name="T5" fmla="*/ 2520988 h 21"/>
              <a:gd name="T6" fmla="*/ 2520950 w 56"/>
              <a:gd name="T7" fmla="*/ 2520988 h 21"/>
              <a:gd name="T8" fmla="*/ 0 w 56"/>
              <a:gd name="T9" fmla="*/ 2520988 h 21"/>
              <a:gd name="T10" fmla="*/ 50403124 w 56"/>
              <a:gd name="T11" fmla="*/ 42844089 h 21"/>
              <a:gd name="T12" fmla="*/ 40322501 w 56"/>
              <a:gd name="T13" fmla="*/ 52924874 h 21"/>
              <a:gd name="T14" fmla="*/ 40322501 w 56"/>
              <a:gd name="T15" fmla="*/ 52924874 h 21"/>
              <a:gd name="T16" fmla="*/ 128528777 w 56"/>
              <a:gd name="T17" fmla="*/ 50403875 h 21"/>
              <a:gd name="T18" fmla="*/ 141128761 w 56"/>
              <a:gd name="T19" fmla="*/ 40323103 h 21"/>
              <a:gd name="T20" fmla="*/ 90725625 w 56"/>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21"/>
              <a:gd name="T35" fmla="*/ 56 w 56"/>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21">
                <a:moveTo>
                  <a:pt x="36" y="0"/>
                </a:moveTo>
                <a:lnTo>
                  <a:pt x="36" y="0"/>
                </a:lnTo>
                <a:lnTo>
                  <a:pt x="1" y="1"/>
                </a:lnTo>
                <a:lnTo>
                  <a:pt x="0" y="1"/>
                </a:lnTo>
                <a:lnTo>
                  <a:pt x="20" y="17"/>
                </a:lnTo>
                <a:lnTo>
                  <a:pt x="16" y="21"/>
                </a:lnTo>
                <a:lnTo>
                  <a:pt x="51" y="20"/>
                </a:lnTo>
                <a:lnTo>
                  <a:pt x="56" y="16"/>
                </a:lnTo>
                <a:lnTo>
                  <a:pt x="36" y="0"/>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2" name="Freeform 238"/>
          <p:cNvSpPr>
            <a:spLocks/>
          </p:cNvSpPr>
          <p:nvPr/>
        </p:nvSpPr>
        <p:spPr bwMode="auto">
          <a:xfrm>
            <a:off x="6111875" y="4205288"/>
            <a:ext cx="60325" cy="11112"/>
          </a:xfrm>
          <a:custGeom>
            <a:avLst/>
            <a:gdLst>
              <a:gd name="T0" fmla="*/ 83165941 w 38"/>
              <a:gd name="T1" fmla="*/ 17639508 h 7"/>
              <a:gd name="T2" fmla="*/ 95765924 w 38"/>
              <a:gd name="T3" fmla="*/ 0 h 7"/>
              <a:gd name="T4" fmla="*/ 7559675 w 38"/>
              <a:gd name="T5" fmla="*/ 7559336 h 7"/>
              <a:gd name="T6" fmla="*/ 0 w 38"/>
              <a:gd name="T7" fmla="*/ 17639508 h 7"/>
              <a:gd name="T8" fmla="*/ 0 w 38"/>
              <a:gd name="T9" fmla="*/ 17639508 h 7"/>
              <a:gd name="T10" fmla="*/ 40322496 w 38"/>
              <a:gd name="T11" fmla="*/ 17639508 h 7"/>
              <a:gd name="T12" fmla="*/ 40322496 w 38"/>
              <a:gd name="T13" fmla="*/ 17639508 h 7"/>
              <a:gd name="T14" fmla="*/ 83165941 w 38"/>
              <a:gd name="T15" fmla="*/ 17639508 h 7"/>
              <a:gd name="T16" fmla="*/ 83165941 w 38"/>
              <a:gd name="T17" fmla="*/ 17639508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7"/>
              <a:gd name="T29" fmla="*/ 38 w 3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7">
                <a:moveTo>
                  <a:pt x="33" y="7"/>
                </a:moveTo>
                <a:lnTo>
                  <a:pt x="38" y="0"/>
                </a:lnTo>
                <a:lnTo>
                  <a:pt x="3" y="3"/>
                </a:lnTo>
                <a:lnTo>
                  <a:pt x="0" y="7"/>
                </a:lnTo>
                <a:lnTo>
                  <a:pt x="16" y="7"/>
                </a:lnTo>
                <a:lnTo>
                  <a:pt x="33" y="7"/>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53" name="Rektangel med afrundet, diagonalt hjørne 52"/>
          <p:cNvSpPr/>
          <p:nvPr/>
        </p:nvSpPr>
        <p:spPr>
          <a:xfrm>
            <a:off x="373543" y="1152769"/>
            <a:ext cx="8305086" cy="4368621"/>
          </a:xfrm>
          <a:prstGeom prst="round2DiagRect">
            <a:avLst>
              <a:gd name="adj1" fmla="val 20046"/>
              <a:gd name="adj2" fmla="val 0"/>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61" name="Text Box 52"/>
          <p:cNvSpPr txBox="1">
            <a:spLocks noChangeArrowheads="1"/>
          </p:cNvSpPr>
          <p:nvPr/>
        </p:nvSpPr>
        <p:spPr bwMode="gray">
          <a:xfrm>
            <a:off x="2674076" y="1302232"/>
            <a:ext cx="6004553" cy="4378122"/>
          </a:xfrm>
          <a:prstGeom prst="rect">
            <a:avLst/>
          </a:prstGeom>
          <a:noFill/>
          <a:ln w="9525">
            <a:noFill/>
            <a:miter lim="800000"/>
            <a:headEnd/>
            <a:tailEnd/>
          </a:ln>
        </p:spPr>
        <p:txBody>
          <a:bodyPr wrap="square">
            <a:spAutoFit/>
          </a:bodyPr>
          <a:lstStyle/>
          <a:p>
            <a:r>
              <a:rPr lang="en-US" sz="2000" b="1" dirty="0">
                <a:latin typeface="+mn-lt"/>
              </a:rPr>
              <a:t>GHI Ambassadors </a:t>
            </a:r>
            <a:r>
              <a:rPr lang="en-US" sz="2000" dirty="0">
                <a:latin typeface="+mn-lt"/>
              </a:rPr>
              <a:t>are members selected to serve as front‐line representatives of the association on local, regional and national levels. </a:t>
            </a:r>
            <a:endParaRPr lang="en-US" sz="2000" dirty="0" smtClean="0">
              <a:latin typeface="+mn-lt"/>
            </a:endParaRPr>
          </a:p>
          <a:p>
            <a:endParaRPr lang="en-US" sz="2000" dirty="0" smtClean="0"/>
          </a:p>
          <a:p>
            <a:r>
              <a:rPr lang="en-US" sz="1400" i="1" dirty="0" smtClean="0"/>
              <a:t>The </a:t>
            </a:r>
            <a:r>
              <a:rPr lang="en-US" sz="1400" i="1" dirty="0"/>
              <a:t>standard ambassadorship is limited to 3 years. Afterwards this is prolonged automatically for another 3 years and so on, subject to positive evaluation of one's involvement. </a:t>
            </a:r>
            <a:endParaRPr lang="en-US" sz="1400" dirty="0">
              <a:latin typeface="+mn-lt"/>
            </a:endParaRPr>
          </a:p>
          <a:p>
            <a:endParaRPr lang="en-US" sz="1050" dirty="0">
              <a:latin typeface="+mn-lt"/>
            </a:endParaRPr>
          </a:p>
          <a:p>
            <a:r>
              <a:rPr lang="en-US" sz="2000" dirty="0">
                <a:latin typeface="+mn-lt"/>
              </a:rPr>
              <a:t>Ambassadors: </a:t>
            </a:r>
          </a:p>
          <a:p>
            <a:pPr marL="342900" indent="-342900">
              <a:buFont typeface="Arial"/>
              <a:buChar char="•"/>
            </a:pPr>
            <a:r>
              <a:rPr lang="en-US" sz="2000" b="1" dirty="0">
                <a:latin typeface="+mn-lt"/>
              </a:rPr>
              <a:t>Invite</a:t>
            </a:r>
            <a:r>
              <a:rPr lang="en-US" sz="2000" dirty="0">
                <a:latin typeface="+mn-lt"/>
              </a:rPr>
              <a:t> scientists in their regions/countries to join GHI</a:t>
            </a:r>
          </a:p>
          <a:p>
            <a:pPr marL="342900" indent="-342900">
              <a:buFont typeface="Arial"/>
              <a:buChar char="•"/>
            </a:pPr>
            <a:r>
              <a:rPr lang="en-US" sz="2000" b="1" dirty="0">
                <a:latin typeface="+mn-lt"/>
              </a:rPr>
              <a:t>Foster</a:t>
            </a:r>
            <a:r>
              <a:rPr lang="en-US" sz="2000" dirty="0">
                <a:latin typeface="+mn-lt"/>
              </a:rPr>
              <a:t> new opportunities for information-sharing</a:t>
            </a:r>
          </a:p>
          <a:p>
            <a:pPr marL="342900" indent="-342900">
              <a:buFont typeface="Arial"/>
              <a:buChar char="•"/>
            </a:pPr>
            <a:r>
              <a:rPr lang="en-US" sz="2000" b="1" dirty="0">
                <a:latin typeface="+mn-lt"/>
              </a:rPr>
              <a:t>Share and translate </a:t>
            </a:r>
            <a:r>
              <a:rPr lang="en-US" sz="2000" dirty="0">
                <a:latin typeface="+mn-lt"/>
              </a:rPr>
              <a:t>GHI communications materials and messaging</a:t>
            </a:r>
          </a:p>
          <a:p>
            <a:pPr marL="342900" indent="-342900">
              <a:buFont typeface="Arial"/>
              <a:buChar char="•"/>
            </a:pPr>
            <a:r>
              <a:rPr lang="en-US" sz="2000" b="1" dirty="0">
                <a:latin typeface="+mn-lt"/>
              </a:rPr>
              <a:t>Identify </a:t>
            </a:r>
            <a:r>
              <a:rPr lang="en-US" sz="2000" dirty="0">
                <a:latin typeface="+mn-lt"/>
              </a:rPr>
              <a:t>specialists to review position papers and GHI science-based </a:t>
            </a:r>
            <a:r>
              <a:rPr lang="en-US" sz="2000" dirty="0" smtClean="0">
                <a:latin typeface="+mn-lt"/>
              </a:rPr>
              <a:t>communications.</a:t>
            </a:r>
            <a:endParaRPr lang="en-US" sz="2000" dirty="0">
              <a:latin typeface="+mn-lt"/>
            </a:endParaRPr>
          </a:p>
        </p:txBody>
      </p:sp>
      <p:sp>
        <p:nvSpPr>
          <p:cNvPr id="2070" name="Rectangle 8"/>
          <p:cNvSpPr>
            <a:spLocks noChangeArrowheads="1"/>
          </p:cNvSpPr>
          <p:nvPr/>
        </p:nvSpPr>
        <p:spPr bwMode="gray">
          <a:xfrm>
            <a:off x="314325" y="195263"/>
            <a:ext cx="8520113"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lstStyle/>
          <a:p>
            <a:r>
              <a:rPr lang="de-DE" sz="2600" b="1">
                <a:latin typeface="Calibri" charset="0"/>
              </a:rPr>
              <a:t>AMBASSADOR </a:t>
            </a:r>
            <a:r>
              <a:rPr lang="de-DE" sz="2600">
                <a:latin typeface="Calibri" charset="0"/>
              </a:rPr>
              <a:t>PROGRAMME</a:t>
            </a:r>
            <a:endParaRPr lang="de-DE" sz="2800">
              <a:latin typeface="Calibri" charset="0"/>
            </a:endParaRPr>
          </a:p>
        </p:txBody>
      </p:sp>
      <p:sp>
        <p:nvSpPr>
          <p:cNvPr id="2071" name="Tekstboks 19"/>
          <p:cNvSpPr txBox="1">
            <a:spLocks noChangeArrowheads="1"/>
          </p:cNvSpPr>
          <p:nvPr/>
        </p:nvSpPr>
        <p:spPr bwMode="auto">
          <a:xfrm>
            <a:off x="252413" y="612775"/>
            <a:ext cx="21742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da-DK" sz="1600">
                <a:latin typeface="Calibri" charset="0"/>
              </a:rPr>
              <a:t>EMPOWERING CHANGE</a:t>
            </a:r>
          </a:p>
        </p:txBody>
      </p:sp>
      <p:pic>
        <p:nvPicPr>
          <p:cNvPr id="4" name="Picture 3" descr="image_AmbassadorProgramme.jpg"/>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421107" y="1212850"/>
            <a:ext cx="2066198" cy="4308540"/>
          </a:xfrm>
          <a:prstGeom prst="roundRect">
            <a:avLst>
              <a:gd name="adj" fmla="val 2757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67455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1" name="Gruppe 94"/>
          <p:cNvGrpSpPr>
            <a:grpSpLocks/>
          </p:cNvGrpSpPr>
          <p:nvPr/>
        </p:nvGrpSpPr>
        <p:grpSpPr bwMode="auto">
          <a:xfrm>
            <a:off x="221472" y="955288"/>
            <a:ext cx="8883277" cy="5201856"/>
            <a:chOff x="4830331" y="1406857"/>
            <a:chExt cx="3788383" cy="5052104"/>
          </a:xfrm>
        </p:grpSpPr>
        <p:sp>
          <p:nvSpPr>
            <p:cNvPr id="87" name="Rektangel med enkelt afrundet hjørne 86"/>
            <p:cNvSpPr>
              <a:spLocks/>
            </p:cNvSpPr>
            <p:nvPr/>
          </p:nvSpPr>
          <p:spPr bwMode="auto">
            <a:xfrm rot="10800000" flipH="1">
              <a:off x="4830331" y="1406857"/>
              <a:ext cx="3785207" cy="5052104"/>
            </a:xfrm>
            <a:custGeom>
              <a:avLst/>
              <a:gdLst>
                <a:gd name="T0" fmla="*/ 0 w 3785207"/>
                <a:gd name="T1" fmla="*/ 0 h 4809112"/>
                <a:gd name="T2" fmla="*/ 3154327 w 3785207"/>
                <a:gd name="T3" fmla="*/ 0 h 4809112"/>
                <a:gd name="T4" fmla="*/ 3785207 w 3785207"/>
                <a:gd name="T5" fmla="*/ 630880 h 4809112"/>
                <a:gd name="T6" fmla="*/ 3785207 w 3785207"/>
                <a:gd name="T7" fmla="*/ 4809112 h 4809112"/>
                <a:gd name="T8" fmla="*/ 0 w 3785207"/>
                <a:gd name="T9" fmla="*/ 4809112 h 4809112"/>
                <a:gd name="T10" fmla="*/ 0 w 3785207"/>
                <a:gd name="T11" fmla="*/ 0 h 4809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85207" h="4809112">
                  <a:moveTo>
                    <a:pt x="0" y="0"/>
                  </a:moveTo>
                  <a:lnTo>
                    <a:pt x="3154327" y="0"/>
                  </a:lnTo>
                  <a:cubicBezTo>
                    <a:pt x="3502752" y="0"/>
                    <a:pt x="3785207" y="282455"/>
                    <a:pt x="3785207" y="630880"/>
                  </a:cubicBezTo>
                  <a:lnTo>
                    <a:pt x="3785207" y="4809112"/>
                  </a:lnTo>
                  <a:lnTo>
                    <a:pt x="0" y="4809112"/>
                  </a:lnTo>
                  <a:lnTo>
                    <a:pt x="0" y="0"/>
                  </a:lnTo>
                  <a:close/>
                </a:path>
              </a:pathLst>
            </a:custGeom>
            <a:solidFill>
              <a:schemeClr val="bg1"/>
            </a:solidFill>
            <a:ln w="3175" cap="flat" cmpd="sng">
              <a:solidFill>
                <a:srgbClr val="BFBFBF"/>
              </a:solidFill>
              <a:prstDash val="solid"/>
              <a:round/>
              <a:headEnd/>
              <a:tailEnd/>
            </a:ln>
            <a:effectLst>
              <a:outerShdw blurRad="50800" dist="38100" dir="2700000" algn="tl" rotWithShape="0">
                <a:srgbClr val="000000">
                  <a:alpha val="39999"/>
                </a:srgbClr>
              </a:outerShdw>
            </a:effectLst>
          </p:spPr>
          <p:txBody>
            <a:bodyPr anchor="ctr"/>
            <a:lstStyle/>
            <a:p>
              <a:endParaRPr lang="en-US"/>
            </a:p>
          </p:txBody>
        </p:sp>
        <p:sp>
          <p:nvSpPr>
            <p:cNvPr id="90" name="Rektangel 89"/>
            <p:cNvSpPr/>
            <p:nvPr/>
          </p:nvSpPr>
          <p:spPr>
            <a:xfrm>
              <a:off x="4830331" y="1421143"/>
              <a:ext cx="3788383" cy="130148"/>
            </a:xfrm>
            <a:prstGeom prst="rect">
              <a:avLst/>
            </a:prstGeom>
            <a:solidFill>
              <a:schemeClr val="accent1"/>
            </a:solidFill>
            <a:ln w="19050" cap="flat" cmpd="sng">
              <a:solidFill>
                <a:srgbClr val="92D050"/>
              </a:solidFill>
              <a:prstDash val="solid"/>
              <a:round/>
              <a:headEnd type="none" w="med" len="med"/>
              <a:tailEnd type="none" w="med" len="med"/>
            </a:ln>
            <a:effectLst/>
          </p:spPr>
          <p:txBody>
            <a:bodyPr/>
            <a:lstStyle/>
            <a:p>
              <a:pPr fontAlgn="auto">
                <a:spcBef>
                  <a:spcPts val="0"/>
                </a:spcBef>
                <a:spcAft>
                  <a:spcPts val="0"/>
                </a:spcAft>
                <a:defRPr/>
              </a:pPr>
              <a:endParaRPr lang="da-DK" kern="0">
                <a:solidFill>
                  <a:schemeClr val="tx1">
                    <a:lumMod val="95000"/>
                    <a:lumOff val="5000"/>
                  </a:schemeClr>
                </a:solidFill>
                <a:latin typeface="Calibri"/>
                <a:ea typeface="+mn-ea"/>
              </a:endParaRPr>
            </a:p>
          </p:txBody>
        </p:sp>
      </p:grpSp>
      <p:sp>
        <p:nvSpPr>
          <p:cNvPr id="7187" name="Rectangle 8"/>
          <p:cNvSpPr>
            <a:spLocks noChangeArrowheads="1"/>
          </p:cNvSpPr>
          <p:nvPr/>
        </p:nvSpPr>
        <p:spPr bwMode="gray">
          <a:xfrm>
            <a:off x="314325" y="195263"/>
            <a:ext cx="8520113"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lstStyle/>
          <a:p>
            <a:r>
              <a:rPr lang="de-DE" sz="2600" b="1" dirty="0" smtClean="0">
                <a:latin typeface="Calibri" charset="0"/>
              </a:rPr>
              <a:t>GHI </a:t>
            </a:r>
            <a:r>
              <a:rPr lang="de-DE" sz="2600" cap="all" dirty="0" smtClean="0">
                <a:latin typeface="Calibri" charset="0"/>
              </a:rPr>
              <a:t>Ambassadors BY COUNTRY</a:t>
            </a:r>
            <a:endParaRPr lang="de-DE" sz="2800" cap="all" dirty="0">
              <a:latin typeface="Calibri" charset="0"/>
            </a:endParaRPr>
          </a:p>
        </p:txBody>
      </p:sp>
      <p:pic>
        <p:nvPicPr>
          <p:cNvPr id="14" name="Picture 13"/>
          <p:cNvPicPr>
            <a:picLocks noChangeAspect="1"/>
          </p:cNvPicPr>
          <p:nvPr/>
        </p:nvPicPr>
        <p:blipFill rotWithShape="1">
          <a:blip r:embed="rId3"/>
          <a:srcRect l="10422" t="16502" r="11779" b="13323"/>
          <a:stretch/>
        </p:blipFill>
        <p:spPr>
          <a:xfrm>
            <a:off x="334461" y="4262845"/>
            <a:ext cx="3421411" cy="1735105"/>
          </a:xfrm>
          <a:prstGeom prst="rect">
            <a:avLst/>
          </a:prstGeom>
        </p:spPr>
      </p:pic>
      <p:sp>
        <p:nvSpPr>
          <p:cNvPr id="7" name="TextBox 6"/>
          <p:cNvSpPr txBox="1"/>
          <p:nvPr/>
        </p:nvSpPr>
        <p:spPr>
          <a:xfrm>
            <a:off x="3923897" y="1124324"/>
            <a:ext cx="1478428" cy="5047536"/>
          </a:xfrm>
          <a:prstGeom prst="rect">
            <a:avLst/>
          </a:prstGeom>
          <a:noFill/>
        </p:spPr>
        <p:txBody>
          <a:bodyPr wrap="square" rtlCol="0">
            <a:spAutoFit/>
          </a:bodyPr>
          <a:lstStyle/>
          <a:p>
            <a:r>
              <a:rPr lang="en-GB" sz="1400" dirty="0">
                <a:latin typeface="+mn-lt"/>
              </a:rPr>
              <a:t>ARGENTINA</a:t>
            </a:r>
          </a:p>
          <a:p>
            <a:r>
              <a:rPr lang="en-GB" sz="1400" dirty="0">
                <a:latin typeface="+mn-lt"/>
              </a:rPr>
              <a:t>ARMENIA</a:t>
            </a:r>
            <a:endParaRPr lang="en-GB" sz="1400" b="1" dirty="0">
              <a:latin typeface="+mn-lt"/>
            </a:endParaRPr>
          </a:p>
          <a:p>
            <a:r>
              <a:rPr lang="en-GB" sz="1400" b="1" dirty="0">
                <a:latin typeface="+mn-lt"/>
              </a:rPr>
              <a:t>AUSTRALIA</a:t>
            </a:r>
          </a:p>
          <a:p>
            <a:r>
              <a:rPr lang="en-GB" sz="1400" dirty="0" smtClean="0">
                <a:latin typeface="+mn-lt"/>
              </a:rPr>
              <a:t>BANGLADESH</a:t>
            </a:r>
            <a:endParaRPr lang="en-GB" sz="1400" dirty="0">
              <a:latin typeface="+mn-lt"/>
            </a:endParaRPr>
          </a:p>
          <a:p>
            <a:r>
              <a:rPr lang="en-GB" sz="1400" dirty="0">
                <a:latin typeface="+mn-lt"/>
              </a:rPr>
              <a:t>BELGIUM</a:t>
            </a:r>
          </a:p>
          <a:p>
            <a:r>
              <a:rPr lang="en-GB" sz="1400" dirty="0">
                <a:latin typeface="+mn-lt"/>
              </a:rPr>
              <a:t>BOSNIA AND HERZEGOVINA</a:t>
            </a:r>
          </a:p>
          <a:p>
            <a:r>
              <a:rPr lang="en-GB" sz="1400" dirty="0">
                <a:latin typeface="+mn-lt"/>
              </a:rPr>
              <a:t>BULGARIA</a:t>
            </a:r>
          </a:p>
          <a:p>
            <a:r>
              <a:rPr lang="en-GB" sz="1400" b="1" dirty="0">
                <a:latin typeface="+mn-lt"/>
              </a:rPr>
              <a:t>BRAZIL</a:t>
            </a:r>
          </a:p>
          <a:p>
            <a:r>
              <a:rPr lang="en-GB" sz="1400" dirty="0" smtClean="0">
                <a:latin typeface="+mn-lt"/>
              </a:rPr>
              <a:t>CAMBODIA</a:t>
            </a:r>
            <a:endParaRPr lang="en-GB" sz="1400" dirty="0">
              <a:latin typeface="+mn-lt"/>
            </a:endParaRPr>
          </a:p>
          <a:p>
            <a:r>
              <a:rPr lang="en-GB" sz="1400" dirty="0">
                <a:latin typeface="+mn-lt"/>
              </a:rPr>
              <a:t>CANADA</a:t>
            </a:r>
          </a:p>
          <a:p>
            <a:r>
              <a:rPr lang="en-GB" sz="1400" b="1" dirty="0">
                <a:latin typeface="+mn-lt"/>
              </a:rPr>
              <a:t>CHILE</a:t>
            </a:r>
          </a:p>
          <a:p>
            <a:r>
              <a:rPr lang="en-GB" sz="1400" dirty="0" smtClean="0">
                <a:latin typeface="+mn-lt"/>
              </a:rPr>
              <a:t>CHINA</a:t>
            </a:r>
            <a:endParaRPr lang="en-GB" sz="1400" dirty="0">
              <a:latin typeface="+mn-lt"/>
            </a:endParaRPr>
          </a:p>
          <a:p>
            <a:r>
              <a:rPr lang="en-GB" sz="1400" b="1" dirty="0">
                <a:latin typeface="+mn-lt"/>
              </a:rPr>
              <a:t>COSTA RICA</a:t>
            </a:r>
          </a:p>
          <a:p>
            <a:r>
              <a:rPr lang="en-GB" sz="1400" b="1" dirty="0" smtClean="0">
                <a:latin typeface="+mn-lt"/>
              </a:rPr>
              <a:t>CROATIA</a:t>
            </a:r>
            <a:endParaRPr lang="en-GB" sz="1400" b="1" dirty="0">
              <a:latin typeface="+mn-lt"/>
            </a:endParaRPr>
          </a:p>
          <a:p>
            <a:r>
              <a:rPr lang="en-GB" sz="1400" dirty="0" smtClean="0">
                <a:latin typeface="+mn-lt"/>
              </a:rPr>
              <a:t>CZECH </a:t>
            </a:r>
            <a:r>
              <a:rPr lang="en-GB" sz="1400" dirty="0">
                <a:latin typeface="+mn-lt"/>
              </a:rPr>
              <a:t>REPUBLIC</a:t>
            </a:r>
          </a:p>
          <a:p>
            <a:r>
              <a:rPr lang="en-GB" sz="1400" dirty="0">
                <a:latin typeface="+mn-lt"/>
              </a:rPr>
              <a:t>CYPRUS</a:t>
            </a:r>
          </a:p>
          <a:p>
            <a:r>
              <a:rPr lang="en-GB" sz="1400" b="1" dirty="0">
                <a:latin typeface="+mn-lt"/>
              </a:rPr>
              <a:t>GEORGIA</a:t>
            </a:r>
          </a:p>
          <a:p>
            <a:r>
              <a:rPr lang="en-GB" sz="1400" dirty="0" smtClean="0">
                <a:latin typeface="+mn-lt"/>
              </a:rPr>
              <a:t>GERMANY</a:t>
            </a:r>
            <a:endParaRPr lang="en-GB" sz="1400" dirty="0">
              <a:latin typeface="+mn-lt"/>
            </a:endParaRPr>
          </a:p>
          <a:p>
            <a:r>
              <a:rPr lang="en-GB" sz="1400" dirty="0">
                <a:latin typeface="+mn-lt"/>
              </a:rPr>
              <a:t>GHANA</a:t>
            </a:r>
          </a:p>
          <a:p>
            <a:r>
              <a:rPr lang="en-GB" sz="1400" b="1" dirty="0">
                <a:latin typeface="+mn-lt"/>
              </a:rPr>
              <a:t>GREECE</a:t>
            </a:r>
          </a:p>
          <a:p>
            <a:r>
              <a:rPr lang="en-GB" sz="1400" dirty="0" smtClean="0">
                <a:latin typeface="+mn-lt"/>
              </a:rPr>
              <a:t>HUNGARY</a:t>
            </a:r>
            <a:endParaRPr lang="en-GB" sz="1400" dirty="0">
              <a:latin typeface="+mn-lt"/>
            </a:endParaRPr>
          </a:p>
          <a:p>
            <a:r>
              <a:rPr lang="en-GB" sz="1400" dirty="0">
                <a:latin typeface="+mn-lt"/>
              </a:rPr>
              <a:t>INDIA</a:t>
            </a:r>
          </a:p>
        </p:txBody>
      </p:sp>
      <p:sp>
        <p:nvSpPr>
          <p:cNvPr id="8" name="TextBox 7"/>
          <p:cNvSpPr txBox="1"/>
          <p:nvPr/>
        </p:nvSpPr>
        <p:spPr>
          <a:xfrm>
            <a:off x="5410865" y="1109608"/>
            <a:ext cx="1988045" cy="5047536"/>
          </a:xfrm>
          <a:prstGeom prst="rect">
            <a:avLst/>
          </a:prstGeom>
          <a:noFill/>
        </p:spPr>
        <p:txBody>
          <a:bodyPr wrap="square" rtlCol="0">
            <a:spAutoFit/>
          </a:bodyPr>
          <a:lstStyle/>
          <a:p>
            <a:r>
              <a:rPr lang="de-DE" sz="1400" dirty="0">
                <a:latin typeface="+mn-lt"/>
              </a:rPr>
              <a:t>INDONESIA</a:t>
            </a:r>
          </a:p>
          <a:p>
            <a:r>
              <a:rPr lang="de-DE" sz="1400" b="1" dirty="0">
                <a:latin typeface="+mn-lt"/>
              </a:rPr>
              <a:t>IRAN</a:t>
            </a:r>
          </a:p>
          <a:p>
            <a:r>
              <a:rPr lang="de-DE" sz="1400" dirty="0" smtClean="0">
                <a:latin typeface="+mn-lt"/>
              </a:rPr>
              <a:t>ITALY</a:t>
            </a:r>
            <a:endParaRPr lang="de-DE" sz="1400" dirty="0">
              <a:latin typeface="+mn-lt"/>
            </a:endParaRPr>
          </a:p>
          <a:p>
            <a:r>
              <a:rPr lang="de-DE" sz="1400" dirty="0">
                <a:latin typeface="+mn-lt"/>
              </a:rPr>
              <a:t>JAPAN</a:t>
            </a:r>
          </a:p>
          <a:p>
            <a:r>
              <a:rPr lang="de-DE" sz="1400" dirty="0">
                <a:latin typeface="+mn-lt"/>
              </a:rPr>
              <a:t>JORDAN</a:t>
            </a:r>
          </a:p>
          <a:p>
            <a:r>
              <a:rPr lang="de-DE" sz="1400" b="1" dirty="0">
                <a:latin typeface="+mn-lt"/>
              </a:rPr>
              <a:t>KENYA</a:t>
            </a:r>
          </a:p>
          <a:p>
            <a:r>
              <a:rPr lang="de-DE" sz="1400" dirty="0" smtClean="0">
                <a:latin typeface="+mn-lt"/>
              </a:rPr>
              <a:t>KOREA</a:t>
            </a:r>
            <a:endParaRPr lang="de-DE" sz="1400" dirty="0">
              <a:latin typeface="+mn-lt"/>
            </a:endParaRPr>
          </a:p>
          <a:p>
            <a:r>
              <a:rPr lang="de-DE" sz="1400" dirty="0">
                <a:latin typeface="+mn-lt"/>
              </a:rPr>
              <a:t>LEBANON</a:t>
            </a:r>
          </a:p>
          <a:p>
            <a:r>
              <a:rPr lang="de-DE" sz="1400" dirty="0">
                <a:latin typeface="+mn-lt"/>
              </a:rPr>
              <a:t>LITHUANIA</a:t>
            </a:r>
          </a:p>
          <a:p>
            <a:r>
              <a:rPr lang="de-DE" sz="1400" b="1" dirty="0">
                <a:latin typeface="+mn-lt"/>
              </a:rPr>
              <a:t>MACEDONIA</a:t>
            </a:r>
          </a:p>
          <a:p>
            <a:r>
              <a:rPr lang="de-DE" sz="1400" dirty="0" smtClean="0">
                <a:latin typeface="+mn-lt"/>
              </a:rPr>
              <a:t>MALAYSIA</a:t>
            </a:r>
            <a:endParaRPr lang="de-DE" sz="1400" dirty="0">
              <a:latin typeface="+mn-lt"/>
            </a:endParaRPr>
          </a:p>
          <a:p>
            <a:r>
              <a:rPr lang="de-DE" sz="1400" dirty="0">
                <a:latin typeface="+mn-lt"/>
              </a:rPr>
              <a:t>MALTA</a:t>
            </a:r>
          </a:p>
          <a:p>
            <a:r>
              <a:rPr lang="de-DE" sz="1400" dirty="0">
                <a:latin typeface="+mn-lt"/>
              </a:rPr>
              <a:t>MEXICO</a:t>
            </a:r>
          </a:p>
          <a:p>
            <a:r>
              <a:rPr lang="de-DE" sz="1400" dirty="0">
                <a:latin typeface="+mn-lt"/>
              </a:rPr>
              <a:t>MONTENEGRO</a:t>
            </a:r>
          </a:p>
          <a:p>
            <a:r>
              <a:rPr lang="de-DE" sz="1400" dirty="0">
                <a:latin typeface="+mn-lt"/>
              </a:rPr>
              <a:t>NIGERIA</a:t>
            </a:r>
          </a:p>
          <a:p>
            <a:r>
              <a:rPr lang="de-DE" sz="1400" dirty="0">
                <a:latin typeface="+mn-lt"/>
              </a:rPr>
              <a:t>NORWAY</a:t>
            </a:r>
          </a:p>
          <a:p>
            <a:r>
              <a:rPr lang="de-DE" sz="1400" dirty="0">
                <a:latin typeface="+mn-lt"/>
              </a:rPr>
              <a:t>PAKISTAN</a:t>
            </a:r>
          </a:p>
          <a:p>
            <a:r>
              <a:rPr lang="de-DE" sz="1400" dirty="0">
                <a:latin typeface="+mn-lt"/>
              </a:rPr>
              <a:t>PORTUGAL</a:t>
            </a:r>
          </a:p>
          <a:p>
            <a:r>
              <a:rPr lang="de-DE" sz="1400" dirty="0">
                <a:latin typeface="+mn-lt"/>
              </a:rPr>
              <a:t>QATAR</a:t>
            </a:r>
          </a:p>
          <a:p>
            <a:r>
              <a:rPr lang="de-DE" sz="1400" b="1" dirty="0">
                <a:latin typeface="+mn-lt"/>
              </a:rPr>
              <a:t>ROMANIA</a:t>
            </a:r>
          </a:p>
          <a:p>
            <a:r>
              <a:rPr lang="de-DE" sz="1400" b="1" dirty="0" smtClean="0">
                <a:latin typeface="+mn-lt"/>
              </a:rPr>
              <a:t>RUSSIA</a:t>
            </a:r>
            <a:endParaRPr lang="de-DE" sz="1400" b="1" dirty="0">
              <a:latin typeface="+mn-lt"/>
            </a:endParaRPr>
          </a:p>
          <a:p>
            <a:r>
              <a:rPr lang="de-DE" sz="1400" dirty="0" smtClean="0">
                <a:latin typeface="+mn-lt"/>
              </a:rPr>
              <a:t>SENEGAL</a:t>
            </a:r>
            <a:endParaRPr lang="de-DE" sz="1400" dirty="0">
              <a:latin typeface="+mn-lt"/>
            </a:endParaRPr>
          </a:p>
          <a:p>
            <a:r>
              <a:rPr lang="de-DE" sz="1400" dirty="0">
                <a:latin typeface="+mn-lt"/>
              </a:rPr>
              <a:t>SERBIA</a:t>
            </a:r>
          </a:p>
        </p:txBody>
      </p:sp>
      <p:sp>
        <p:nvSpPr>
          <p:cNvPr id="9" name="TextBox 8"/>
          <p:cNvSpPr txBox="1"/>
          <p:nvPr/>
        </p:nvSpPr>
        <p:spPr>
          <a:xfrm>
            <a:off x="6828923" y="1214342"/>
            <a:ext cx="2092408" cy="3754874"/>
          </a:xfrm>
          <a:prstGeom prst="rect">
            <a:avLst/>
          </a:prstGeom>
          <a:noFill/>
        </p:spPr>
        <p:txBody>
          <a:bodyPr wrap="square" rtlCol="0">
            <a:spAutoFit/>
          </a:bodyPr>
          <a:lstStyle/>
          <a:p>
            <a:r>
              <a:rPr lang="de-DE" sz="1400" b="1" dirty="0">
                <a:latin typeface="+mn-lt"/>
              </a:rPr>
              <a:t>SOUTH AFRICA</a:t>
            </a:r>
          </a:p>
          <a:p>
            <a:r>
              <a:rPr lang="de-DE" sz="1400" dirty="0" smtClean="0">
                <a:latin typeface="+mn-lt"/>
              </a:rPr>
              <a:t>SPAIN</a:t>
            </a:r>
            <a:endParaRPr lang="de-DE" sz="1400" dirty="0">
              <a:latin typeface="+mn-lt"/>
            </a:endParaRPr>
          </a:p>
          <a:p>
            <a:r>
              <a:rPr lang="de-DE" sz="1400" dirty="0">
                <a:latin typeface="+mn-lt"/>
              </a:rPr>
              <a:t>SRI LANKA</a:t>
            </a:r>
          </a:p>
          <a:p>
            <a:r>
              <a:rPr lang="de-DE" sz="1400" dirty="0">
                <a:latin typeface="+mn-lt"/>
              </a:rPr>
              <a:t>SWITZERLAND</a:t>
            </a:r>
          </a:p>
          <a:p>
            <a:r>
              <a:rPr lang="de-DE" sz="1400" dirty="0">
                <a:latin typeface="+mn-lt"/>
              </a:rPr>
              <a:t>SYRIA</a:t>
            </a:r>
          </a:p>
          <a:p>
            <a:r>
              <a:rPr lang="de-DE" sz="1400" dirty="0">
                <a:latin typeface="+mn-lt"/>
              </a:rPr>
              <a:t>TAIWAN</a:t>
            </a:r>
          </a:p>
          <a:p>
            <a:r>
              <a:rPr lang="de-DE" sz="1400" dirty="0">
                <a:latin typeface="+mn-lt"/>
              </a:rPr>
              <a:t>TANZANIA</a:t>
            </a:r>
          </a:p>
          <a:p>
            <a:r>
              <a:rPr lang="de-DE" sz="1400" dirty="0">
                <a:latin typeface="+mn-lt"/>
              </a:rPr>
              <a:t>THAILAND</a:t>
            </a:r>
          </a:p>
          <a:p>
            <a:r>
              <a:rPr lang="de-DE" sz="1400" dirty="0">
                <a:latin typeface="+mn-lt"/>
              </a:rPr>
              <a:t>THE NETHERLANDS</a:t>
            </a:r>
          </a:p>
          <a:p>
            <a:r>
              <a:rPr lang="de-DE" sz="1400" b="1" dirty="0">
                <a:latin typeface="+mn-lt"/>
              </a:rPr>
              <a:t>TURKEY</a:t>
            </a:r>
          </a:p>
          <a:p>
            <a:r>
              <a:rPr lang="de-DE" sz="1400" dirty="0" smtClean="0">
                <a:latin typeface="+mn-lt"/>
              </a:rPr>
              <a:t>UGANDA</a:t>
            </a:r>
            <a:endParaRPr lang="de-DE" sz="1400" dirty="0">
              <a:latin typeface="+mn-lt"/>
            </a:endParaRPr>
          </a:p>
          <a:p>
            <a:r>
              <a:rPr lang="de-DE" sz="1400" b="1" dirty="0">
                <a:latin typeface="+mn-lt"/>
              </a:rPr>
              <a:t>UKRAINE</a:t>
            </a:r>
          </a:p>
          <a:p>
            <a:r>
              <a:rPr lang="de-DE" sz="1400" dirty="0" smtClean="0">
                <a:latin typeface="+mn-lt"/>
              </a:rPr>
              <a:t>UNITED </a:t>
            </a:r>
            <a:r>
              <a:rPr lang="de-DE" sz="1400" dirty="0">
                <a:latin typeface="+mn-lt"/>
              </a:rPr>
              <a:t>ARAB EMIRATES</a:t>
            </a:r>
          </a:p>
          <a:p>
            <a:r>
              <a:rPr lang="de-DE" sz="1400" b="1" dirty="0">
                <a:latin typeface="+mn-lt"/>
              </a:rPr>
              <a:t>URUGUAY</a:t>
            </a:r>
          </a:p>
          <a:p>
            <a:r>
              <a:rPr lang="de-DE" sz="1400" b="1" dirty="0" smtClean="0">
                <a:latin typeface="+mn-lt"/>
              </a:rPr>
              <a:t>USA</a:t>
            </a:r>
            <a:endParaRPr lang="de-DE" sz="1400" b="1" dirty="0">
              <a:latin typeface="+mn-lt"/>
            </a:endParaRPr>
          </a:p>
          <a:p>
            <a:r>
              <a:rPr lang="de-DE" sz="1400" dirty="0" smtClean="0">
                <a:latin typeface="+mn-lt"/>
              </a:rPr>
              <a:t>VENEZUELA</a:t>
            </a:r>
            <a:endParaRPr lang="de-DE" sz="1400" dirty="0">
              <a:latin typeface="+mn-lt"/>
            </a:endParaRPr>
          </a:p>
          <a:p>
            <a:r>
              <a:rPr lang="de-DE" sz="1400" b="1" dirty="0">
                <a:latin typeface="+mn-lt"/>
              </a:rPr>
              <a:t>VIETNAM</a:t>
            </a:r>
          </a:p>
        </p:txBody>
      </p:sp>
      <p:sp>
        <p:nvSpPr>
          <p:cNvPr id="10" name="TextBox 9"/>
          <p:cNvSpPr txBox="1"/>
          <p:nvPr/>
        </p:nvSpPr>
        <p:spPr>
          <a:xfrm>
            <a:off x="260723" y="631450"/>
            <a:ext cx="8573715" cy="338554"/>
          </a:xfrm>
          <a:prstGeom prst="rect">
            <a:avLst/>
          </a:prstGeom>
          <a:noFill/>
        </p:spPr>
        <p:txBody>
          <a:bodyPr wrap="square" rtlCol="0">
            <a:spAutoFit/>
          </a:bodyPr>
          <a:lstStyle/>
          <a:p>
            <a:r>
              <a:rPr lang="de-DE" sz="1600" cap="all" dirty="0" smtClean="0">
                <a:latin typeface="+mn-lt"/>
              </a:rPr>
              <a:t>CURRENT COVERAGE AND FURTHER PROSPECTS</a:t>
            </a:r>
            <a:endParaRPr lang="en-GB" sz="1600" b="1" cap="all" dirty="0">
              <a:latin typeface="+mn-lt"/>
            </a:endParaRPr>
          </a:p>
        </p:txBody>
      </p:sp>
      <p:sp>
        <p:nvSpPr>
          <p:cNvPr id="2" name="TextBox 1"/>
          <p:cNvSpPr txBox="1"/>
          <p:nvPr/>
        </p:nvSpPr>
        <p:spPr>
          <a:xfrm>
            <a:off x="304661" y="1572352"/>
            <a:ext cx="3400839" cy="1477328"/>
          </a:xfrm>
          <a:prstGeom prst="rect">
            <a:avLst/>
          </a:prstGeom>
          <a:noFill/>
        </p:spPr>
        <p:txBody>
          <a:bodyPr wrap="square" rtlCol="0">
            <a:spAutoFit/>
          </a:bodyPr>
          <a:lstStyle/>
          <a:p>
            <a:pPr marL="285750" indent="-285750">
              <a:buFont typeface="Arial" panose="020B0604020202020204" pitchFamily="34" charset="0"/>
              <a:buChar char="•"/>
            </a:pPr>
            <a:r>
              <a:rPr lang="de-DE" b="1" dirty="0" smtClean="0"/>
              <a:t>85 Ambassadors from 62 countries</a:t>
            </a:r>
          </a:p>
          <a:p>
            <a:pPr marL="285750" indent="-285750">
              <a:buFont typeface="Arial" panose="020B0604020202020204" pitchFamily="34" charset="0"/>
              <a:buChar char="•"/>
            </a:pPr>
            <a:endParaRPr lang="de-DE" b="1" dirty="0"/>
          </a:p>
          <a:p>
            <a:pPr marL="285750" indent="-285750">
              <a:buFont typeface="Arial" panose="020B0604020202020204" pitchFamily="34" charset="0"/>
              <a:buChar char="•"/>
            </a:pPr>
            <a:r>
              <a:rPr lang="en-GB" b="1" dirty="0" smtClean="0"/>
              <a:t>In 18 countries with more </a:t>
            </a:r>
            <a:r>
              <a:rPr lang="en-GB" b="1" dirty="0"/>
              <a:t>than </a:t>
            </a:r>
            <a:r>
              <a:rPr lang="en-GB" b="1" dirty="0" smtClean="0"/>
              <a:t>one Ambassador</a:t>
            </a:r>
            <a:endParaRPr lang="en-GB" b="1" dirty="0"/>
          </a:p>
        </p:txBody>
      </p:sp>
      <p:pic>
        <p:nvPicPr>
          <p:cNvPr id="3" name="Picture 2"/>
          <p:cNvPicPr>
            <a:picLocks noChangeAspect="1"/>
          </p:cNvPicPr>
          <p:nvPr/>
        </p:nvPicPr>
        <p:blipFill rotWithShape="1">
          <a:blip r:embed="rId4"/>
          <a:srcRect l="75000" t="71946" r="11129" b="16292"/>
          <a:stretch/>
        </p:blipFill>
        <p:spPr>
          <a:xfrm>
            <a:off x="6404887" y="5488206"/>
            <a:ext cx="2649016" cy="1262902"/>
          </a:xfrm>
          <a:prstGeom prst="rect">
            <a:avLst/>
          </a:prstGeom>
        </p:spPr>
      </p:pic>
    </p:spTree>
    <p:extLst>
      <p:ext uri="{BB962C8B-B14F-4D97-AF65-F5344CB8AC3E}">
        <p14:creationId xmlns:p14="http://schemas.microsoft.com/office/powerpoint/2010/main" val="1461281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boutGHI_GlobalGear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7467" y="5131246"/>
            <a:ext cx="1769963" cy="1737092"/>
          </a:xfrm>
          <a:prstGeom prst="rect">
            <a:avLst/>
          </a:prstGeom>
        </p:spPr>
      </p:pic>
      <p:sp>
        <p:nvSpPr>
          <p:cNvPr id="65" name="Rektangel 64"/>
          <p:cNvSpPr>
            <a:spLocks noChangeArrowheads="1"/>
          </p:cNvSpPr>
          <p:nvPr/>
        </p:nvSpPr>
        <p:spPr bwMode="auto">
          <a:xfrm rot="10800000" flipV="1">
            <a:off x="0" y="0"/>
            <a:ext cx="9144000" cy="4065588"/>
          </a:xfrm>
          <a:prstGeom prst="rect">
            <a:avLst/>
          </a:prstGeom>
          <a:gradFill rotWithShape="1">
            <a:gsLst>
              <a:gs pos="0">
                <a:srgbClr val="BFBFBF"/>
              </a:gs>
              <a:gs pos="31000">
                <a:srgbClr val="F3F3F3"/>
              </a:gs>
              <a:gs pos="52000">
                <a:srgbClr val="F3F3F3"/>
              </a:gs>
              <a:gs pos="100000">
                <a:srgbClr val="F3F3F3"/>
              </a:gs>
              <a:gs pos="100000">
                <a:srgbClr val="F3F3F3"/>
              </a:gs>
              <a:gs pos="100000">
                <a:srgbClr val="F3F3F3"/>
              </a:gs>
            </a:gsLst>
            <a:lin ang="16200000" scaled="1"/>
          </a:gradFill>
          <a:ln>
            <a:noFill/>
          </a:ln>
          <a:effectLst>
            <a:outerShdw blurRad="40000" dist="2300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28" name="Freeform 233"/>
          <p:cNvSpPr>
            <a:spLocks/>
          </p:cNvSpPr>
          <p:nvPr/>
        </p:nvSpPr>
        <p:spPr bwMode="auto">
          <a:xfrm>
            <a:off x="6084888" y="2954338"/>
            <a:ext cx="71437" cy="12700"/>
          </a:xfrm>
          <a:custGeom>
            <a:avLst/>
            <a:gdLst>
              <a:gd name="T0" fmla="*/ 90724984 w 45"/>
              <a:gd name="T1" fmla="*/ 20161247 h 8"/>
              <a:gd name="T2" fmla="*/ 113405455 w 45"/>
              <a:gd name="T3" fmla="*/ 0 h 8"/>
              <a:gd name="T4" fmla="*/ 113405455 w 45"/>
              <a:gd name="T5" fmla="*/ 0 h 8"/>
              <a:gd name="T6" fmla="*/ 83163777 w 45"/>
              <a:gd name="T7" fmla="*/ 0 h 8"/>
              <a:gd name="T8" fmla="*/ 83163777 w 45"/>
              <a:gd name="T9" fmla="*/ 0 h 8"/>
              <a:gd name="T10" fmla="*/ 15120833 w 45"/>
              <a:gd name="T11" fmla="*/ 2520950 h 8"/>
              <a:gd name="T12" fmla="*/ 0 w 45"/>
              <a:gd name="T13" fmla="*/ 15120936 h 8"/>
              <a:gd name="T14" fmla="*/ 90724984 w 45"/>
              <a:gd name="T15" fmla="*/ 20161247 h 8"/>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8"/>
              <a:gd name="T26" fmla="*/ 45 w 4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8">
                <a:moveTo>
                  <a:pt x="36" y="8"/>
                </a:moveTo>
                <a:lnTo>
                  <a:pt x="45" y="0"/>
                </a:lnTo>
                <a:lnTo>
                  <a:pt x="33" y="0"/>
                </a:lnTo>
                <a:lnTo>
                  <a:pt x="6" y="1"/>
                </a:lnTo>
                <a:lnTo>
                  <a:pt x="0" y="6"/>
                </a:lnTo>
                <a:lnTo>
                  <a:pt x="36" y="8"/>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29" name="Freeform 234"/>
          <p:cNvSpPr>
            <a:spLocks/>
          </p:cNvSpPr>
          <p:nvPr/>
        </p:nvSpPr>
        <p:spPr bwMode="auto">
          <a:xfrm>
            <a:off x="6135688" y="2128838"/>
            <a:ext cx="63500" cy="9525"/>
          </a:xfrm>
          <a:custGeom>
            <a:avLst/>
            <a:gdLst>
              <a:gd name="T0" fmla="*/ 88206254 w 40"/>
              <a:gd name="T1" fmla="*/ 2520950 h 6"/>
              <a:gd name="T2" fmla="*/ 0 w 40"/>
              <a:gd name="T3" fmla="*/ 0 h 6"/>
              <a:gd name="T4" fmla="*/ 12601573 w 40"/>
              <a:gd name="T5" fmla="*/ 15120939 h 6"/>
              <a:gd name="T6" fmla="*/ 12601573 w 40"/>
              <a:gd name="T7" fmla="*/ 15120939 h 6"/>
              <a:gd name="T8" fmla="*/ 100806236 w 40"/>
              <a:gd name="T9" fmla="*/ 15120939 h 6"/>
              <a:gd name="T10" fmla="*/ 88206254 w 40"/>
              <a:gd name="T11" fmla="*/ 2520950 h 6"/>
              <a:gd name="T12" fmla="*/ 0 60000 65536"/>
              <a:gd name="T13" fmla="*/ 0 60000 65536"/>
              <a:gd name="T14" fmla="*/ 0 60000 65536"/>
              <a:gd name="T15" fmla="*/ 0 60000 65536"/>
              <a:gd name="T16" fmla="*/ 0 60000 65536"/>
              <a:gd name="T17" fmla="*/ 0 60000 65536"/>
              <a:gd name="T18" fmla="*/ 0 w 40"/>
              <a:gd name="T19" fmla="*/ 0 h 6"/>
              <a:gd name="T20" fmla="*/ 40 w 40"/>
              <a:gd name="T21" fmla="*/ 6 h 6"/>
            </a:gdLst>
            <a:ahLst/>
            <a:cxnLst>
              <a:cxn ang="T12">
                <a:pos x="T0" y="T1"/>
              </a:cxn>
              <a:cxn ang="T13">
                <a:pos x="T2" y="T3"/>
              </a:cxn>
              <a:cxn ang="T14">
                <a:pos x="T4" y="T5"/>
              </a:cxn>
              <a:cxn ang="T15">
                <a:pos x="T6" y="T7"/>
              </a:cxn>
              <a:cxn ang="T16">
                <a:pos x="T8" y="T9"/>
              </a:cxn>
              <a:cxn ang="T17">
                <a:pos x="T10" y="T11"/>
              </a:cxn>
            </a:cxnLst>
            <a:rect l="T18" t="T19" r="T20" b="T21"/>
            <a:pathLst>
              <a:path w="40" h="6">
                <a:moveTo>
                  <a:pt x="35" y="1"/>
                </a:moveTo>
                <a:lnTo>
                  <a:pt x="0" y="0"/>
                </a:lnTo>
                <a:lnTo>
                  <a:pt x="5" y="6"/>
                </a:lnTo>
                <a:lnTo>
                  <a:pt x="40" y="6"/>
                </a:lnTo>
                <a:lnTo>
                  <a:pt x="35" y="1"/>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1" name="Freeform 237"/>
          <p:cNvSpPr>
            <a:spLocks/>
          </p:cNvSpPr>
          <p:nvPr/>
        </p:nvSpPr>
        <p:spPr bwMode="auto">
          <a:xfrm>
            <a:off x="6135688" y="4600575"/>
            <a:ext cx="88900" cy="33338"/>
          </a:xfrm>
          <a:custGeom>
            <a:avLst/>
            <a:gdLst>
              <a:gd name="T0" fmla="*/ 90725625 w 56"/>
              <a:gd name="T1" fmla="*/ 0 h 21"/>
              <a:gd name="T2" fmla="*/ 90725625 w 56"/>
              <a:gd name="T3" fmla="*/ 0 h 21"/>
              <a:gd name="T4" fmla="*/ 2520950 w 56"/>
              <a:gd name="T5" fmla="*/ 2520988 h 21"/>
              <a:gd name="T6" fmla="*/ 2520950 w 56"/>
              <a:gd name="T7" fmla="*/ 2520988 h 21"/>
              <a:gd name="T8" fmla="*/ 0 w 56"/>
              <a:gd name="T9" fmla="*/ 2520988 h 21"/>
              <a:gd name="T10" fmla="*/ 50403124 w 56"/>
              <a:gd name="T11" fmla="*/ 42844089 h 21"/>
              <a:gd name="T12" fmla="*/ 40322501 w 56"/>
              <a:gd name="T13" fmla="*/ 52924874 h 21"/>
              <a:gd name="T14" fmla="*/ 40322501 w 56"/>
              <a:gd name="T15" fmla="*/ 52924874 h 21"/>
              <a:gd name="T16" fmla="*/ 128528777 w 56"/>
              <a:gd name="T17" fmla="*/ 50403875 h 21"/>
              <a:gd name="T18" fmla="*/ 141128761 w 56"/>
              <a:gd name="T19" fmla="*/ 40323103 h 21"/>
              <a:gd name="T20" fmla="*/ 90725625 w 56"/>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21"/>
              <a:gd name="T35" fmla="*/ 56 w 56"/>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21">
                <a:moveTo>
                  <a:pt x="36" y="0"/>
                </a:moveTo>
                <a:lnTo>
                  <a:pt x="36" y="0"/>
                </a:lnTo>
                <a:lnTo>
                  <a:pt x="1" y="1"/>
                </a:lnTo>
                <a:lnTo>
                  <a:pt x="0" y="1"/>
                </a:lnTo>
                <a:lnTo>
                  <a:pt x="20" y="17"/>
                </a:lnTo>
                <a:lnTo>
                  <a:pt x="16" y="21"/>
                </a:lnTo>
                <a:lnTo>
                  <a:pt x="51" y="20"/>
                </a:lnTo>
                <a:lnTo>
                  <a:pt x="56" y="16"/>
                </a:lnTo>
                <a:lnTo>
                  <a:pt x="36" y="0"/>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53" name="Rektangel med afrundet, diagonalt hjørne 52"/>
          <p:cNvSpPr/>
          <p:nvPr/>
        </p:nvSpPr>
        <p:spPr>
          <a:xfrm>
            <a:off x="373543" y="1152769"/>
            <a:ext cx="8305086" cy="4176469"/>
          </a:xfrm>
          <a:prstGeom prst="round2DiagRect">
            <a:avLst>
              <a:gd name="adj1" fmla="val 20046"/>
              <a:gd name="adj2" fmla="val 0"/>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32" name="Freeform 238"/>
          <p:cNvSpPr>
            <a:spLocks/>
          </p:cNvSpPr>
          <p:nvPr/>
        </p:nvSpPr>
        <p:spPr bwMode="auto">
          <a:xfrm>
            <a:off x="6111875" y="4205288"/>
            <a:ext cx="60325" cy="11112"/>
          </a:xfrm>
          <a:custGeom>
            <a:avLst/>
            <a:gdLst>
              <a:gd name="T0" fmla="*/ 83165941 w 38"/>
              <a:gd name="T1" fmla="*/ 17639508 h 7"/>
              <a:gd name="T2" fmla="*/ 95765924 w 38"/>
              <a:gd name="T3" fmla="*/ 0 h 7"/>
              <a:gd name="T4" fmla="*/ 7559675 w 38"/>
              <a:gd name="T5" fmla="*/ 7559336 h 7"/>
              <a:gd name="T6" fmla="*/ 0 w 38"/>
              <a:gd name="T7" fmla="*/ 17639508 h 7"/>
              <a:gd name="T8" fmla="*/ 0 w 38"/>
              <a:gd name="T9" fmla="*/ 17639508 h 7"/>
              <a:gd name="T10" fmla="*/ 40322496 w 38"/>
              <a:gd name="T11" fmla="*/ 17639508 h 7"/>
              <a:gd name="T12" fmla="*/ 40322496 w 38"/>
              <a:gd name="T13" fmla="*/ 17639508 h 7"/>
              <a:gd name="T14" fmla="*/ 83165941 w 38"/>
              <a:gd name="T15" fmla="*/ 17639508 h 7"/>
              <a:gd name="T16" fmla="*/ 83165941 w 38"/>
              <a:gd name="T17" fmla="*/ 17639508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7"/>
              <a:gd name="T29" fmla="*/ 38 w 3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7">
                <a:moveTo>
                  <a:pt x="33" y="7"/>
                </a:moveTo>
                <a:lnTo>
                  <a:pt x="38" y="0"/>
                </a:lnTo>
                <a:lnTo>
                  <a:pt x="3" y="3"/>
                </a:lnTo>
                <a:lnTo>
                  <a:pt x="0" y="7"/>
                </a:lnTo>
                <a:lnTo>
                  <a:pt x="16" y="7"/>
                </a:lnTo>
                <a:lnTo>
                  <a:pt x="33" y="7"/>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61" name="Text Box 52"/>
          <p:cNvSpPr txBox="1">
            <a:spLocks noChangeArrowheads="1"/>
          </p:cNvSpPr>
          <p:nvPr/>
        </p:nvSpPr>
        <p:spPr bwMode="gray">
          <a:xfrm>
            <a:off x="753035" y="1330324"/>
            <a:ext cx="7925594" cy="3639458"/>
          </a:xfrm>
          <a:prstGeom prst="rect">
            <a:avLst/>
          </a:prstGeom>
          <a:noFill/>
          <a:ln w="9525">
            <a:noFill/>
            <a:miter lim="800000"/>
            <a:headEnd/>
            <a:tailEnd/>
          </a:ln>
        </p:spPr>
        <p:txBody>
          <a:bodyPr wrap="square">
            <a:spAutoFit/>
          </a:bodyPr>
          <a:lstStyle/>
          <a:p>
            <a:r>
              <a:rPr lang="en-GB" sz="2000" b="1" dirty="0">
                <a:latin typeface="+mn-lt"/>
              </a:rPr>
              <a:t>Interested Ambassador Programme applicants must possess</a:t>
            </a:r>
            <a:r>
              <a:rPr lang="en-GB" sz="2000" b="1" dirty="0" smtClean="0">
                <a:latin typeface="+mn-lt"/>
              </a:rPr>
              <a:t>:</a:t>
            </a:r>
          </a:p>
          <a:p>
            <a:endParaRPr lang="en-GB" sz="2000" b="1" dirty="0" smtClean="0">
              <a:latin typeface="+mn-lt"/>
            </a:endParaRPr>
          </a:p>
          <a:p>
            <a:endParaRPr lang="en-US" sz="1050" dirty="0">
              <a:latin typeface="+mn-lt"/>
            </a:endParaRPr>
          </a:p>
          <a:p>
            <a:pPr marL="171450" lvl="0" indent="-171450">
              <a:spcAft>
                <a:spcPts val="1200"/>
              </a:spcAft>
              <a:buFont typeface="Arial"/>
              <a:buChar char="•"/>
            </a:pPr>
            <a:r>
              <a:rPr lang="en-US" sz="2000" b="1" dirty="0">
                <a:latin typeface="+mn-lt"/>
              </a:rPr>
              <a:t>W</a:t>
            </a:r>
            <a:r>
              <a:rPr lang="en-US" sz="2000" b="1" dirty="0" smtClean="0">
                <a:latin typeface="+mn-lt"/>
              </a:rPr>
              <a:t>illingness</a:t>
            </a:r>
            <a:r>
              <a:rPr lang="en-US" sz="2000" dirty="0" smtClean="0">
                <a:latin typeface="+mn-lt"/>
              </a:rPr>
              <a:t> </a:t>
            </a:r>
            <a:r>
              <a:rPr lang="en-US" sz="2000" dirty="0">
                <a:latin typeface="+mn-lt"/>
              </a:rPr>
              <a:t>to subscribe to the goals and philosophy of </a:t>
            </a:r>
            <a:r>
              <a:rPr lang="en-US" sz="2000" dirty="0" smtClean="0">
                <a:latin typeface="+mn-lt"/>
              </a:rPr>
              <a:t>GHI</a:t>
            </a:r>
            <a:endParaRPr lang="en-US" sz="2000" dirty="0">
              <a:latin typeface="+mn-lt"/>
            </a:endParaRPr>
          </a:p>
          <a:p>
            <a:pPr marL="171450" lvl="0" indent="-171450">
              <a:spcAft>
                <a:spcPts val="1200"/>
              </a:spcAft>
              <a:buFont typeface="Arial"/>
              <a:buChar char="•"/>
            </a:pPr>
            <a:r>
              <a:rPr lang="en-US" sz="2000" b="1" dirty="0">
                <a:latin typeface="+mn-lt"/>
              </a:rPr>
              <a:t>Skills and experience </a:t>
            </a:r>
            <a:r>
              <a:rPr lang="en-US" sz="2000" dirty="0">
                <a:latin typeface="+mn-lt"/>
              </a:rPr>
              <a:t>that allow sound scientific assessments</a:t>
            </a:r>
          </a:p>
          <a:p>
            <a:pPr marL="171450" lvl="0" indent="-171450">
              <a:spcAft>
                <a:spcPts val="1200"/>
              </a:spcAft>
              <a:buFont typeface="Arial"/>
              <a:buChar char="•"/>
            </a:pPr>
            <a:r>
              <a:rPr lang="en-US" sz="2000" b="1" dirty="0">
                <a:latin typeface="+mn-lt"/>
              </a:rPr>
              <a:t>Good communication </a:t>
            </a:r>
            <a:r>
              <a:rPr lang="en-US" sz="2000" dirty="0" smtClean="0">
                <a:latin typeface="+mn-lt"/>
              </a:rPr>
              <a:t>skills in </a:t>
            </a:r>
            <a:r>
              <a:rPr lang="en-US" sz="2000" dirty="0">
                <a:latin typeface="+mn-lt"/>
              </a:rPr>
              <a:t>the local language and in English</a:t>
            </a:r>
          </a:p>
          <a:p>
            <a:pPr marL="171450" lvl="0" indent="-171450">
              <a:spcAft>
                <a:spcPts val="1200"/>
              </a:spcAft>
              <a:buFont typeface="Arial"/>
              <a:buChar char="•"/>
            </a:pPr>
            <a:r>
              <a:rPr lang="en-US" sz="2000" b="1" dirty="0">
                <a:latin typeface="+mn-lt"/>
              </a:rPr>
              <a:t>Interest</a:t>
            </a:r>
            <a:r>
              <a:rPr lang="en-US" sz="2000" dirty="0">
                <a:latin typeface="+mn-lt"/>
              </a:rPr>
              <a:t> in food regulations, risk/benefit analysis and the scientific process and in disseminating this information</a:t>
            </a:r>
          </a:p>
          <a:p>
            <a:pPr marL="171450" lvl="0" indent="-171450">
              <a:spcAft>
                <a:spcPts val="1200"/>
              </a:spcAft>
              <a:buFont typeface="Arial"/>
              <a:buChar char="•"/>
            </a:pPr>
            <a:r>
              <a:rPr lang="en-US" sz="2000" b="1" dirty="0">
                <a:latin typeface="+mn-lt"/>
              </a:rPr>
              <a:t>Willingness</a:t>
            </a:r>
            <a:r>
              <a:rPr lang="en-US" sz="2000" dirty="0">
                <a:latin typeface="+mn-lt"/>
              </a:rPr>
              <a:t> to identify specialists and scientific forums, communicate with food safety regulators and discuss issues in the local language</a:t>
            </a:r>
          </a:p>
        </p:txBody>
      </p:sp>
      <p:sp>
        <p:nvSpPr>
          <p:cNvPr id="2070" name="Rectangle 8"/>
          <p:cNvSpPr>
            <a:spLocks noChangeArrowheads="1"/>
          </p:cNvSpPr>
          <p:nvPr/>
        </p:nvSpPr>
        <p:spPr bwMode="gray">
          <a:xfrm>
            <a:off x="314325" y="195263"/>
            <a:ext cx="8520113"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lstStyle/>
          <a:p>
            <a:r>
              <a:rPr lang="de-DE" sz="2600" b="1" dirty="0" smtClean="0">
                <a:latin typeface="Calibri" charset="0"/>
              </a:rPr>
              <a:t>EXPANDING </a:t>
            </a:r>
            <a:r>
              <a:rPr lang="de-DE" sz="2600" dirty="0" smtClean="0">
                <a:latin typeface="Calibri" charset="0"/>
              </a:rPr>
              <a:t>OUR NETWORK</a:t>
            </a:r>
            <a:endParaRPr lang="de-DE" sz="2800" dirty="0">
              <a:latin typeface="Calibri" charset="0"/>
            </a:endParaRPr>
          </a:p>
        </p:txBody>
      </p:sp>
      <p:sp>
        <p:nvSpPr>
          <p:cNvPr id="2071" name="Tekstboks 19"/>
          <p:cNvSpPr txBox="1">
            <a:spLocks noChangeArrowheads="1"/>
          </p:cNvSpPr>
          <p:nvPr/>
        </p:nvSpPr>
        <p:spPr bwMode="auto">
          <a:xfrm>
            <a:off x="252413" y="612775"/>
            <a:ext cx="273376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da-DK" sz="1600" dirty="0" smtClean="0">
                <a:latin typeface="Calibri" charset="0"/>
              </a:rPr>
              <a:t>BECOMING GHI AMBASSADOR</a:t>
            </a:r>
            <a:endParaRPr lang="da-DK" sz="1600" dirty="0">
              <a:latin typeface="Calibri" charset="0"/>
            </a:endParaRPr>
          </a:p>
        </p:txBody>
      </p:sp>
    </p:spTree>
    <p:extLst>
      <p:ext uri="{BB962C8B-B14F-4D97-AF65-F5344CB8AC3E}">
        <p14:creationId xmlns:p14="http://schemas.microsoft.com/office/powerpoint/2010/main" val="2429332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ktangel 64"/>
          <p:cNvSpPr>
            <a:spLocks noChangeArrowheads="1"/>
          </p:cNvSpPr>
          <p:nvPr/>
        </p:nvSpPr>
        <p:spPr bwMode="auto">
          <a:xfrm rot="10800000" flipV="1">
            <a:off x="0" y="0"/>
            <a:ext cx="9144000" cy="4065588"/>
          </a:xfrm>
          <a:prstGeom prst="rect">
            <a:avLst/>
          </a:prstGeom>
          <a:gradFill rotWithShape="1">
            <a:gsLst>
              <a:gs pos="0">
                <a:srgbClr val="BFBFBF"/>
              </a:gs>
              <a:gs pos="31000">
                <a:srgbClr val="F3F3F3"/>
              </a:gs>
              <a:gs pos="52000">
                <a:srgbClr val="F3F3F3"/>
              </a:gs>
              <a:gs pos="100000">
                <a:srgbClr val="F3F3F3"/>
              </a:gs>
              <a:gs pos="100000">
                <a:srgbClr val="F3F3F3"/>
              </a:gs>
              <a:gs pos="100000">
                <a:srgbClr val="F3F3F3"/>
              </a:gs>
            </a:gsLst>
            <a:lin ang="16200000" scaled="1"/>
          </a:gradFill>
          <a:ln>
            <a:noFill/>
          </a:ln>
          <a:effectLst>
            <a:outerShdw blurRad="40000" dist="2300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28" name="Freeform 233"/>
          <p:cNvSpPr>
            <a:spLocks/>
          </p:cNvSpPr>
          <p:nvPr/>
        </p:nvSpPr>
        <p:spPr bwMode="auto">
          <a:xfrm>
            <a:off x="6084888" y="2954338"/>
            <a:ext cx="71437" cy="12700"/>
          </a:xfrm>
          <a:custGeom>
            <a:avLst/>
            <a:gdLst>
              <a:gd name="T0" fmla="*/ 90724984 w 45"/>
              <a:gd name="T1" fmla="*/ 20161247 h 8"/>
              <a:gd name="T2" fmla="*/ 113405455 w 45"/>
              <a:gd name="T3" fmla="*/ 0 h 8"/>
              <a:gd name="T4" fmla="*/ 113405455 w 45"/>
              <a:gd name="T5" fmla="*/ 0 h 8"/>
              <a:gd name="T6" fmla="*/ 83163777 w 45"/>
              <a:gd name="T7" fmla="*/ 0 h 8"/>
              <a:gd name="T8" fmla="*/ 83163777 w 45"/>
              <a:gd name="T9" fmla="*/ 0 h 8"/>
              <a:gd name="T10" fmla="*/ 15120833 w 45"/>
              <a:gd name="T11" fmla="*/ 2520950 h 8"/>
              <a:gd name="T12" fmla="*/ 0 w 45"/>
              <a:gd name="T13" fmla="*/ 15120936 h 8"/>
              <a:gd name="T14" fmla="*/ 90724984 w 45"/>
              <a:gd name="T15" fmla="*/ 20161247 h 8"/>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8"/>
              <a:gd name="T26" fmla="*/ 45 w 4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8">
                <a:moveTo>
                  <a:pt x="36" y="8"/>
                </a:moveTo>
                <a:lnTo>
                  <a:pt x="45" y="0"/>
                </a:lnTo>
                <a:lnTo>
                  <a:pt x="33" y="0"/>
                </a:lnTo>
                <a:lnTo>
                  <a:pt x="6" y="1"/>
                </a:lnTo>
                <a:lnTo>
                  <a:pt x="0" y="6"/>
                </a:lnTo>
                <a:lnTo>
                  <a:pt x="36" y="8"/>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29" name="Freeform 234"/>
          <p:cNvSpPr>
            <a:spLocks/>
          </p:cNvSpPr>
          <p:nvPr/>
        </p:nvSpPr>
        <p:spPr bwMode="auto">
          <a:xfrm>
            <a:off x="6135688" y="2128838"/>
            <a:ext cx="63500" cy="9525"/>
          </a:xfrm>
          <a:custGeom>
            <a:avLst/>
            <a:gdLst>
              <a:gd name="T0" fmla="*/ 88206254 w 40"/>
              <a:gd name="T1" fmla="*/ 2520950 h 6"/>
              <a:gd name="T2" fmla="*/ 0 w 40"/>
              <a:gd name="T3" fmla="*/ 0 h 6"/>
              <a:gd name="T4" fmla="*/ 12601573 w 40"/>
              <a:gd name="T5" fmla="*/ 15120939 h 6"/>
              <a:gd name="T6" fmla="*/ 12601573 w 40"/>
              <a:gd name="T7" fmla="*/ 15120939 h 6"/>
              <a:gd name="T8" fmla="*/ 100806236 w 40"/>
              <a:gd name="T9" fmla="*/ 15120939 h 6"/>
              <a:gd name="T10" fmla="*/ 88206254 w 40"/>
              <a:gd name="T11" fmla="*/ 2520950 h 6"/>
              <a:gd name="T12" fmla="*/ 0 60000 65536"/>
              <a:gd name="T13" fmla="*/ 0 60000 65536"/>
              <a:gd name="T14" fmla="*/ 0 60000 65536"/>
              <a:gd name="T15" fmla="*/ 0 60000 65536"/>
              <a:gd name="T16" fmla="*/ 0 60000 65536"/>
              <a:gd name="T17" fmla="*/ 0 60000 65536"/>
              <a:gd name="T18" fmla="*/ 0 w 40"/>
              <a:gd name="T19" fmla="*/ 0 h 6"/>
              <a:gd name="T20" fmla="*/ 40 w 40"/>
              <a:gd name="T21" fmla="*/ 6 h 6"/>
            </a:gdLst>
            <a:ahLst/>
            <a:cxnLst>
              <a:cxn ang="T12">
                <a:pos x="T0" y="T1"/>
              </a:cxn>
              <a:cxn ang="T13">
                <a:pos x="T2" y="T3"/>
              </a:cxn>
              <a:cxn ang="T14">
                <a:pos x="T4" y="T5"/>
              </a:cxn>
              <a:cxn ang="T15">
                <a:pos x="T6" y="T7"/>
              </a:cxn>
              <a:cxn ang="T16">
                <a:pos x="T8" y="T9"/>
              </a:cxn>
              <a:cxn ang="T17">
                <a:pos x="T10" y="T11"/>
              </a:cxn>
            </a:cxnLst>
            <a:rect l="T18" t="T19" r="T20" b="T21"/>
            <a:pathLst>
              <a:path w="40" h="6">
                <a:moveTo>
                  <a:pt x="35" y="1"/>
                </a:moveTo>
                <a:lnTo>
                  <a:pt x="0" y="0"/>
                </a:lnTo>
                <a:lnTo>
                  <a:pt x="5" y="6"/>
                </a:lnTo>
                <a:lnTo>
                  <a:pt x="40" y="6"/>
                </a:lnTo>
                <a:lnTo>
                  <a:pt x="35" y="1"/>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1" name="Freeform 237"/>
          <p:cNvSpPr>
            <a:spLocks/>
          </p:cNvSpPr>
          <p:nvPr/>
        </p:nvSpPr>
        <p:spPr bwMode="auto">
          <a:xfrm>
            <a:off x="6135688" y="4600575"/>
            <a:ext cx="88900" cy="33338"/>
          </a:xfrm>
          <a:custGeom>
            <a:avLst/>
            <a:gdLst>
              <a:gd name="T0" fmla="*/ 90725625 w 56"/>
              <a:gd name="T1" fmla="*/ 0 h 21"/>
              <a:gd name="T2" fmla="*/ 90725625 w 56"/>
              <a:gd name="T3" fmla="*/ 0 h 21"/>
              <a:gd name="T4" fmla="*/ 2520950 w 56"/>
              <a:gd name="T5" fmla="*/ 2520988 h 21"/>
              <a:gd name="T6" fmla="*/ 2520950 w 56"/>
              <a:gd name="T7" fmla="*/ 2520988 h 21"/>
              <a:gd name="T8" fmla="*/ 0 w 56"/>
              <a:gd name="T9" fmla="*/ 2520988 h 21"/>
              <a:gd name="T10" fmla="*/ 50403124 w 56"/>
              <a:gd name="T11" fmla="*/ 42844089 h 21"/>
              <a:gd name="T12" fmla="*/ 40322501 w 56"/>
              <a:gd name="T13" fmla="*/ 52924874 h 21"/>
              <a:gd name="T14" fmla="*/ 40322501 w 56"/>
              <a:gd name="T15" fmla="*/ 52924874 h 21"/>
              <a:gd name="T16" fmla="*/ 128528777 w 56"/>
              <a:gd name="T17" fmla="*/ 50403875 h 21"/>
              <a:gd name="T18" fmla="*/ 141128761 w 56"/>
              <a:gd name="T19" fmla="*/ 40323103 h 21"/>
              <a:gd name="T20" fmla="*/ 90725625 w 56"/>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21"/>
              <a:gd name="T35" fmla="*/ 56 w 56"/>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21">
                <a:moveTo>
                  <a:pt x="36" y="0"/>
                </a:moveTo>
                <a:lnTo>
                  <a:pt x="36" y="0"/>
                </a:lnTo>
                <a:lnTo>
                  <a:pt x="1" y="1"/>
                </a:lnTo>
                <a:lnTo>
                  <a:pt x="0" y="1"/>
                </a:lnTo>
                <a:lnTo>
                  <a:pt x="20" y="17"/>
                </a:lnTo>
                <a:lnTo>
                  <a:pt x="16" y="21"/>
                </a:lnTo>
                <a:lnTo>
                  <a:pt x="51" y="20"/>
                </a:lnTo>
                <a:lnTo>
                  <a:pt x="56" y="16"/>
                </a:lnTo>
                <a:lnTo>
                  <a:pt x="36" y="0"/>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2" name="Freeform 238"/>
          <p:cNvSpPr>
            <a:spLocks/>
          </p:cNvSpPr>
          <p:nvPr/>
        </p:nvSpPr>
        <p:spPr bwMode="auto">
          <a:xfrm>
            <a:off x="6111875" y="4205288"/>
            <a:ext cx="60325" cy="11112"/>
          </a:xfrm>
          <a:custGeom>
            <a:avLst/>
            <a:gdLst>
              <a:gd name="T0" fmla="*/ 83165941 w 38"/>
              <a:gd name="T1" fmla="*/ 17639508 h 7"/>
              <a:gd name="T2" fmla="*/ 95765924 w 38"/>
              <a:gd name="T3" fmla="*/ 0 h 7"/>
              <a:gd name="T4" fmla="*/ 7559675 w 38"/>
              <a:gd name="T5" fmla="*/ 7559336 h 7"/>
              <a:gd name="T6" fmla="*/ 0 w 38"/>
              <a:gd name="T7" fmla="*/ 17639508 h 7"/>
              <a:gd name="T8" fmla="*/ 0 w 38"/>
              <a:gd name="T9" fmla="*/ 17639508 h 7"/>
              <a:gd name="T10" fmla="*/ 40322496 w 38"/>
              <a:gd name="T11" fmla="*/ 17639508 h 7"/>
              <a:gd name="T12" fmla="*/ 40322496 w 38"/>
              <a:gd name="T13" fmla="*/ 17639508 h 7"/>
              <a:gd name="T14" fmla="*/ 83165941 w 38"/>
              <a:gd name="T15" fmla="*/ 17639508 h 7"/>
              <a:gd name="T16" fmla="*/ 83165941 w 38"/>
              <a:gd name="T17" fmla="*/ 17639508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7"/>
              <a:gd name="T29" fmla="*/ 38 w 3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7">
                <a:moveTo>
                  <a:pt x="33" y="7"/>
                </a:moveTo>
                <a:lnTo>
                  <a:pt x="38" y="0"/>
                </a:lnTo>
                <a:lnTo>
                  <a:pt x="3" y="3"/>
                </a:lnTo>
                <a:lnTo>
                  <a:pt x="0" y="7"/>
                </a:lnTo>
                <a:lnTo>
                  <a:pt x="16" y="7"/>
                </a:lnTo>
                <a:lnTo>
                  <a:pt x="33" y="7"/>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53" name="Rektangel med afrundet, diagonalt hjørne 52"/>
          <p:cNvSpPr/>
          <p:nvPr/>
        </p:nvSpPr>
        <p:spPr>
          <a:xfrm>
            <a:off x="422862" y="1171164"/>
            <a:ext cx="8305086" cy="4272374"/>
          </a:xfrm>
          <a:prstGeom prst="round2DiagRect">
            <a:avLst>
              <a:gd name="adj1" fmla="val 20046"/>
              <a:gd name="adj2" fmla="val 0"/>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61" name="Text Box 52"/>
          <p:cNvSpPr txBox="1">
            <a:spLocks noChangeArrowheads="1"/>
          </p:cNvSpPr>
          <p:nvPr/>
        </p:nvSpPr>
        <p:spPr bwMode="gray">
          <a:xfrm>
            <a:off x="817901" y="1212850"/>
            <a:ext cx="7910047" cy="4302716"/>
          </a:xfrm>
          <a:prstGeom prst="rect">
            <a:avLst/>
          </a:prstGeom>
          <a:noFill/>
          <a:ln w="9525">
            <a:noFill/>
            <a:miter lim="800000"/>
            <a:headEnd/>
            <a:tailEnd/>
          </a:ln>
        </p:spPr>
        <p:txBody>
          <a:bodyPr wrap="square">
            <a:spAutoFit/>
          </a:bodyPr>
          <a:lstStyle/>
          <a:p>
            <a:pPr eaLnBrk="1" hangingPunct="1">
              <a:lnSpc>
                <a:spcPct val="90000"/>
              </a:lnSpc>
            </a:pPr>
            <a:r>
              <a:rPr lang="en-GB" sz="1600" b="1" dirty="0">
                <a:latin typeface="+mn-lt"/>
                <a:cs typeface="ＭＳ Ｐゴシック" charset="0"/>
              </a:rPr>
              <a:t>GHI </a:t>
            </a:r>
            <a:r>
              <a:rPr lang="en-GB" sz="1600" dirty="0">
                <a:latin typeface="+mn-lt"/>
                <a:cs typeface="ＭＳ Ｐゴシック" charset="0"/>
              </a:rPr>
              <a:t>provides Ambassadors with membership and educational outreach materials to promote </a:t>
            </a:r>
            <a:r>
              <a:rPr lang="en-GB" sz="1600" dirty="0" smtClean="0">
                <a:latin typeface="+mn-lt"/>
                <a:cs typeface="ＭＳ Ｐゴシック" charset="0"/>
              </a:rPr>
              <a:t>the ideas </a:t>
            </a:r>
            <a:r>
              <a:rPr lang="en-GB" sz="1600" dirty="0">
                <a:latin typeface="+mn-lt"/>
                <a:cs typeface="ＭＳ Ｐゴシック" charset="0"/>
              </a:rPr>
              <a:t>and objectives of GHI and to encourage membership of scientists in the country or region</a:t>
            </a:r>
            <a:r>
              <a:rPr lang="en-GB" sz="1600" dirty="0" smtClean="0">
                <a:latin typeface="+mn-lt"/>
                <a:cs typeface="ＭＳ Ｐゴシック" charset="0"/>
              </a:rPr>
              <a:t>.</a:t>
            </a:r>
          </a:p>
          <a:p>
            <a:pPr eaLnBrk="1" hangingPunct="1">
              <a:lnSpc>
                <a:spcPct val="90000"/>
              </a:lnSpc>
            </a:pPr>
            <a:endParaRPr lang="en-US" altLang="ja-JP" sz="1600" dirty="0">
              <a:latin typeface="+mn-lt"/>
              <a:cs typeface="ＭＳ Ｐゴシック" charset="0"/>
            </a:endParaRPr>
          </a:p>
          <a:p>
            <a:pPr eaLnBrk="1" hangingPunct="1">
              <a:lnSpc>
                <a:spcPct val="90000"/>
              </a:lnSpc>
            </a:pPr>
            <a:r>
              <a:rPr lang="en-US" altLang="ja-JP" sz="1600" b="1" dirty="0" smtClean="0">
                <a:latin typeface="+mn-lt"/>
                <a:cs typeface="ＭＳ Ｐゴシック" charset="0"/>
              </a:rPr>
              <a:t>GHI Ambassadors </a:t>
            </a:r>
            <a:r>
              <a:rPr lang="en-US" altLang="ja-JP" sz="1600" dirty="0">
                <a:latin typeface="+mn-lt"/>
                <a:cs typeface="ＭＳ Ｐゴシック" charset="0"/>
              </a:rPr>
              <a:t>will receive</a:t>
            </a:r>
            <a:r>
              <a:rPr lang="en-US" altLang="ja-JP" sz="1600" dirty="0" smtClean="0">
                <a:latin typeface="+mn-lt"/>
                <a:cs typeface="ＭＳ Ｐゴシック" charset="0"/>
              </a:rPr>
              <a:t>:</a:t>
            </a:r>
            <a:endParaRPr lang="en-US" altLang="ja-JP" sz="1600" dirty="0">
              <a:latin typeface="+mn-lt"/>
              <a:cs typeface="ＭＳ Ｐゴシック" charset="0"/>
            </a:endParaRPr>
          </a:p>
          <a:p>
            <a:pPr marL="342900" indent="-342900" eaLnBrk="1" hangingPunct="1">
              <a:lnSpc>
                <a:spcPct val="90000"/>
              </a:lnSpc>
              <a:buFont typeface="Wingdings" charset="2"/>
              <a:buChar char="Ø"/>
            </a:pPr>
            <a:r>
              <a:rPr lang="en-US" altLang="ja-JP" sz="1600" b="1" dirty="0">
                <a:latin typeface="+mn-lt"/>
                <a:cs typeface="ＭＳ Ｐゴシック" charset="0"/>
              </a:rPr>
              <a:t>Presentation </a:t>
            </a:r>
            <a:r>
              <a:rPr lang="en-US" altLang="ja-JP" sz="1600" b="1" dirty="0" smtClean="0">
                <a:latin typeface="+mn-lt"/>
                <a:cs typeface="ＭＳ Ｐゴシック" charset="0"/>
              </a:rPr>
              <a:t>Slides</a:t>
            </a:r>
          </a:p>
          <a:p>
            <a:pPr marL="342900" indent="-342900" eaLnBrk="1" hangingPunct="1">
              <a:lnSpc>
                <a:spcPct val="90000"/>
              </a:lnSpc>
              <a:buFont typeface="Wingdings" charset="2"/>
              <a:buChar char="Ø"/>
            </a:pPr>
            <a:endParaRPr lang="en-US" altLang="ja-JP" sz="1600" dirty="0">
              <a:latin typeface="+mn-lt"/>
              <a:cs typeface="ＭＳ Ｐゴシック" charset="0"/>
            </a:endParaRPr>
          </a:p>
          <a:p>
            <a:pPr marL="342900" indent="-342900" eaLnBrk="1" hangingPunct="1">
              <a:lnSpc>
                <a:spcPct val="90000"/>
              </a:lnSpc>
              <a:buFont typeface="Wingdings" charset="2"/>
              <a:buChar char="Ø"/>
            </a:pPr>
            <a:r>
              <a:rPr lang="en-US" altLang="ja-JP" sz="1600" b="1" dirty="0">
                <a:latin typeface="+mn-lt"/>
                <a:cs typeface="ＭＳ Ｐゴシック" charset="0"/>
              </a:rPr>
              <a:t>Support </a:t>
            </a:r>
            <a:r>
              <a:rPr lang="en-US" altLang="ja-JP" sz="1600" b="1" dirty="0" smtClean="0">
                <a:latin typeface="+mn-lt"/>
                <a:cs typeface="ＭＳ Ｐゴシック" charset="0"/>
              </a:rPr>
              <a:t>Materials</a:t>
            </a:r>
          </a:p>
          <a:p>
            <a:pPr marL="711200" indent="-342900" eaLnBrk="1" hangingPunct="1">
              <a:lnSpc>
                <a:spcPct val="90000"/>
              </a:lnSpc>
              <a:buFont typeface="Arial" panose="020B0604020202020204" pitchFamily="34" charset="0"/>
              <a:buChar char="•"/>
            </a:pPr>
            <a:r>
              <a:rPr lang="en-GB" altLang="ja-JP" sz="1600" dirty="0">
                <a:latin typeface="+mn-lt"/>
                <a:cs typeface="ＭＳ Ｐゴシック" charset="0"/>
              </a:rPr>
              <a:t>GHI Ambassadors Contact List</a:t>
            </a:r>
          </a:p>
          <a:p>
            <a:pPr marL="711200" indent="-342900" eaLnBrk="1" hangingPunct="1">
              <a:lnSpc>
                <a:spcPct val="90000"/>
              </a:lnSpc>
              <a:buFont typeface="Arial" panose="020B0604020202020204" pitchFamily="34" charset="0"/>
              <a:buChar char="•"/>
            </a:pPr>
            <a:r>
              <a:rPr lang="en-GB" altLang="ja-JP" sz="1600" dirty="0" smtClean="0">
                <a:latin typeface="+mn-lt"/>
                <a:cs typeface="ＭＳ Ｐゴシック" charset="0"/>
              </a:rPr>
              <a:t>GHI </a:t>
            </a:r>
            <a:r>
              <a:rPr lang="en-GB" altLang="ja-JP" sz="1600" dirty="0">
                <a:latin typeface="+mn-lt"/>
                <a:cs typeface="ＭＳ Ｐゴシック" charset="0"/>
              </a:rPr>
              <a:t>Presentation Slide Deck</a:t>
            </a:r>
          </a:p>
          <a:p>
            <a:pPr marL="711200" indent="-342900" eaLnBrk="1" hangingPunct="1">
              <a:lnSpc>
                <a:spcPct val="90000"/>
              </a:lnSpc>
              <a:buFont typeface="Arial" panose="020B0604020202020204" pitchFamily="34" charset="0"/>
              <a:buChar char="•"/>
            </a:pPr>
            <a:r>
              <a:rPr lang="en-GB" altLang="ja-JP" sz="1600" dirty="0" smtClean="0">
                <a:latin typeface="+mn-lt"/>
                <a:cs typeface="ＭＳ Ｐゴシック" charset="0"/>
              </a:rPr>
              <a:t>Active </a:t>
            </a:r>
            <a:r>
              <a:rPr lang="en-GB" altLang="ja-JP" sz="1600" dirty="0">
                <a:latin typeface="+mn-lt"/>
                <a:cs typeface="ＭＳ Ｐゴシック" charset="0"/>
              </a:rPr>
              <a:t>Working Groups List</a:t>
            </a:r>
          </a:p>
          <a:p>
            <a:pPr marL="711200" indent="-342900" eaLnBrk="1" hangingPunct="1">
              <a:lnSpc>
                <a:spcPct val="90000"/>
              </a:lnSpc>
              <a:buFont typeface="Arial" panose="020B0604020202020204" pitchFamily="34" charset="0"/>
              <a:buChar char="•"/>
            </a:pPr>
            <a:r>
              <a:rPr lang="en-GB" altLang="ja-JP" sz="1600" dirty="0" smtClean="0">
                <a:latin typeface="+mn-lt"/>
                <a:cs typeface="ＭＳ Ｐゴシック" charset="0"/>
              </a:rPr>
              <a:t>Dedicated </a:t>
            </a:r>
            <a:r>
              <a:rPr lang="en-GB" altLang="ja-JP" sz="1600" dirty="0">
                <a:latin typeface="+mn-lt"/>
                <a:cs typeface="ＭＳ Ｐゴシック" charset="0"/>
              </a:rPr>
              <a:t>Ambassador page on the GHI </a:t>
            </a:r>
            <a:r>
              <a:rPr lang="en-GB" altLang="ja-JP" sz="1600" dirty="0" smtClean="0">
                <a:latin typeface="+mn-lt"/>
                <a:cs typeface="ＭＳ Ｐゴシック" charset="0"/>
              </a:rPr>
              <a:t>website</a:t>
            </a:r>
          </a:p>
          <a:p>
            <a:pPr marL="368300" eaLnBrk="1" hangingPunct="1">
              <a:lnSpc>
                <a:spcPct val="90000"/>
              </a:lnSpc>
            </a:pPr>
            <a:endParaRPr lang="en-GB" altLang="ja-JP" sz="1600" dirty="0" smtClean="0">
              <a:latin typeface="+mn-lt"/>
              <a:cs typeface="ＭＳ Ｐゴシック" charset="0"/>
            </a:endParaRPr>
          </a:p>
          <a:p>
            <a:pPr marL="342900" indent="-342900" eaLnBrk="1" hangingPunct="1">
              <a:lnSpc>
                <a:spcPct val="90000"/>
              </a:lnSpc>
              <a:buFont typeface="Wingdings" panose="05000000000000000000" pitchFamily="2" charset="2"/>
              <a:buChar char="Ø"/>
            </a:pPr>
            <a:r>
              <a:rPr lang="en-US" altLang="ja-JP" sz="1600" b="1" dirty="0">
                <a:latin typeface="+mn-lt"/>
                <a:cs typeface="ＭＳ Ｐゴシック" charset="0"/>
              </a:rPr>
              <a:t>Complimentary </a:t>
            </a:r>
            <a:r>
              <a:rPr lang="en-US" altLang="ja-JP" sz="1600" b="1" dirty="0" smtClean="0">
                <a:latin typeface="+mn-lt"/>
                <a:cs typeface="ＭＳ Ｐゴシック" charset="0"/>
              </a:rPr>
              <a:t>Book </a:t>
            </a:r>
          </a:p>
          <a:p>
            <a:pPr marL="1181100" eaLnBrk="1" hangingPunct="1">
              <a:lnSpc>
                <a:spcPct val="90000"/>
              </a:lnSpc>
            </a:pPr>
            <a:endParaRPr lang="en-US" altLang="ja-JP" sz="1600" b="1" dirty="0">
              <a:latin typeface="+mn-lt"/>
              <a:cs typeface="ＭＳ Ｐゴシック" charset="0"/>
            </a:endParaRPr>
          </a:p>
          <a:p>
            <a:pPr marL="1181100" eaLnBrk="1" hangingPunct="1">
              <a:lnSpc>
                <a:spcPct val="90000"/>
              </a:lnSpc>
            </a:pPr>
            <a:r>
              <a:rPr lang="en-US" altLang="ja-JP" sz="1600" b="1" dirty="0" smtClean="0">
                <a:latin typeface="+mn-lt"/>
                <a:cs typeface="ＭＳ Ｐゴシック" charset="0"/>
              </a:rPr>
              <a:t>                </a:t>
            </a:r>
            <a:r>
              <a:rPr lang="en-GB" sz="1600" i="1" dirty="0" smtClean="0">
                <a:latin typeface="+mn-lt"/>
              </a:rPr>
              <a:t>Ensuring </a:t>
            </a:r>
            <a:r>
              <a:rPr lang="en-GB" sz="1600" i="1" dirty="0">
                <a:latin typeface="+mn-lt"/>
              </a:rPr>
              <a:t>Global Food Safety: Exploring Global Harmonization, </a:t>
            </a:r>
          </a:p>
          <a:p>
            <a:pPr marL="1181100" eaLnBrk="1" hangingPunct="1">
              <a:lnSpc>
                <a:spcPct val="90000"/>
              </a:lnSpc>
            </a:pPr>
            <a:r>
              <a:rPr lang="en-GB" sz="1600" dirty="0" smtClean="0">
                <a:latin typeface="+mn-lt"/>
              </a:rPr>
              <a:t>                edited </a:t>
            </a:r>
            <a:r>
              <a:rPr lang="en-GB" sz="1600" dirty="0">
                <a:latin typeface="+mn-lt"/>
              </a:rPr>
              <a:t>by Christine E. Boisrobert, Aleksandra </a:t>
            </a:r>
            <a:r>
              <a:rPr lang="en-GB" sz="1600" dirty="0" err="1">
                <a:latin typeface="+mn-lt"/>
              </a:rPr>
              <a:t>Stjepanovic</a:t>
            </a:r>
            <a:r>
              <a:rPr lang="en-GB" sz="1600" dirty="0">
                <a:latin typeface="+mn-lt"/>
              </a:rPr>
              <a:t>, </a:t>
            </a:r>
            <a:endParaRPr lang="en-GB" sz="1600" dirty="0" smtClean="0">
              <a:latin typeface="+mn-lt"/>
            </a:endParaRPr>
          </a:p>
          <a:p>
            <a:pPr marL="1181100" eaLnBrk="1" hangingPunct="1">
              <a:lnSpc>
                <a:spcPct val="90000"/>
              </a:lnSpc>
            </a:pPr>
            <a:r>
              <a:rPr lang="en-GB" sz="1600" dirty="0">
                <a:latin typeface="+mn-lt"/>
              </a:rPr>
              <a:t> </a:t>
            </a:r>
            <a:r>
              <a:rPr lang="en-GB" sz="1600" dirty="0" smtClean="0">
                <a:latin typeface="+mn-lt"/>
              </a:rPr>
              <a:t>               Sangsuk </a:t>
            </a:r>
            <a:r>
              <a:rPr lang="en-GB" sz="1600" dirty="0">
                <a:latin typeface="+mn-lt"/>
              </a:rPr>
              <a:t>Oh </a:t>
            </a:r>
            <a:r>
              <a:rPr lang="en-GB" sz="1600" dirty="0" smtClean="0">
                <a:latin typeface="+mn-lt"/>
              </a:rPr>
              <a:t>and Huub </a:t>
            </a:r>
            <a:r>
              <a:rPr lang="en-GB" sz="1600" dirty="0">
                <a:latin typeface="+mn-lt"/>
              </a:rPr>
              <a:t>L.M. Lelieveld</a:t>
            </a:r>
            <a:endParaRPr lang="de-DE" altLang="ja-JP" sz="1600" dirty="0">
              <a:latin typeface="+mn-lt"/>
              <a:cs typeface="ＭＳ Ｐゴシック" charset="0"/>
            </a:endParaRPr>
          </a:p>
          <a:p>
            <a:pPr marL="342900" indent="-342900" eaLnBrk="1" hangingPunct="1">
              <a:lnSpc>
                <a:spcPct val="90000"/>
              </a:lnSpc>
              <a:buFont typeface="Wingdings" panose="05000000000000000000" pitchFamily="2" charset="2"/>
              <a:buChar char="Ø"/>
            </a:pPr>
            <a:endParaRPr lang="en-US" altLang="ja-JP" sz="1600" dirty="0">
              <a:latin typeface="+mn-lt"/>
              <a:cs typeface="ＭＳ Ｐゴシック" charset="0"/>
            </a:endParaRPr>
          </a:p>
        </p:txBody>
      </p:sp>
      <p:sp>
        <p:nvSpPr>
          <p:cNvPr id="2070" name="Rectangle 8"/>
          <p:cNvSpPr>
            <a:spLocks noChangeArrowheads="1"/>
          </p:cNvSpPr>
          <p:nvPr/>
        </p:nvSpPr>
        <p:spPr bwMode="gray">
          <a:xfrm>
            <a:off x="314325" y="195263"/>
            <a:ext cx="8520113"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lstStyle/>
          <a:p>
            <a:r>
              <a:rPr lang="de-DE" sz="2600" b="1" cap="all" dirty="0">
                <a:latin typeface="Calibri" charset="0"/>
              </a:rPr>
              <a:t>GHI </a:t>
            </a:r>
            <a:r>
              <a:rPr lang="de-DE" sz="2600" b="1" cap="all" dirty="0" smtClean="0">
                <a:latin typeface="Calibri" charset="0"/>
              </a:rPr>
              <a:t>Ambassador </a:t>
            </a:r>
            <a:r>
              <a:rPr lang="de-DE" sz="2600" cap="all" dirty="0" smtClean="0">
                <a:latin typeface="Calibri" charset="0"/>
              </a:rPr>
              <a:t>GUIDELINES</a:t>
            </a:r>
            <a:endParaRPr lang="de-DE" sz="2800" cap="all" dirty="0">
              <a:latin typeface="Calibri" charset="0"/>
            </a:endParaRPr>
          </a:p>
        </p:txBody>
      </p:sp>
      <p:sp>
        <p:nvSpPr>
          <p:cNvPr id="2071" name="Tekstboks 19"/>
          <p:cNvSpPr txBox="1">
            <a:spLocks noChangeArrowheads="1"/>
          </p:cNvSpPr>
          <p:nvPr/>
        </p:nvSpPr>
        <p:spPr bwMode="auto">
          <a:xfrm>
            <a:off x="252413" y="612775"/>
            <a:ext cx="332353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da-DK" sz="1600" cap="all" dirty="0">
                <a:latin typeface="Calibri" charset="0"/>
              </a:rPr>
              <a:t>Resources &amp; Outreach Materials</a:t>
            </a:r>
          </a:p>
        </p:txBody>
      </p:sp>
      <p:pic>
        <p:nvPicPr>
          <p:cNvPr id="14" name="Picture 13" descr="GHIBook_EnsuringFoodSafety_cove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9004" y="4404320"/>
            <a:ext cx="1790356" cy="2217086"/>
          </a:xfrm>
          <a:prstGeom prst="rect">
            <a:avLst/>
          </a:prstGeom>
        </p:spPr>
      </p:pic>
    </p:spTree>
    <p:extLst>
      <p:ext uri="{BB962C8B-B14F-4D97-AF65-F5344CB8AC3E}">
        <p14:creationId xmlns:p14="http://schemas.microsoft.com/office/powerpoint/2010/main" val="1053523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ktangel 64"/>
          <p:cNvSpPr>
            <a:spLocks noChangeArrowheads="1"/>
          </p:cNvSpPr>
          <p:nvPr/>
        </p:nvSpPr>
        <p:spPr bwMode="auto">
          <a:xfrm rot="10800000" flipV="1">
            <a:off x="0" y="0"/>
            <a:ext cx="9144000" cy="4065588"/>
          </a:xfrm>
          <a:prstGeom prst="rect">
            <a:avLst/>
          </a:prstGeom>
          <a:gradFill rotWithShape="1">
            <a:gsLst>
              <a:gs pos="0">
                <a:srgbClr val="BFBFBF"/>
              </a:gs>
              <a:gs pos="31000">
                <a:srgbClr val="F3F3F3"/>
              </a:gs>
              <a:gs pos="52000">
                <a:srgbClr val="F3F3F3"/>
              </a:gs>
              <a:gs pos="100000">
                <a:srgbClr val="F3F3F3"/>
              </a:gs>
              <a:gs pos="100000">
                <a:srgbClr val="F3F3F3"/>
              </a:gs>
              <a:gs pos="100000">
                <a:srgbClr val="F3F3F3"/>
              </a:gs>
            </a:gsLst>
            <a:lin ang="16200000" scaled="1"/>
          </a:gradFill>
          <a:ln>
            <a:noFill/>
          </a:ln>
          <a:effectLst>
            <a:outerShdw blurRad="40000" dist="2300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25" name="Freeform 242"/>
          <p:cNvSpPr>
            <a:spLocks/>
          </p:cNvSpPr>
          <p:nvPr/>
        </p:nvSpPr>
        <p:spPr bwMode="auto">
          <a:xfrm>
            <a:off x="6135688" y="2154238"/>
            <a:ext cx="1447800" cy="2054225"/>
          </a:xfrm>
          <a:custGeom>
            <a:avLst/>
            <a:gdLst>
              <a:gd name="T0" fmla="*/ 1047750 w 912"/>
              <a:gd name="T1" fmla="*/ 1436687 h 1294"/>
              <a:gd name="T2" fmla="*/ 1044575 w 912"/>
              <a:gd name="T3" fmla="*/ 1525587 h 1294"/>
              <a:gd name="T4" fmla="*/ 1031875 w 912"/>
              <a:gd name="T5" fmla="*/ 1611312 h 1294"/>
              <a:gd name="T6" fmla="*/ 1016000 w 912"/>
              <a:gd name="T7" fmla="*/ 1695450 h 1294"/>
              <a:gd name="T8" fmla="*/ 989013 w 912"/>
              <a:gd name="T9" fmla="*/ 1778000 h 1294"/>
              <a:gd name="T10" fmla="*/ 1352550 w 912"/>
              <a:gd name="T11" fmla="*/ 1951038 h 1294"/>
              <a:gd name="T12" fmla="*/ 1373188 w 912"/>
              <a:gd name="T13" fmla="*/ 1889125 h 1294"/>
              <a:gd name="T14" fmla="*/ 1408113 w 912"/>
              <a:gd name="T15" fmla="*/ 1765300 h 1294"/>
              <a:gd name="T16" fmla="*/ 1433513 w 912"/>
              <a:gd name="T17" fmla="*/ 1636713 h 1294"/>
              <a:gd name="T18" fmla="*/ 1446213 w 912"/>
              <a:gd name="T19" fmla="*/ 1504950 h 1294"/>
              <a:gd name="T20" fmla="*/ 1447800 w 912"/>
              <a:gd name="T21" fmla="*/ 1436687 h 1294"/>
              <a:gd name="T22" fmla="*/ 1439863 w 912"/>
              <a:gd name="T23" fmla="*/ 1292225 h 1294"/>
              <a:gd name="T24" fmla="*/ 1419225 w 912"/>
              <a:gd name="T25" fmla="*/ 1152525 h 1294"/>
              <a:gd name="T26" fmla="*/ 1385888 w 912"/>
              <a:gd name="T27" fmla="*/ 1019175 h 1294"/>
              <a:gd name="T28" fmla="*/ 1338263 w 912"/>
              <a:gd name="T29" fmla="*/ 889000 h 1294"/>
              <a:gd name="T30" fmla="*/ 1279525 w 912"/>
              <a:gd name="T31" fmla="*/ 765175 h 1294"/>
              <a:gd name="T32" fmla="*/ 1208088 w 912"/>
              <a:gd name="T33" fmla="*/ 647700 h 1294"/>
              <a:gd name="T34" fmla="*/ 1128713 w 912"/>
              <a:gd name="T35" fmla="*/ 539750 h 1294"/>
              <a:gd name="T36" fmla="*/ 1038225 w 912"/>
              <a:gd name="T37" fmla="*/ 436563 h 1294"/>
              <a:gd name="T38" fmla="*/ 939800 w 912"/>
              <a:gd name="T39" fmla="*/ 342900 h 1294"/>
              <a:gd name="T40" fmla="*/ 831850 w 912"/>
              <a:gd name="T41" fmla="*/ 261937 h 1294"/>
              <a:gd name="T42" fmla="*/ 714375 w 912"/>
              <a:gd name="T43" fmla="*/ 187325 h 1294"/>
              <a:gd name="T44" fmla="*/ 593725 w 912"/>
              <a:gd name="T45" fmla="*/ 125413 h 1294"/>
              <a:gd name="T46" fmla="*/ 463550 w 912"/>
              <a:gd name="T47" fmla="*/ 76200 h 1294"/>
              <a:gd name="T48" fmla="*/ 330200 w 912"/>
              <a:gd name="T49" fmla="*/ 36512 h 1294"/>
              <a:gd name="T50" fmla="*/ 190500 w 912"/>
              <a:gd name="T51" fmla="*/ 9525 h 1294"/>
              <a:gd name="T52" fmla="*/ 46037 w 912"/>
              <a:gd name="T53" fmla="*/ 0 h 1294"/>
              <a:gd name="T54" fmla="*/ 0 w 912"/>
              <a:gd name="T55" fmla="*/ 393700 h 1294"/>
              <a:gd name="T56" fmla="*/ 55563 w 912"/>
              <a:gd name="T57" fmla="*/ 395287 h 1294"/>
              <a:gd name="T58" fmla="*/ 161925 w 912"/>
              <a:gd name="T59" fmla="*/ 407988 h 1294"/>
              <a:gd name="T60" fmla="*/ 263525 w 912"/>
              <a:gd name="T61" fmla="*/ 428625 h 1294"/>
              <a:gd name="T62" fmla="*/ 360363 w 912"/>
              <a:gd name="T63" fmla="*/ 458788 h 1294"/>
              <a:gd name="T64" fmla="*/ 455613 w 912"/>
              <a:gd name="T65" fmla="*/ 500063 h 1294"/>
              <a:gd name="T66" fmla="*/ 544513 w 912"/>
              <a:gd name="T67" fmla="*/ 547687 h 1294"/>
              <a:gd name="T68" fmla="*/ 628650 w 912"/>
              <a:gd name="T69" fmla="*/ 604837 h 1294"/>
              <a:gd name="T70" fmla="*/ 704850 w 912"/>
              <a:gd name="T71" fmla="*/ 668337 h 1294"/>
              <a:gd name="T72" fmla="*/ 776287 w 912"/>
              <a:gd name="T73" fmla="*/ 738187 h 1294"/>
              <a:gd name="T74" fmla="*/ 839788 w 912"/>
              <a:gd name="T75" fmla="*/ 814388 h 1294"/>
              <a:gd name="T76" fmla="*/ 895350 w 912"/>
              <a:gd name="T77" fmla="*/ 898525 h 1294"/>
              <a:gd name="T78" fmla="*/ 944563 w 912"/>
              <a:gd name="T79" fmla="*/ 987425 h 1294"/>
              <a:gd name="T80" fmla="*/ 984250 w 912"/>
              <a:gd name="T81" fmla="*/ 1081087 h 1294"/>
              <a:gd name="T82" fmla="*/ 1016000 w 912"/>
              <a:gd name="T83" fmla="*/ 1177925 h 1294"/>
              <a:gd name="T84" fmla="*/ 1036638 w 912"/>
              <a:gd name="T85" fmla="*/ 1277937 h 1294"/>
              <a:gd name="T86" fmla="*/ 1046163 w 912"/>
              <a:gd name="T87" fmla="*/ 1382712 h 1294"/>
              <a:gd name="T88" fmla="*/ 1047750 w 912"/>
              <a:gd name="T89" fmla="*/ 1436687 h 12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12"/>
              <a:gd name="T136" fmla="*/ 0 h 1294"/>
              <a:gd name="T137" fmla="*/ 912 w 912"/>
              <a:gd name="T138" fmla="*/ 1294 h 12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12" h="1294">
                <a:moveTo>
                  <a:pt x="660" y="905"/>
                </a:moveTo>
                <a:lnTo>
                  <a:pt x="660" y="905"/>
                </a:lnTo>
                <a:lnTo>
                  <a:pt x="659" y="933"/>
                </a:lnTo>
                <a:lnTo>
                  <a:pt x="658" y="961"/>
                </a:lnTo>
                <a:lnTo>
                  <a:pt x="654" y="988"/>
                </a:lnTo>
                <a:lnTo>
                  <a:pt x="650" y="1015"/>
                </a:lnTo>
                <a:lnTo>
                  <a:pt x="645" y="1042"/>
                </a:lnTo>
                <a:lnTo>
                  <a:pt x="640" y="1068"/>
                </a:lnTo>
                <a:lnTo>
                  <a:pt x="632" y="1094"/>
                </a:lnTo>
                <a:lnTo>
                  <a:pt x="623" y="1120"/>
                </a:lnTo>
                <a:lnTo>
                  <a:pt x="680" y="1294"/>
                </a:lnTo>
                <a:lnTo>
                  <a:pt x="852" y="1229"/>
                </a:lnTo>
                <a:lnTo>
                  <a:pt x="865" y="1190"/>
                </a:lnTo>
                <a:lnTo>
                  <a:pt x="877" y="1151"/>
                </a:lnTo>
                <a:lnTo>
                  <a:pt x="887" y="1112"/>
                </a:lnTo>
                <a:lnTo>
                  <a:pt x="896" y="1072"/>
                </a:lnTo>
                <a:lnTo>
                  <a:pt x="903" y="1031"/>
                </a:lnTo>
                <a:lnTo>
                  <a:pt x="908" y="989"/>
                </a:lnTo>
                <a:lnTo>
                  <a:pt x="911" y="948"/>
                </a:lnTo>
                <a:lnTo>
                  <a:pt x="912" y="905"/>
                </a:lnTo>
                <a:lnTo>
                  <a:pt x="911" y="859"/>
                </a:lnTo>
                <a:lnTo>
                  <a:pt x="907" y="814"/>
                </a:lnTo>
                <a:lnTo>
                  <a:pt x="901" y="770"/>
                </a:lnTo>
                <a:lnTo>
                  <a:pt x="894" y="726"/>
                </a:lnTo>
                <a:lnTo>
                  <a:pt x="885" y="683"/>
                </a:lnTo>
                <a:lnTo>
                  <a:pt x="873" y="642"/>
                </a:lnTo>
                <a:lnTo>
                  <a:pt x="859" y="600"/>
                </a:lnTo>
                <a:lnTo>
                  <a:pt x="843" y="560"/>
                </a:lnTo>
                <a:lnTo>
                  <a:pt x="825" y="520"/>
                </a:lnTo>
                <a:lnTo>
                  <a:pt x="806" y="482"/>
                </a:lnTo>
                <a:lnTo>
                  <a:pt x="785" y="445"/>
                </a:lnTo>
                <a:lnTo>
                  <a:pt x="761" y="408"/>
                </a:lnTo>
                <a:lnTo>
                  <a:pt x="737" y="373"/>
                </a:lnTo>
                <a:lnTo>
                  <a:pt x="711" y="340"/>
                </a:lnTo>
                <a:lnTo>
                  <a:pt x="684" y="306"/>
                </a:lnTo>
                <a:lnTo>
                  <a:pt x="654" y="275"/>
                </a:lnTo>
                <a:lnTo>
                  <a:pt x="624" y="245"/>
                </a:lnTo>
                <a:lnTo>
                  <a:pt x="592" y="216"/>
                </a:lnTo>
                <a:lnTo>
                  <a:pt x="558" y="191"/>
                </a:lnTo>
                <a:lnTo>
                  <a:pt x="524" y="165"/>
                </a:lnTo>
                <a:lnTo>
                  <a:pt x="488" y="141"/>
                </a:lnTo>
                <a:lnTo>
                  <a:pt x="450" y="118"/>
                </a:lnTo>
                <a:lnTo>
                  <a:pt x="413" y="98"/>
                </a:lnTo>
                <a:lnTo>
                  <a:pt x="374" y="79"/>
                </a:lnTo>
                <a:lnTo>
                  <a:pt x="334" y="62"/>
                </a:lnTo>
                <a:lnTo>
                  <a:pt x="292" y="48"/>
                </a:lnTo>
                <a:lnTo>
                  <a:pt x="251" y="35"/>
                </a:lnTo>
                <a:lnTo>
                  <a:pt x="208" y="23"/>
                </a:lnTo>
                <a:lnTo>
                  <a:pt x="164" y="14"/>
                </a:lnTo>
                <a:lnTo>
                  <a:pt x="120" y="6"/>
                </a:lnTo>
                <a:lnTo>
                  <a:pt x="74" y="3"/>
                </a:lnTo>
                <a:lnTo>
                  <a:pt x="29" y="0"/>
                </a:lnTo>
                <a:lnTo>
                  <a:pt x="151" y="128"/>
                </a:lnTo>
                <a:lnTo>
                  <a:pt x="0" y="248"/>
                </a:lnTo>
                <a:lnTo>
                  <a:pt x="35" y="249"/>
                </a:lnTo>
                <a:lnTo>
                  <a:pt x="68" y="253"/>
                </a:lnTo>
                <a:lnTo>
                  <a:pt x="102" y="257"/>
                </a:lnTo>
                <a:lnTo>
                  <a:pt x="134" y="263"/>
                </a:lnTo>
                <a:lnTo>
                  <a:pt x="166" y="270"/>
                </a:lnTo>
                <a:lnTo>
                  <a:pt x="197" y="279"/>
                </a:lnTo>
                <a:lnTo>
                  <a:pt x="227" y="289"/>
                </a:lnTo>
                <a:lnTo>
                  <a:pt x="257" y="302"/>
                </a:lnTo>
                <a:lnTo>
                  <a:pt x="287" y="315"/>
                </a:lnTo>
                <a:lnTo>
                  <a:pt x="315" y="329"/>
                </a:lnTo>
                <a:lnTo>
                  <a:pt x="343" y="345"/>
                </a:lnTo>
                <a:lnTo>
                  <a:pt x="370" y="362"/>
                </a:lnTo>
                <a:lnTo>
                  <a:pt x="396" y="381"/>
                </a:lnTo>
                <a:lnTo>
                  <a:pt x="420" y="401"/>
                </a:lnTo>
                <a:lnTo>
                  <a:pt x="444" y="421"/>
                </a:lnTo>
                <a:lnTo>
                  <a:pt x="467" y="442"/>
                </a:lnTo>
                <a:lnTo>
                  <a:pt x="489" y="465"/>
                </a:lnTo>
                <a:lnTo>
                  <a:pt x="510" y="489"/>
                </a:lnTo>
                <a:lnTo>
                  <a:pt x="529" y="513"/>
                </a:lnTo>
                <a:lnTo>
                  <a:pt x="548" y="539"/>
                </a:lnTo>
                <a:lnTo>
                  <a:pt x="564" y="566"/>
                </a:lnTo>
                <a:lnTo>
                  <a:pt x="580" y="594"/>
                </a:lnTo>
                <a:lnTo>
                  <a:pt x="595" y="622"/>
                </a:lnTo>
                <a:lnTo>
                  <a:pt x="608" y="651"/>
                </a:lnTo>
                <a:lnTo>
                  <a:pt x="620" y="681"/>
                </a:lnTo>
                <a:lnTo>
                  <a:pt x="630" y="710"/>
                </a:lnTo>
                <a:lnTo>
                  <a:pt x="640" y="742"/>
                </a:lnTo>
                <a:lnTo>
                  <a:pt x="646" y="774"/>
                </a:lnTo>
                <a:lnTo>
                  <a:pt x="653" y="805"/>
                </a:lnTo>
                <a:lnTo>
                  <a:pt x="656" y="839"/>
                </a:lnTo>
                <a:lnTo>
                  <a:pt x="659" y="871"/>
                </a:lnTo>
                <a:lnTo>
                  <a:pt x="660" y="905"/>
                </a:lnTo>
                <a:close/>
              </a:path>
            </a:pathLst>
          </a:custGeom>
          <a:ln/>
        </p:spPr>
        <p:style>
          <a:lnRef idx="0">
            <a:schemeClr val="accent5"/>
          </a:lnRef>
          <a:fillRef idx="3">
            <a:schemeClr val="accent5"/>
          </a:fillRef>
          <a:effectRef idx="3">
            <a:schemeClr val="accent5"/>
          </a:effectRef>
          <a:fontRef idx="minor">
            <a:schemeClr val="lt1"/>
          </a:fontRef>
        </p:style>
        <p:txBody>
          <a:bodyPr anchor="ctr"/>
          <a:lstStyle/>
          <a:p>
            <a:pPr indent="-342900" algn="ctr" fontAlgn="auto">
              <a:spcBef>
                <a:spcPts val="0"/>
              </a:spcBef>
              <a:spcAft>
                <a:spcPts val="0"/>
              </a:spcAft>
              <a:buFont typeface="+mj-lt"/>
              <a:buAutoNum type="arabicPeriod"/>
              <a:defRPr/>
            </a:pPr>
            <a:endParaRPr lang="da-DK" b="1" kern="0" noProof="1">
              <a:solidFill>
                <a:sysClr val="window" lastClr="FFFFFF"/>
              </a:solidFill>
              <a:latin typeface="Calibri"/>
              <a:ea typeface="+mn-ea"/>
            </a:endParaRPr>
          </a:p>
        </p:txBody>
      </p:sp>
      <p:sp>
        <p:nvSpPr>
          <p:cNvPr id="26" name="Freeform 243"/>
          <p:cNvSpPr>
            <a:spLocks/>
          </p:cNvSpPr>
          <p:nvPr/>
        </p:nvSpPr>
        <p:spPr bwMode="auto">
          <a:xfrm>
            <a:off x="4926013" y="3987800"/>
            <a:ext cx="2541587" cy="1041400"/>
          </a:xfrm>
          <a:custGeom>
            <a:avLst/>
            <a:gdLst/>
            <a:ahLst/>
            <a:cxnLst>
              <a:cxn ang="0">
                <a:pos x="757" y="407"/>
              </a:cxn>
              <a:cxn ang="0">
                <a:pos x="673" y="402"/>
              </a:cxn>
              <a:cxn ang="0">
                <a:pos x="591" y="386"/>
              </a:cxn>
              <a:cxn ang="0">
                <a:pos x="513" y="362"/>
              </a:cxn>
              <a:cxn ang="0">
                <a:pos x="440" y="327"/>
              </a:cxn>
              <a:cxn ang="0">
                <a:pos x="372" y="285"/>
              </a:cxn>
              <a:cxn ang="0">
                <a:pos x="310" y="236"/>
              </a:cxn>
              <a:cxn ang="0">
                <a:pos x="254" y="179"/>
              </a:cxn>
              <a:cxn ang="0">
                <a:pos x="206" y="117"/>
              </a:cxn>
              <a:cxn ang="0">
                <a:pos x="0" y="261"/>
              </a:cxn>
              <a:cxn ang="0">
                <a:pos x="16" y="283"/>
              </a:cxn>
              <a:cxn ang="0">
                <a:pos x="49" y="325"/>
              </a:cxn>
              <a:cxn ang="0">
                <a:pos x="86" y="366"/>
              </a:cxn>
              <a:cxn ang="0">
                <a:pos x="123" y="405"/>
              </a:cxn>
              <a:cxn ang="0">
                <a:pos x="163" y="441"/>
              </a:cxn>
              <a:cxn ang="0">
                <a:pos x="206" y="475"/>
              </a:cxn>
              <a:cxn ang="0">
                <a:pos x="252" y="506"/>
              </a:cxn>
              <a:cxn ang="0">
                <a:pos x="298" y="534"/>
              </a:cxn>
              <a:cxn ang="0">
                <a:pos x="346" y="560"/>
              </a:cxn>
              <a:cxn ang="0">
                <a:pos x="397" y="583"/>
              </a:cxn>
              <a:cxn ang="0">
                <a:pos x="449" y="604"/>
              </a:cxn>
              <a:cxn ang="0">
                <a:pos x="502" y="621"/>
              </a:cxn>
              <a:cxn ang="0">
                <a:pos x="556" y="634"/>
              </a:cxn>
              <a:cxn ang="0">
                <a:pos x="613" y="644"/>
              </a:cxn>
              <a:cxn ang="0">
                <a:pos x="670" y="652"/>
              </a:cxn>
              <a:cxn ang="0">
                <a:pos x="727" y="656"/>
              </a:cxn>
              <a:cxn ang="0">
                <a:pos x="757" y="656"/>
              </a:cxn>
              <a:cxn ang="0">
                <a:pos x="827" y="654"/>
              </a:cxn>
              <a:cxn ang="0">
                <a:pos x="896" y="646"/>
              </a:cxn>
              <a:cxn ang="0">
                <a:pos x="963" y="633"/>
              </a:cxn>
              <a:cxn ang="0">
                <a:pos x="1029" y="616"/>
              </a:cxn>
              <a:cxn ang="0">
                <a:pos x="1093" y="594"/>
              </a:cxn>
              <a:cxn ang="0">
                <a:pos x="1154" y="567"/>
              </a:cxn>
              <a:cxn ang="0">
                <a:pos x="1212" y="537"/>
              </a:cxn>
              <a:cxn ang="0">
                <a:pos x="1268" y="502"/>
              </a:cxn>
              <a:cxn ang="0">
                <a:pos x="1322" y="464"/>
              </a:cxn>
              <a:cxn ang="0">
                <a:pos x="1372" y="421"/>
              </a:cxn>
              <a:cxn ang="0">
                <a:pos x="1420" y="376"/>
              </a:cxn>
              <a:cxn ang="0">
                <a:pos x="1464" y="328"/>
              </a:cxn>
              <a:cxn ang="0">
                <a:pos x="1504" y="276"/>
              </a:cxn>
              <a:cxn ang="0">
                <a:pos x="1540" y="222"/>
              </a:cxn>
              <a:cxn ang="0">
                <a:pos x="1573" y="165"/>
              </a:cxn>
              <a:cxn ang="0">
                <a:pos x="1601" y="105"/>
              </a:cxn>
              <a:cxn ang="0">
                <a:pos x="1372" y="0"/>
              </a:cxn>
              <a:cxn ang="0">
                <a:pos x="1361" y="22"/>
              </a:cxn>
              <a:cxn ang="0">
                <a:pos x="1341" y="66"/>
              </a:cxn>
              <a:cxn ang="0">
                <a:pos x="1315" y="106"/>
              </a:cxn>
              <a:cxn ang="0">
                <a:pos x="1287" y="145"/>
              </a:cxn>
              <a:cxn ang="0">
                <a:pos x="1258" y="183"/>
              </a:cxn>
              <a:cxn ang="0">
                <a:pos x="1224" y="218"/>
              </a:cxn>
              <a:cxn ang="0">
                <a:pos x="1189" y="250"/>
              </a:cxn>
              <a:cxn ang="0">
                <a:pos x="1151" y="279"/>
              </a:cxn>
              <a:cxn ang="0">
                <a:pos x="1111" y="306"/>
              </a:cxn>
              <a:cxn ang="0">
                <a:pos x="1068" y="331"/>
              </a:cxn>
              <a:cxn ang="0">
                <a:pos x="1026" y="351"/>
              </a:cxn>
              <a:cxn ang="0">
                <a:pos x="980" y="370"/>
              </a:cxn>
              <a:cxn ang="0">
                <a:pos x="932" y="384"/>
              </a:cxn>
              <a:cxn ang="0">
                <a:pos x="884" y="396"/>
              </a:cxn>
              <a:cxn ang="0">
                <a:pos x="834" y="403"/>
              </a:cxn>
              <a:cxn ang="0">
                <a:pos x="783" y="407"/>
              </a:cxn>
              <a:cxn ang="0">
                <a:pos x="757" y="407"/>
              </a:cxn>
            </a:cxnLst>
            <a:rect l="0" t="0" r="r" b="b"/>
            <a:pathLst>
              <a:path w="1601" h="656">
                <a:moveTo>
                  <a:pt x="757" y="407"/>
                </a:moveTo>
                <a:lnTo>
                  <a:pt x="757" y="407"/>
                </a:lnTo>
                <a:lnTo>
                  <a:pt x="714" y="406"/>
                </a:lnTo>
                <a:lnTo>
                  <a:pt x="673" y="402"/>
                </a:lnTo>
                <a:lnTo>
                  <a:pt x="631" y="396"/>
                </a:lnTo>
                <a:lnTo>
                  <a:pt x="591" y="386"/>
                </a:lnTo>
                <a:lnTo>
                  <a:pt x="551" y="375"/>
                </a:lnTo>
                <a:lnTo>
                  <a:pt x="513" y="362"/>
                </a:lnTo>
                <a:lnTo>
                  <a:pt x="476" y="345"/>
                </a:lnTo>
                <a:lnTo>
                  <a:pt x="440" y="327"/>
                </a:lnTo>
                <a:lnTo>
                  <a:pt x="406" y="307"/>
                </a:lnTo>
                <a:lnTo>
                  <a:pt x="372" y="285"/>
                </a:lnTo>
                <a:lnTo>
                  <a:pt x="340" y="262"/>
                </a:lnTo>
                <a:lnTo>
                  <a:pt x="310" y="236"/>
                </a:lnTo>
                <a:lnTo>
                  <a:pt x="281" y="209"/>
                </a:lnTo>
                <a:lnTo>
                  <a:pt x="254" y="179"/>
                </a:lnTo>
                <a:lnTo>
                  <a:pt x="230" y="148"/>
                </a:lnTo>
                <a:lnTo>
                  <a:pt x="206" y="117"/>
                </a:lnTo>
                <a:lnTo>
                  <a:pt x="40" y="83"/>
                </a:lnTo>
                <a:lnTo>
                  <a:pt x="0" y="261"/>
                </a:lnTo>
                <a:lnTo>
                  <a:pt x="0" y="261"/>
                </a:lnTo>
                <a:lnTo>
                  <a:pt x="16" y="283"/>
                </a:lnTo>
                <a:lnTo>
                  <a:pt x="32" y="305"/>
                </a:lnTo>
                <a:lnTo>
                  <a:pt x="49" y="325"/>
                </a:lnTo>
                <a:lnTo>
                  <a:pt x="66" y="346"/>
                </a:lnTo>
                <a:lnTo>
                  <a:pt x="86" y="366"/>
                </a:lnTo>
                <a:lnTo>
                  <a:pt x="104" y="385"/>
                </a:lnTo>
                <a:lnTo>
                  <a:pt x="123" y="405"/>
                </a:lnTo>
                <a:lnTo>
                  <a:pt x="144" y="423"/>
                </a:lnTo>
                <a:lnTo>
                  <a:pt x="163" y="441"/>
                </a:lnTo>
                <a:lnTo>
                  <a:pt x="185" y="458"/>
                </a:lnTo>
                <a:lnTo>
                  <a:pt x="206" y="475"/>
                </a:lnTo>
                <a:lnTo>
                  <a:pt x="230" y="490"/>
                </a:lnTo>
                <a:lnTo>
                  <a:pt x="252" y="506"/>
                </a:lnTo>
                <a:lnTo>
                  <a:pt x="275" y="520"/>
                </a:lnTo>
                <a:lnTo>
                  <a:pt x="298" y="534"/>
                </a:lnTo>
                <a:lnTo>
                  <a:pt x="323" y="548"/>
                </a:lnTo>
                <a:lnTo>
                  <a:pt x="346" y="560"/>
                </a:lnTo>
                <a:lnTo>
                  <a:pt x="372" y="572"/>
                </a:lnTo>
                <a:lnTo>
                  <a:pt x="397" y="583"/>
                </a:lnTo>
                <a:lnTo>
                  <a:pt x="423" y="594"/>
                </a:lnTo>
                <a:lnTo>
                  <a:pt x="449" y="604"/>
                </a:lnTo>
                <a:lnTo>
                  <a:pt x="476" y="612"/>
                </a:lnTo>
                <a:lnTo>
                  <a:pt x="502" y="621"/>
                </a:lnTo>
                <a:lnTo>
                  <a:pt x="529" y="628"/>
                </a:lnTo>
                <a:lnTo>
                  <a:pt x="556" y="634"/>
                </a:lnTo>
                <a:lnTo>
                  <a:pt x="585" y="641"/>
                </a:lnTo>
                <a:lnTo>
                  <a:pt x="613" y="644"/>
                </a:lnTo>
                <a:lnTo>
                  <a:pt x="641" y="650"/>
                </a:lnTo>
                <a:lnTo>
                  <a:pt x="670" y="652"/>
                </a:lnTo>
                <a:lnTo>
                  <a:pt x="699" y="655"/>
                </a:lnTo>
                <a:lnTo>
                  <a:pt x="727" y="656"/>
                </a:lnTo>
                <a:lnTo>
                  <a:pt x="757" y="656"/>
                </a:lnTo>
                <a:lnTo>
                  <a:pt x="757" y="656"/>
                </a:lnTo>
                <a:lnTo>
                  <a:pt x="792" y="656"/>
                </a:lnTo>
                <a:lnTo>
                  <a:pt x="827" y="654"/>
                </a:lnTo>
                <a:lnTo>
                  <a:pt x="862" y="651"/>
                </a:lnTo>
                <a:lnTo>
                  <a:pt x="896" y="646"/>
                </a:lnTo>
                <a:lnTo>
                  <a:pt x="931" y="641"/>
                </a:lnTo>
                <a:lnTo>
                  <a:pt x="963" y="633"/>
                </a:lnTo>
                <a:lnTo>
                  <a:pt x="997" y="625"/>
                </a:lnTo>
                <a:lnTo>
                  <a:pt x="1029" y="616"/>
                </a:lnTo>
                <a:lnTo>
                  <a:pt x="1061" y="606"/>
                </a:lnTo>
                <a:lnTo>
                  <a:pt x="1093" y="594"/>
                </a:lnTo>
                <a:lnTo>
                  <a:pt x="1124" y="581"/>
                </a:lnTo>
                <a:lnTo>
                  <a:pt x="1154" y="567"/>
                </a:lnTo>
                <a:lnTo>
                  <a:pt x="1184" y="552"/>
                </a:lnTo>
                <a:lnTo>
                  <a:pt x="1212" y="537"/>
                </a:lnTo>
                <a:lnTo>
                  <a:pt x="1241" y="520"/>
                </a:lnTo>
                <a:lnTo>
                  <a:pt x="1268" y="502"/>
                </a:lnTo>
                <a:lnTo>
                  <a:pt x="1295" y="484"/>
                </a:lnTo>
                <a:lnTo>
                  <a:pt x="1322" y="464"/>
                </a:lnTo>
                <a:lnTo>
                  <a:pt x="1347" y="443"/>
                </a:lnTo>
                <a:lnTo>
                  <a:pt x="1372" y="421"/>
                </a:lnTo>
                <a:lnTo>
                  <a:pt x="1396" y="399"/>
                </a:lnTo>
                <a:lnTo>
                  <a:pt x="1420" y="376"/>
                </a:lnTo>
                <a:lnTo>
                  <a:pt x="1442" y="353"/>
                </a:lnTo>
                <a:lnTo>
                  <a:pt x="1464" y="328"/>
                </a:lnTo>
                <a:lnTo>
                  <a:pt x="1483" y="302"/>
                </a:lnTo>
                <a:lnTo>
                  <a:pt x="1504" y="276"/>
                </a:lnTo>
                <a:lnTo>
                  <a:pt x="1522" y="249"/>
                </a:lnTo>
                <a:lnTo>
                  <a:pt x="1540" y="222"/>
                </a:lnTo>
                <a:lnTo>
                  <a:pt x="1557" y="193"/>
                </a:lnTo>
                <a:lnTo>
                  <a:pt x="1573" y="165"/>
                </a:lnTo>
                <a:lnTo>
                  <a:pt x="1587" y="135"/>
                </a:lnTo>
                <a:lnTo>
                  <a:pt x="1601" y="105"/>
                </a:lnTo>
                <a:lnTo>
                  <a:pt x="1427" y="171"/>
                </a:lnTo>
                <a:lnTo>
                  <a:pt x="1372" y="0"/>
                </a:lnTo>
                <a:lnTo>
                  <a:pt x="1372" y="0"/>
                </a:lnTo>
                <a:lnTo>
                  <a:pt x="1361" y="22"/>
                </a:lnTo>
                <a:lnTo>
                  <a:pt x="1351" y="44"/>
                </a:lnTo>
                <a:lnTo>
                  <a:pt x="1341" y="66"/>
                </a:lnTo>
                <a:lnTo>
                  <a:pt x="1328" y="87"/>
                </a:lnTo>
                <a:lnTo>
                  <a:pt x="1315" y="106"/>
                </a:lnTo>
                <a:lnTo>
                  <a:pt x="1302" y="127"/>
                </a:lnTo>
                <a:lnTo>
                  <a:pt x="1287" y="145"/>
                </a:lnTo>
                <a:lnTo>
                  <a:pt x="1273" y="165"/>
                </a:lnTo>
                <a:lnTo>
                  <a:pt x="1258" y="183"/>
                </a:lnTo>
                <a:lnTo>
                  <a:pt x="1241" y="201"/>
                </a:lnTo>
                <a:lnTo>
                  <a:pt x="1224" y="218"/>
                </a:lnTo>
                <a:lnTo>
                  <a:pt x="1207" y="233"/>
                </a:lnTo>
                <a:lnTo>
                  <a:pt x="1189" y="250"/>
                </a:lnTo>
                <a:lnTo>
                  <a:pt x="1169" y="265"/>
                </a:lnTo>
                <a:lnTo>
                  <a:pt x="1151" y="279"/>
                </a:lnTo>
                <a:lnTo>
                  <a:pt x="1131" y="293"/>
                </a:lnTo>
                <a:lnTo>
                  <a:pt x="1111" y="306"/>
                </a:lnTo>
                <a:lnTo>
                  <a:pt x="1090" y="319"/>
                </a:lnTo>
                <a:lnTo>
                  <a:pt x="1068" y="331"/>
                </a:lnTo>
                <a:lnTo>
                  <a:pt x="1048" y="341"/>
                </a:lnTo>
                <a:lnTo>
                  <a:pt x="1026" y="351"/>
                </a:lnTo>
                <a:lnTo>
                  <a:pt x="1002" y="361"/>
                </a:lnTo>
                <a:lnTo>
                  <a:pt x="980" y="370"/>
                </a:lnTo>
                <a:lnTo>
                  <a:pt x="957" y="377"/>
                </a:lnTo>
                <a:lnTo>
                  <a:pt x="932" y="384"/>
                </a:lnTo>
                <a:lnTo>
                  <a:pt x="909" y="390"/>
                </a:lnTo>
                <a:lnTo>
                  <a:pt x="884" y="396"/>
                </a:lnTo>
                <a:lnTo>
                  <a:pt x="860" y="399"/>
                </a:lnTo>
                <a:lnTo>
                  <a:pt x="834" y="403"/>
                </a:lnTo>
                <a:lnTo>
                  <a:pt x="809" y="405"/>
                </a:lnTo>
                <a:lnTo>
                  <a:pt x="783" y="407"/>
                </a:lnTo>
                <a:lnTo>
                  <a:pt x="757" y="407"/>
                </a:lnTo>
                <a:lnTo>
                  <a:pt x="757" y="407"/>
                </a:lnTo>
                <a:close/>
              </a:path>
            </a:pathLst>
          </a:custGeom>
          <a:ln/>
        </p:spPr>
        <p:style>
          <a:lnRef idx="0">
            <a:schemeClr val="accent5"/>
          </a:lnRef>
          <a:fillRef idx="3">
            <a:schemeClr val="accent5"/>
          </a:fillRef>
          <a:effectRef idx="3">
            <a:schemeClr val="accent5"/>
          </a:effectRef>
          <a:fontRef idx="minor">
            <a:schemeClr val="lt1"/>
          </a:fontRef>
        </p:style>
        <p:txBody>
          <a:bodyPr anchor="ctr"/>
          <a:lstStyle/>
          <a:p>
            <a:pPr indent="-342900" algn="ctr" fontAlgn="auto">
              <a:spcBef>
                <a:spcPts val="0"/>
              </a:spcBef>
              <a:spcAft>
                <a:spcPts val="0"/>
              </a:spcAft>
              <a:buFont typeface="+mj-lt"/>
              <a:buAutoNum type="arabicPeriod"/>
              <a:defRPr/>
            </a:pPr>
            <a:endParaRPr lang="da-DK" b="1" kern="0" noProof="1">
              <a:solidFill>
                <a:sysClr val="window" lastClr="FFFFFF"/>
              </a:solidFill>
              <a:latin typeface="Calibri"/>
              <a:ea typeface="+mn-ea"/>
            </a:endParaRPr>
          </a:p>
        </p:txBody>
      </p:sp>
      <p:sp>
        <p:nvSpPr>
          <p:cNvPr id="27" name="Freeform 244"/>
          <p:cNvSpPr>
            <a:spLocks/>
          </p:cNvSpPr>
          <p:nvPr/>
        </p:nvSpPr>
        <p:spPr bwMode="auto">
          <a:xfrm>
            <a:off x="4673600" y="2152650"/>
            <a:ext cx="1643063" cy="2200275"/>
          </a:xfrm>
          <a:custGeom>
            <a:avLst/>
            <a:gdLst>
              <a:gd name="T0" fmla="*/ 1035 w 1035"/>
              <a:gd name="T1" fmla="*/ 128 h 1386"/>
              <a:gd name="T2" fmla="*/ 915 w 1035"/>
              <a:gd name="T3" fmla="*/ 0 h 1386"/>
              <a:gd name="T4" fmla="*/ 831 w 1035"/>
              <a:gd name="T5" fmla="*/ 4 h 1386"/>
              <a:gd name="T6" fmla="*/ 748 w 1035"/>
              <a:gd name="T7" fmla="*/ 15 h 1386"/>
              <a:gd name="T8" fmla="*/ 669 w 1035"/>
              <a:gd name="T9" fmla="*/ 33 h 1386"/>
              <a:gd name="T10" fmla="*/ 591 w 1035"/>
              <a:gd name="T11" fmla="*/ 58 h 1386"/>
              <a:gd name="T12" fmla="*/ 517 w 1035"/>
              <a:gd name="T13" fmla="*/ 90 h 1386"/>
              <a:gd name="T14" fmla="*/ 447 w 1035"/>
              <a:gd name="T15" fmla="*/ 128 h 1386"/>
              <a:gd name="T16" fmla="*/ 381 w 1035"/>
              <a:gd name="T17" fmla="*/ 171 h 1386"/>
              <a:gd name="T18" fmla="*/ 319 w 1035"/>
              <a:gd name="T19" fmla="*/ 219 h 1386"/>
              <a:gd name="T20" fmla="*/ 469 w 1035"/>
              <a:gd name="T21" fmla="*/ 131 h 1386"/>
              <a:gd name="T22" fmla="*/ 742 w 1035"/>
              <a:gd name="T23" fmla="*/ 160 h 1386"/>
              <a:gd name="T24" fmla="*/ 469 w 1035"/>
              <a:gd name="T25" fmla="*/ 131 h 1386"/>
              <a:gd name="T26" fmla="*/ 319 w 1035"/>
              <a:gd name="T27" fmla="*/ 219 h 1386"/>
              <a:gd name="T28" fmla="*/ 282 w 1035"/>
              <a:gd name="T29" fmla="*/ 251 h 1386"/>
              <a:gd name="T30" fmla="*/ 216 w 1035"/>
              <a:gd name="T31" fmla="*/ 321 h 1386"/>
              <a:gd name="T32" fmla="*/ 158 w 1035"/>
              <a:gd name="T33" fmla="*/ 396 h 1386"/>
              <a:gd name="T34" fmla="*/ 107 w 1035"/>
              <a:gd name="T35" fmla="*/ 479 h 1386"/>
              <a:gd name="T36" fmla="*/ 66 w 1035"/>
              <a:gd name="T37" fmla="*/ 566 h 1386"/>
              <a:gd name="T38" fmla="*/ 35 w 1035"/>
              <a:gd name="T39" fmla="*/ 658 h 1386"/>
              <a:gd name="T40" fmla="*/ 13 w 1035"/>
              <a:gd name="T41" fmla="*/ 755 h 1386"/>
              <a:gd name="T42" fmla="*/ 1 w 1035"/>
              <a:gd name="T43" fmla="*/ 855 h 1386"/>
              <a:gd name="T44" fmla="*/ 0 w 1035"/>
              <a:gd name="T45" fmla="*/ 906 h 1386"/>
              <a:gd name="T46" fmla="*/ 2 w 1035"/>
              <a:gd name="T47" fmla="*/ 972 h 1386"/>
              <a:gd name="T48" fmla="*/ 9 w 1035"/>
              <a:gd name="T49" fmla="*/ 1036 h 1386"/>
              <a:gd name="T50" fmla="*/ 20 w 1035"/>
              <a:gd name="T51" fmla="*/ 1099 h 1386"/>
              <a:gd name="T52" fmla="*/ 36 w 1035"/>
              <a:gd name="T53" fmla="*/ 1160 h 1386"/>
              <a:gd name="T54" fmla="*/ 55 w 1035"/>
              <a:gd name="T55" fmla="*/ 1220 h 1386"/>
              <a:gd name="T56" fmla="*/ 80 w 1035"/>
              <a:gd name="T57" fmla="*/ 1277 h 1386"/>
              <a:gd name="T58" fmla="*/ 107 w 1035"/>
              <a:gd name="T59" fmla="*/ 1332 h 1386"/>
              <a:gd name="T60" fmla="*/ 138 w 1035"/>
              <a:gd name="T61" fmla="*/ 1386 h 1386"/>
              <a:gd name="T62" fmla="*/ 346 w 1035"/>
              <a:gd name="T63" fmla="*/ 1244 h 1386"/>
              <a:gd name="T64" fmla="*/ 325 w 1035"/>
              <a:gd name="T65" fmla="*/ 1207 h 1386"/>
              <a:gd name="T66" fmla="*/ 290 w 1035"/>
              <a:gd name="T67" fmla="*/ 1126 h 1386"/>
              <a:gd name="T68" fmla="*/ 265 w 1035"/>
              <a:gd name="T69" fmla="*/ 1041 h 1386"/>
              <a:gd name="T70" fmla="*/ 258 w 1035"/>
              <a:gd name="T71" fmla="*/ 997 h 1386"/>
              <a:gd name="T72" fmla="*/ 254 w 1035"/>
              <a:gd name="T73" fmla="*/ 953 h 1386"/>
              <a:gd name="T74" fmla="*/ 252 w 1035"/>
              <a:gd name="T75" fmla="*/ 906 h 1386"/>
              <a:gd name="T76" fmla="*/ 252 w 1035"/>
              <a:gd name="T77" fmla="*/ 873 h 1386"/>
              <a:gd name="T78" fmla="*/ 259 w 1035"/>
              <a:gd name="T79" fmla="*/ 809 h 1386"/>
              <a:gd name="T80" fmla="*/ 272 w 1035"/>
              <a:gd name="T81" fmla="*/ 746 h 1386"/>
              <a:gd name="T82" fmla="*/ 290 w 1035"/>
              <a:gd name="T83" fmla="*/ 687 h 1386"/>
              <a:gd name="T84" fmla="*/ 313 w 1035"/>
              <a:gd name="T85" fmla="*/ 630 h 1386"/>
              <a:gd name="T86" fmla="*/ 343 w 1035"/>
              <a:gd name="T87" fmla="*/ 574 h 1386"/>
              <a:gd name="T88" fmla="*/ 377 w 1035"/>
              <a:gd name="T89" fmla="*/ 523 h 1386"/>
              <a:gd name="T90" fmla="*/ 414 w 1035"/>
              <a:gd name="T91" fmla="*/ 475 h 1386"/>
              <a:gd name="T92" fmla="*/ 457 w 1035"/>
              <a:gd name="T93" fmla="*/ 431 h 1386"/>
              <a:gd name="T94" fmla="*/ 504 w 1035"/>
              <a:gd name="T95" fmla="*/ 391 h 1386"/>
              <a:gd name="T96" fmla="*/ 554 w 1035"/>
              <a:gd name="T97" fmla="*/ 355 h 1386"/>
              <a:gd name="T98" fmla="*/ 608 w 1035"/>
              <a:gd name="T99" fmla="*/ 324 h 1386"/>
              <a:gd name="T100" fmla="*/ 665 w 1035"/>
              <a:gd name="T101" fmla="*/ 298 h 1386"/>
              <a:gd name="T102" fmla="*/ 724 w 1035"/>
              <a:gd name="T103" fmla="*/ 277 h 1386"/>
              <a:gd name="T104" fmla="*/ 787 w 1035"/>
              <a:gd name="T105" fmla="*/ 262 h 1386"/>
              <a:gd name="T106" fmla="*/ 850 w 1035"/>
              <a:gd name="T107" fmla="*/ 252 h 1386"/>
              <a:gd name="T108" fmla="*/ 882 w 1035"/>
              <a:gd name="T109" fmla="*/ 250 h 13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35"/>
              <a:gd name="T166" fmla="*/ 0 h 1386"/>
              <a:gd name="T167" fmla="*/ 1035 w 1035"/>
              <a:gd name="T168" fmla="*/ 1386 h 13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35" h="1386">
                <a:moveTo>
                  <a:pt x="882" y="250"/>
                </a:moveTo>
                <a:lnTo>
                  <a:pt x="1035" y="128"/>
                </a:lnTo>
                <a:lnTo>
                  <a:pt x="915" y="0"/>
                </a:lnTo>
                <a:lnTo>
                  <a:pt x="872" y="1"/>
                </a:lnTo>
                <a:lnTo>
                  <a:pt x="831" y="4"/>
                </a:lnTo>
                <a:lnTo>
                  <a:pt x="789" y="9"/>
                </a:lnTo>
                <a:lnTo>
                  <a:pt x="748" y="15"/>
                </a:lnTo>
                <a:lnTo>
                  <a:pt x="707" y="23"/>
                </a:lnTo>
                <a:lnTo>
                  <a:pt x="669" y="33"/>
                </a:lnTo>
                <a:lnTo>
                  <a:pt x="630" y="45"/>
                </a:lnTo>
                <a:lnTo>
                  <a:pt x="591" y="58"/>
                </a:lnTo>
                <a:lnTo>
                  <a:pt x="553" y="74"/>
                </a:lnTo>
                <a:lnTo>
                  <a:pt x="517" y="90"/>
                </a:lnTo>
                <a:lnTo>
                  <a:pt x="482" y="109"/>
                </a:lnTo>
                <a:lnTo>
                  <a:pt x="447" y="128"/>
                </a:lnTo>
                <a:lnTo>
                  <a:pt x="413" y="149"/>
                </a:lnTo>
                <a:lnTo>
                  <a:pt x="381" y="171"/>
                </a:lnTo>
                <a:lnTo>
                  <a:pt x="348" y="194"/>
                </a:lnTo>
                <a:lnTo>
                  <a:pt x="319" y="219"/>
                </a:lnTo>
                <a:lnTo>
                  <a:pt x="346" y="247"/>
                </a:lnTo>
                <a:lnTo>
                  <a:pt x="469" y="131"/>
                </a:lnTo>
                <a:lnTo>
                  <a:pt x="593" y="259"/>
                </a:lnTo>
                <a:lnTo>
                  <a:pt x="742" y="160"/>
                </a:lnTo>
                <a:lnTo>
                  <a:pt x="593" y="259"/>
                </a:lnTo>
                <a:lnTo>
                  <a:pt x="469" y="131"/>
                </a:lnTo>
                <a:lnTo>
                  <a:pt x="346" y="247"/>
                </a:lnTo>
                <a:lnTo>
                  <a:pt x="319" y="219"/>
                </a:lnTo>
                <a:lnTo>
                  <a:pt x="282" y="251"/>
                </a:lnTo>
                <a:lnTo>
                  <a:pt x="249" y="285"/>
                </a:lnTo>
                <a:lnTo>
                  <a:pt x="216" y="321"/>
                </a:lnTo>
                <a:lnTo>
                  <a:pt x="186" y="359"/>
                </a:lnTo>
                <a:lnTo>
                  <a:pt x="158" y="396"/>
                </a:lnTo>
                <a:lnTo>
                  <a:pt x="132" y="438"/>
                </a:lnTo>
                <a:lnTo>
                  <a:pt x="107" y="479"/>
                </a:lnTo>
                <a:lnTo>
                  <a:pt x="85" y="522"/>
                </a:lnTo>
                <a:lnTo>
                  <a:pt x="66" y="566"/>
                </a:lnTo>
                <a:lnTo>
                  <a:pt x="49" y="612"/>
                </a:lnTo>
                <a:lnTo>
                  <a:pt x="35" y="658"/>
                </a:lnTo>
                <a:lnTo>
                  <a:pt x="22" y="706"/>
                </a:lnTo>
                <a:lnTo>
                  <a:pt x="13" y="755"/>
                </a:lnTo>
                <a:lnTo>
                  <a:pt x="5" y="805"/>
                </a:lnTo>
                <a:lnTo>
                  <a:pt x="1" y="855"/>
                </a:lnTo>
                <a:lnTo>
                  <a:pt x="0" y="906"/>
                </a:lnTo>
                <a:lnTo>
                  <a:pt x="0" y="938"/>
                </a:lnTo>
                <a:lnTo>
                  <a:pt x="2" y="972"/>
                </a:lnTo>
                <a:lnTo>
                  <a:pt x="5" y="1004"/>
                </a:lnTo>
                <a:lnTo>
                  <a:pt x="9" y="1036"/>
                </a:lnTo>
                <a:lnTo>
                  <a:pt x="14" y="1068"/>
                </a:lnTo>
                <a:lnTo>
                  <a:pt x="20" y="1099"/>
                </a:lnTo>
                <a:lnTo>
                  <a:pt x="28" y="1130"/>
                </a:lnTo>
                <a:lnTo>
                  <a:pt x="36" y="1160"/>
                </a:lnTo>
                <a:lnTo>
                  <a:pt x="45" y="1190"/>
                </a:lnTo>
                <a:lnTo>
                  <a:pt x="55" y="1220"/>
                </a:lnTo>
                <a:lnTo>
                  <a:pt x="67" y="1248"/>
                </a:lnTo>
                <a:lnTo>
                  <a:pt x="80" y="1277"/>
                </a:lnTo>
                <a:lnTo>
                  <a:pt x="93" y="1305"/>
                </a:lnTo>
                <a:lnTo>
                  <a:pt x="107" y="1332"/>
                </a:lnTo>
                <a:lnTo>
                  <a:pt x="123" y="1360"/>
                </a:lnTo>
                <a:lnTo>
                  <a:pt x="138" y="1386"/>
                </a:lnTo>
                <a:lnTo>
                  <a:pt x="179" y="1209"/>
                </a:lnTo>
                <a:lnTo>
                  <a:pt x="346" y="1244"/>
                </a:lnTo>
                <a:lnTo>
                  <a:pt x="325" y="1207"/>
                </a:lnTo>
                <a:lnTo>
                  <a:pt x="307" y="1166"/>
                </a:lnTo>
                <a:lnTo>
                  <a:pt x="290" y="1126"/>
                </a:lnTo>
                <a:lnTo>
                  <a:pt x="277" y="1085"/>
                </a:lnTo>
                <a:lnTo>
                  <a:pt x="265" y="1041"/>
                </a:lnTo>
                <a:lnTo>
                  <a:pt x="261" y="1019"/>
                </a:lnTo>
                <a:lnTo>
                  <a:pt x="258" y="997"/>
                </a:lnTo>
                <a:lnTo>
                  <a:pt x="255" y="975"/>
                </a:lnTo>
                <a:lnTo>
                  <a:pt x="254" y="953"/>
                </a:lnTo>
                <a:lnTo>
                  <a:pt x="252" y="929"/>
                </a:lnTo>
                <a:lnTo>
                  <a:pt x="252" y="906"/>
                </a:lnTo>
                <a:lnTo>
                  <a:pt x="252" y="873"/>
                </a:lnTo>
                <a:lnTo>
                  <a:pt x="255" y="841"/>
                </a:lnTo>
                <a:lnTo>
                  <a:pt x="259" y="809"/>
                </a:lnTo>
                <a:lnTo>
                  <a:pt x="264" y="778"/>
                </a:lnTo>
                <a:lnTo>
                  <a:pt x="272" y="746"/>
                </a:lnTo>
                <a:lnTo>
                  <a:pt x="280" y="717"/>
                </a:lnTo>
                <a:lnTo>
                  <a:pt x="290" y="687"/>
                </a:lnTo>
                <a:lnTo>
                  <a:pt x="302" y="657"/>
                </a:lnTo>
                <a:lnTo>
                  <a:pt x="313" y="630"/>
                </a:lnTo>
                <a:lnTo>
                  <a:pt x="328" y="601"/>
                </a:lnTo>
                <a:lnTo>
                  <a:pt x="343" y="574"/>
                </a:lnTo>
                <a:lnTo>
                  <a:pt x="359" y="548"/>
                </a:lnTo>
                <a:lnTo>
                  <a:pt x="377" y="523"/>
                </a:lnTo>
                <a:lnTo>
                  <a:pt x="395" y="499"/>
                </a:lnTo>
                <a:lnTo>
                  <a:pt x="414" y="475"/>
                </a:lnTo>
                <a:lnTo>
                  <a:pt x="435" y="452"/>
                </a:lnTo>
                <a:lnTo>
                  <a:pt x="457" y="431"/>
                </a:lnTo>
                <a:lnTo>
                  <a:pt x="481" y="411"/>
                </a:lnTo>
                <a:lnTo>
                  <a:pt x="504" y="391"/>
                </a:lnTo>
                <a:lnTo>
                  <a:pt x="529" y="372"/>
                </a:lnTo>
                <a:lnTo>
                  <a:pt x="554" y="355"/>
                </a:lnTo>
                <a:lnTo>
                  <a:pt x="580" y="339"/>
                </a:lnTo>
                <a:lnTo>
                  <a:pt x="608" y="324"/>
                </a:lnTo>
                <a:lnTo>
                  <a:pt x="636" y="311"/>
                </a:lnTo>
                <a:lnTo>
                  <a:pt x="665" y="298"/>
                </a:lnTo>
                <a:lnTo>
                  <a:pt x="695" y="286"/>
                </a:lnTo>
                <a:lnTo>
                  <a:pt x="724" y="277"/>
                </a:lnTo>
                <a:lnTo>
                  <a:pt x="755" y="269"/>
                </a:lnTo>
                <a:lnTo>
                  <a:pt x="787" y="262"/>
                </a:lnTo>
                <a:lnTo>
                  <a:pt x="818" y="256"/>
                </a:lnTo>
                <a:lnTo>
                  <a:pt x="850" y="252"/>
                </a:lnTo>
                <a:lnTo>
                  <a:pt x="882" y="250"/>
                </a:lnTo>
                <a:close/>
              </a:path>
            </a:pathLst>
          </a:custGeom>
          <a:gradFill rotWithShape="1">
            <a:gsLst>
              <a:gs pos="0">
                <a:srgbClr val="A4D329"/>
              </a:gs>
              <a:gs pos="100000">
                <a:srgbClr val="C0FF4D"/>
              </a:gs>
            </a:gsLst>
            <a:lin ang="5400000" scaled="1"/>
          </a:gradFill>
          <a:ln w="19050" cap="flat" cmpd="sng">
            <a:noFill/>
            <a:prstDash val="solid"/>
            <a:round/>
            <a:headEnd type="none" w="med" len="med"/>
            <a:tailEnd type="none" w="med" len="med"/>
          </a:ln>
          <a:effectLst/>
        </p:spPr>
        <p:txBody>
          <a:bodyPr/>
          <a:lstStyle/>
          <a:p>
            <a:pPr indent="-342900" fontAlgn="auto">
              <a:spcBef>
                <a:spcPts val="0"/>
              </a:spcBef>
              <a:spcAft>
                <a:spcPts val="0"/>
              </a:spcAft>
              <a:buFont typeface="Calibri" pitchFamily="34" charset="0"/>
              <a:buAutoNum type="arabicPeriod"/>
              <a:defRPr/>
            </a:pPr>
            <a:endParaRPr lang="da-DK" b="1" kern="0" noProof="1">
              <a:solidFill>
                <a:schemeClr val="tx1">
                  <a:lumMod val="95000"/>
                  <a:lumOff val="5000"/>
                </a:schemeClr>
              </a:solidFill>
              <a:latin typeface="Calibri"/>
              <a:ea typeface="+mn-ea"/>
            </a:endParaRPr>
          </a:p>
        </p:txBody>
      </p:sp>
      <p:sp>
        <p:nvSpPr>
          <p:cNvPr id="28" name="Freeform 233"/>
          <p:cNvSpPr>
            <a:spLocks/>
          </p:cNvSpPr>
          <p:nvPr/>
        </p:nvSpPr>
        <p:spPr bwMode="auto">
          <a:xfrm>
            <a:off x="6084888" y="2954338"/>
            <a:ext cx="71437" cy="12700"/>
          </a:xfrm>
          <a:custGeom>
            <a:avLst/>
            <a:gdLst>
              <a:gd name="T0" fmla="*/ 90724984 w 45"/>
              <a:gd name="T1" fmla="*/ 20161247 h 8"/>
              <a:gd name="T2" fmla="*/ 113405455 w 45"/>
              <a:gd name="T3" fmla="*/ 0 h 8"/>
              <a:gd name="T4" fmla="*/ 113405455 w 45"/>
              <a:gd name="T5" fmla="*/ 0 h 8"/>
              <a:gd name="T6" fmla="*/ 83163777 w 45"/>
              <a:gd name="T7" fmla="*/ 0 h 8"/>
              <a:gd name="T8" fmla="*/ 83163777 w 45"/>
              <a:gd name="T9" fmla="*/ 0 h 8"/>
              <a:gd name="T10" fmla="*/ 15120833 w 45"/>
              <a:gd name="T11" fmla="*/ 2520950 h 8"/>
              <a:gd name="T12" fmla="*/ 0 w 45"/>
              <a:gd name="T13" fmla="*/ 15120936 h 8"/>
              <a:gd name="T14" fmla="*/ 90724984 w 45"/>
              <a:gd name="T15" fmla="*/ 20161247 h 8"/>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8"/>
              <a:gd name="T26" fmla="*/ 45 w 4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8">
                <a:moveTo>
                  <a:pt x="36" y="8"/>
                </a:moveTo>
                <a:lnTo>
                  <a:pt x="45" y="0"/>
                </a:lnTo>
                <a:lnTo>
                  <a:pt x="33" y="0"/>
                </a:lnTo>
                <a:lnTo>
                  <a:pt x="6" y="1"/>
                </a:lnTo>
                <a:lnTo>
                  <a:pt x="0" y="6"/>
                </a:lnTo>
                <a:lnTo>
                  <a:pt x="36" y="8"/>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29" name="Freeform 234"/>
          <p:cNvSpPr>
            <a:spLocks/>
          </p:cNvSpPr>
          <p:nvPr/>
        </p:nvSpPr>
        <p:spPr bwMode="auto">
          <a:xfrm>
            <a:off x="6135688" y="2128838"/>
            <a:ext cx="63500" cy="9525"/>
          </a:xfrm>
          <a:custGeom>
            <a:avLst/>
            <a:gdLst>
              <a:gd name="T0" fmla="*/ 88206254 w 40"/>
              <a:gd name="T1" fmla="*/ 2520950 h 6"/>
              <a:gd name="T2" fmla="*/ 0 w 40"/>
              <a:gd name="T3" fmla="*/ 0 h 6"/>
              <a:gd name="T4" fmla="*/ 12601573 w 40"/>
              <a:gd name="T5" fmla="*/ 15120939 h 6"/>
              <a:gd name="T6" fmla="*/ 12601573 w 40"/>
              <a:gd name="T7" fmla="*/ 15120939 h 6"/>
              <a:gd name="T8" fmla="*/ 100806236 w 40"/>
              <a:gd name="T9" fmla="*/ 15120939 h 6"/>
              <a:gd name="T10" fmla="*/ 88206254 w 40"/>
              <a:gd name="T11" fmla="*/ 2520950 h 6"/>
              <a:gd name="T12" fmla="*/ 0 60000 65536"/>
              <a:gd name="T13" fmla="*/ 0 60000 65536"/>
              <a:gd name="T14" fmla="*/ 0 60000 65536"/>
              <a:gd name="T15" fmla="*/ 0 60000 65536"/>
              <a:gd name="T16" fmla="*/ 0 60000 65536"/>
              <a:gd name="T17" fmla="*/ 0 60000 65536"/>
              <a:gd name="T18" fmla="*/ 0 w 40"/>
              <a:gd name="T19" fmla="*/ 0 h 6"/>
              <a:gd name="T20" fmla="*/ 40 w 40"/>
              <a:gd name="T21" fmla="*/ 6 h 6"/>
            </a:gdLst>
            <a:ahLst/>
            <a:cxnLst>
              <a:cxn ang="T12">
                <a:pos x="T0" y="T1"/>
              </a:cxn>
              <a:cxn ang="T13">
                <a:pos x="T2" y="T3"/>
              </a:cxn>
              <a:cxn ang="T14">
                <a:pos x="T4" y="T5"/>
              </a:cxn>
              <a:cxn ang="T15">
                <a:pos x="T6" y="T7"/>
              </a:cxn>
              <a:cxn ang="T16">
                <a:pos x="T8" y="T9"/>
              </a:cxn>
              <a:cxn ang="T17">
                <a:pos x="T10" y="T11"/>
              </a:cxn>
            </a:cxnLst>
            <a:rect l="T18" t="T19" r="T20" b="T21"/>
            <a:pathLst>
              <a:path w="40" h="6">
                <a:moveTo>
                  <a:pt x="35" y="1"/>
                </a:moveTo>
                <a:lnTo>
                  <a:pt x="0" y="0"/>
                </a:lnTo>
                <a:lnTo>
                  <a:pt x="5" y="6"/>
                </a:lnTo>
                <a:lnTo>
                  <a:pt x="40" y="6"/>
                </a:lnTo>
                <a:lnTo>
                  <a:pt x="35" y="1"/>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1" name="Freeform 237"/>
          <p:cNvSpPr>
            <a:spLocks/>
          </p:cNvSpPr>
          <p:nvPr/>
        </p:nvSpPr>
        <p:spPr bwMode="auto">
          <a:xfrm>
            <a:off x="6135688" y="4600575"/>
            <a:ext cx="88900" cy="33338"/>
          </a:xfrm>
          <a:custGeom>
            <a:avLst/>
            <a:gdLst>
              <a:gd name="T0" fmla="*/ 90725625 w 56"/>
              <a:gd name="T1" fmla="*/ 0 h 21"/>
              <a:gd name="T2" fmla="*/ 90725625 w 56"/>
              <a:gd name="T3" fmla="*/ 0 h 21"/>
              <a:gd name="T4" fmla="*/ 2520950 w 56"/>
              <a:gd name="T5" fmla="*/ 2520988 h 21"/>
              <a:gd name="T6" fmla="*/ 2520950 w 56"/>
              <a:gd name="T7" fmla="*/ 2520988 h 21"/>
              <a:gd name="T8" fmla="*/ 0 w 56"/>
              <a:gd name="T9" fmla="*/ 2520988 h 21"/>
              <a:gd name="T10" fmla="*/ 50403124 w 56"/>
              <a:gd name="T11" fmla="*/ 42844089 h 21"/>
              <a:gd name="T12" fmla="*/ 40322501 w 56"/>
              <a:gd name="T13" fmla="*/ 52924874 h 21"/>
              <a:gd name="T14" fmla="*/ 40322501 w 56"/>
              <a:gd name="T15" fmla="*/ 52924874 h 21"/>
              <a:gd name="T16" fmla="*/ 128528777 w 56"/>
              <a:gd name="T17" fmla="*/ 50403875 h 21"/>
              <a:gd name="T18" fmla="*/ 141128761 w 56"/>
              <a:gd name="T19" fmla="*/ 40323103 h 21"/>
              <a:gd name="T20" fmla="*/ 90725625 w 56"/>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21"/>
              <a:gd name="T35" fmla="*/ 56 w 56"/>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21">
                <a:moveTo>
                  <a:pt x="36" y="0"/>
                </a:moveTo>
                <a:lnTo>
                  <a:pt x="36" y="0"/>
                </a:lnTo>
                <a:lnTo>
                  <a:pt x="1" y="1"/>
                </a:lnTo>
                <a:lnTo>
                  <a:pt x="0" y="1"/>
                </a:lnTo>
                <a:lnTo>
                  <a:pt x="20" y="17"/>
                </a:lnTo>
                <a:lnTo>
                  <a:pt x="16" y="21"/>
                </a:lnTo>
                <a:lnTo>
                  <a:pt x="51" y="20"/>
                </a:lnTo>
                <a:lnTo>
                  <a:pt x="56" y="16"/>
                </a:lnTo>
                <a:lnTo>
                  <a:pt x="36" y="0"/>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2" name="Freeform 238"/>
          <p:cNvSpPr>
            <a:spLocks/>
          </p:cNvSpPr>
          <p:nvPr/>
        </p:nvSpPr>
        <p:spPr bwMode="auto">
          <a:xfrm>
            <a:off x="6111875" y="4205288"/>
            <a:ext cx="60325" cy="11112"/>
          </a:xfrm>
          <a:custGeom>
            <a:avLst/>
            <a:gdLst>
              <a:gd name="T0" fmla="*/ 83165941 w 38"/>
              <a:gd name="T1" fmla="*/ 17639508 h 7"/>
              <a:gd name="T2" fmla="*/ 95765924 w 38"/>
              <a:gd name="T3" fmla="*/ 0 h 7"/>
              <a:gd name="T4" fmla="*/ 7559675 w 38"/>
              <a:gd name="T5" fmla="*/ 7559336 h 7"/>
              <a:gd name="T6" fmla="*/ 0 w 38"/>
              <a:gd name="T7" fmla="*/ 17639508 h 7"/>
              <a:gd name="T8" fmla="*/ 0 w 38"/>
              <a:gd name="T9" fmla="*/ 17639508 h 7"/>
              <a:gd name="T10" fmla="*/ 40322496 w 38"/>
              <a:gd name="T11" fmla="*/ 17639508 h 7"/>
              <a:gd name="T12" fmla="*/ 40322496 w 38"/>
              <a:gd name="T13" fmla="*/ 17639508 h 7"/>
              <a:gd name="T14" fmla="*/ 83165941 w 38"/>
              <a:gd name="T15" fmla="*/ 17639508 h 7"/>
              <a:gd name="T16" fmla="*/ 83165941 w 38"/>
              <a:gd name="T17" fmla="*/ 17639508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7"/>
              <a:gd name="T29" fmla="*/ 38 w 3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7">
                <a:moveTo>
                  <a:pt x="33" y="7"/>
                </a:moveTo>
                <a:lnTo>
                  <a:pt x="38" y="0"/>
                </a:lnTo>
                <a:lnTo>
                  <a:pt x="3" y="3"/>
                </a:lnTo>
                <a:lnTo>
                  <a:pt x="0" y="7"/>
                </a:lnTo>
                <a:lnTo>
                  <a:pt x="16" y="7"/>
                </a:lnTo>
                <a:lnTo>
                  <a:pt x="33" y="7"/>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grpSp>
        <p:nvGrpSpPr>
          <p:cNvPr id="2058" name="Gruppe 92"/>
          <p:cNvGrpSpPr>
            <a:grpSpLocks/>
          </p:cNvGrpSpPr>
          <p:nvPr/>
        </p:nvGrpSpPr>
        <p:grpSpPr bwMode="auto">
          <a:xfrm>
            <a:off x="5203825" y="2689225"/>
            <a:ext cx="1838325" cy="1824038"/>
            <a:chOff x="3968648" y="3129285"/>
            <a:chExt cx="689211" cy="683966"/>
          </a:xfrm>
        </p:grpSpPr>
        <p:sp>
          <p:nvSpPr>
            <p:cNvPr id="34" name="Ellipse 33"/>
            <p:cNvSpPr/>
            <p:nvPr/>
          </p:nvSpPr>
          <p:spPr bwMode="auto">
            <a:xfrm>
              <a:off x="3975790" y="3129285"/>
              <a:ext cx="682069" cy="683966"/>
            </a:xfrm>
            <a:prstGeom prst="ellipse">
              <a:avLst/>
            </a:prstGeom>
            <a:gradFill rotWithShape="1">
              <a:gsLst>
                <a:gs pos="0">
                  <a:srgbClr val="A4D329"/>
                </a:gs>
                <a:gs pos="100000">
                  <a:srgbClr val="C0FF4D"/>
                </a:gs>
              </a:gsLst>
              <a:lin ang="5400000" scaled="1"/>
            </a:gradFill>
            <a:ln w="19050" cap="flat" cmpd="sng">
              <a:noFill/>
              <a:prstDash val="solid"/>
              <a:round/>
              <a:headEnd type="none" w="med" len="med"/>
              <a:tailEnd type="none" w="med" len="med"/>
            </a:ln>
            <a:effectLst/>
          </p:spPr>
          <p:txBody>
            <a:bodyPr/>
            <a:lstStyle/>
            <a:p>
              <a:pPr indent="-342900" fontAlgn="auto">
                <a:spcBef>
                  <a:spcPts val="0"/>
                </a:spcBef>
                <a:spcAft>
                  <a:spcPts val="0"/>
                </a:spcAft>
                <a:buFont typeface="+mj-lt"/>
                <a:buAutoNum type="arabicPeriod"/>
                <a:defRPr/>
              </a:pPr>
              <a:endParaRPr lang="da-DK" b="1" kern="0" dirty="0">
                <a:solidFill>
                  <a:schemeClr val="tx1">
                    <a:lumMod val="95000"/>
                    <a:lumOff val="5000"/>
                  </a:schemeClr>
                </a:solidFill>
                <a:latin typeface="Calibri"/>
                <a:ea typeface="+mn-ea"/>
              </a:endParaRPr>
            </a:p>
          </p:txBody>
        </p:sp>
        <p:sp>
          <p:nvSpPr>
            <p:cNvPr id="35" name="Ellipse 34"/>
            <p:cNvSpPr/>
            <p:nvPr/>
          </p:nvSpPr>
          <p:spPr bwMode="auto">
            <a:xfrm>
              <a:off x="4065066" y="3144167"/>
              <a:ext cx="499351" cy="364901"/>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mj-lt"/>
                <a:buAutoNum type="arabicPeriod"/>
                <a:defRPr/>
              </a:pPr>
              <a:endParaRPr lang="da-DK" b="1" kern="0" dirty="0">
                <a:solidFill>
                  <a:sysClr val="window" lastClr="FFFFFF"/>
                </a:solidFill>
                <a:latin typeface="Calibri"/>
                <a:ea typeface="+mn-ea"/>
              </a:endParaRPr>
            </a:p>
          </p:txBody>
        </p:sp>
        <p:sp>
          <p:nvSpPr>
            <p:cNvPr id="36" name="Måne 35"/>
            <p:cNvSpPr/>
            <p:nvPr/>
          </p:nvSpPr>
          <p:spPr bwMode="auto">
            <a:xfrm rot="16570711">
              <a:off x="4140219" y="3329651"/>
              <a:ext cx="311329" cy="654471"/>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b="1" kern="0" dirty="0" err="1">
                <a:solidFill>
                  <a:sysClr val="window" lastClr="FFFFFF"/>
                </a:solidFill>
                <a:latin typeface="Calibri"/>
                <a:ea typeface="+mn-ea"/>
              </a:endParaRPr>
            </a:p>
          </p:txBody>
        </p:sp>
      </p:grpSp>
      <p:sp>
        <p:nvSpPr>
          <p:cNvPr id="37" name="Ellipse 36"/>
          <p:cNvSpPr/>
          <p:nvPr/>
        </p:nvSpPr>
        <p:spPr bwMode="auto">
          <a:xfrm>
            <a:off x="4971872" y="5153639"/>
            <a:ext cx="2384511" cy="427943"/>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b="1" kern="0" dirty="0" err="1">
              <a:solidFill>
                <a:sysClr val="window" lastClr="FFFFFF"/>
              </a:solidFill>
              <a:latin typeface="Calibri"/>
              <a:ea typeface="+mn-ea"/>
            </a:endParaRPr>
          </a:p>
        </p:txBody>
      </p:sp>
      <p:sp>
        <p:nvSpPr>
          <p:cNvPr id="55" name="Text Box 52"/>
          <p:cNvSpPr txBox="1">
            <a:spLocks noChangeArrowheads="1"/>
          </p:cNvSpPr>
          <p:nvPr/>
        </p:nvSpPr>
        <p:spPr bwMode="gray">
          <a:xfrm>
            <a:off x="5167276" y="2948531"/>
            <a:ext cx="1861096" cy="1311128"/>
          </a:xfrm>
          <a:prstGeom prst="rect">
            <a:avLst/>
          </a:prstGeom>
          <a:noFill/>
          <a:ln w="9525">
            <a:noFill/>
            <a:miter lim="800000"/>
            <a:headEnd/>
            <a:tailEnd/>
          </a:ln>
        </p:spPr>
        <p:txBody>
          <a:bodyPr wrap="square">
            <a:spAutoFit/>
          </a:bodyPr>
          <a:lstStyle/>
          <a:p>
            <a:pPr algn="ctr" defTabSz="801688" fontAlgn="auto">
              <a:spcBef>
                <a:spcPct val="20000"/>
              </a:spcBef>
              <a:spcAft>
                <a:spcPts val="0"/>
              </a:spcAft>
              <a:defRPr/>
            </a:pPr>
            <a:r>
              <a:rPr lang="da-DK" b="1" kern="0" noProof="1">
                <a:solidFill>
                  <a:srgbClr val="FFFFFF"/>
                </a:solidFill>
                <a:latin typeface="Calibri" pitchFamily="34" charset="0"/>
                <a:cs typeface="Arial" charset="0"/>
              </a:rPr>
              <a:t>Harmonize </a:t>
            </a:r>
          </a:p>
          <a:p>
            <a:pPr algn="ctr" defTabSz="801688" fontAlgn="auto">
              <a:spcBef>
                <a:spcPct val="20000"/>
              </a:spcBef>
              <a:spcAft>
                <a:spcPts val="0"/>
              </a:spcAft>
              <a:defRPr/>
            </a:pPr>
            <a:r>
              <a:rPr lang="da-DK" b="1" kern="0" noProof="1">
                <a:solidFill>
                  <a:srgbClr val="FFFFFF"/>
                </a:solidFill>
                <a:latin typeface="Calibri" pitchFamily="34" charset="0"/>
                <a:cs typeface="Arial" charset="0"/>
              </a:rPr>
              <a:t>food safety</a:t>
            </a:r>
          </a:p>
          <a:p>
            <a:pPr algn="ctr" defTabSz="801688" fontAlgn="auto">
              <a:spcBef>
                <a:spcPct val="20000"/>
              </a:spcBef>
              <a:spcAft>
                <a:spcPts val="0"/>
              </a:spcAft>
              <a:defRPr/>
            </a:pPr>
            <a:r>
              <a:rPr lang="da-DK" b="1" kern="0" noProof="1">
                <a:solidFill>
                  <a:srgbClr val="FFFFFF"/>
                </a:solidFill>
                <a:latin typeface="Calibri" pitchFamily="34" charset="0"/>
                <a:cs typeface="Arial" charset="0"/>
              </a:rPr>
              <a:t> laws and regulations</a:t>
            </a:r>
          </a:p>
        </p:txBody>
      </p:sp>
      <p:sp>
        <p:nvSpPr>
          <p:cNvPr id="2063" name="WordArt 35"/>
          <p:cNvSpPr>
            <a:spLocks noChangeArrowheads="1" noChangeShapeType="1" noTextEdit="1"/>
          </p:cNvSpPr>
          <p:nvPr>
            <p:custDataLst>
              <p:tags r:id="rId1"/>
            </p:custDataLst>
          </p:nvPr>
        </p:nvSpPr>
        <p:spPr bwMode="gray">
          <a:xfrm rot="-3792003">
            <a:off x="4889192" y="2425514"/>
            <a:ext cx="2119313" cy="2014537"/>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spcFirstLastPara="1" wrap="none" fromWordArt="1">
            <a:prstTxWarp prst="textArchUp">
              <a:avLst>
                <a:gd name="adj" fmla="val 12923908"/>
              </a:avLst>
            </a:prstTxWarp>
          </a:bodyPr>
          <a:lstStyle/>
          <a:p>
            <a:pPr algn="ctr"/>
            <a:r>
              <a:rPr lang="en-GB" sz="3600" b="1" kern="10" dirty="0">
                <a:solidFill>
                  <a:srgbClr val="007E39"/>
                </a:solidFill>
                <a:latin typeface="Calibri"/>
                <a:ea typeface="Calibri"/>
                <a:cs typeface="Calibri"/>
              </a:rPr>
              <a:t>Make GHI </a:t>
            </a:r>
            <a:r>
              <a:rPr lang="en-GB" sz="3600" b="1" kern="10" dirty="0" smtClean="0">
                <a:solidFill>
                  <a:srgbClr val="007E39"/>
                </a:solidFill>
                <a:latin typeface="Calibri"/>
                <a:ea typeface="Calibri"/>
                <a:cs typeface="Calibri"/>
              </a:rPr>
              <a:t>known in the region </a:t>
            </a:r>
            <a:endParaRPr lang="en-GB" sz="3600" b="1" kern="10" dirty="0">
              <a:solidFill>
                <a:srgbClr val="007E39"/>
              </a:solidFill>
              <a:latin typeface="Calibri"/>
              <a:ea typeface="Calibri"/>
              <a:cs typeface="Calibri"/>
            </a:endParaRPr>
          </a:p>
        </p:txBody>
      </p:sp>
      <p:sp>
        <p:nvSpPr>
          <p:cNvPr id="53" name="Rektangel med afrundet, diagonalt hjørne 52"/>
          <p:cNvSpPr/>
          <p:nvPr/>
        </p:nvSpPr>
        <p:spPr>
          <a:xfrm>
            <a:off x="699184" y="1245228"/>
            <a:ext cx="3394270" cy="5216294"/>
          </a:xfrm>
          <a:prstGeom prst="round2DiagRect">
            <a:avLst>
              <a:gd name="adj1" fmla="val 20046"/>
              <a:gd name="adj2" fmla="val 0"/>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61" name="Text Box 52"/>
          <p:cNvSpPr txBox="1">
            <a:spLocks noChangeArrowheads="1"/>
          </p:cNvSpPr>
          <p:nvPr/>
        </p:nvSpPr>
        <p:spPr bwMode="gray">
          <a:xfrm>
            <a:off x="738511" y="2152650"/>
            <a:ext cx="3336987" cy="4308872"/>
          </a:xfrm>
          <a:prstGeom prst="rect">
            <a:avLst/>
          </a:prstGeom>
          <a:noFill/>
          <a:ln w="9525">
            <a:noFill/>
            <a:miter lim="800000"/>
            <a:headEnd/>
            <a:tailEnd/>
          </a:ln>
        </p:spPr>
        <p:txBody>
          <a:bodyPr vert="horz" wrap="square">
            <a:spAutoFit/>
          </a:bodyPr>
          <a:lstStyle/>
          <a:p>
            <a:pPr marL="285750" indent="-285750" defTabSz="801688" fontAlgn="auto">
              <a:spcBef>
                <a:spcPts val="1200"/>
              </a:spcBef>
              <a:spcAft>
                <a:spcPts val="0"/>
              </a:spcAft>
              <a:buFont typeface="Arial"/>
              <a:buChar char="•"/>
              <a:defRPr/>
            </a:pPr>
            <a:r>
              <a:rPr lang="en-GB" sz="1600" kern="0" noProof="1" smtClean="0">
                <a:latin typeface="Calibri" pitchFamily="34" charset="0"/>
                <a:ea typeface="+mn-ea"/>
                <a:cs typeface="Arial" pitchFamily="34" charset="0"/>
              </a:rPr>
              <a:t>Publish </a:t>
            </a:r>
            <a:r>
              <a:rPr lang="en-GB" sz="1600" kern="0" noProof="1">
                <a:latin typeface="Calibri" pitchFamily="34" charset="0"/>
                <a:ea typeface="+mn-ea"/>
                <a:cs typeface="Arial" pitchFamily="34" charset="0"/>
              </a:rPr>
              <a:t>about GHI in food-related magazines and </a:t>
            </a:r>
            <a:r>
              <a:rPr lang="en-GB" sz="1600" kern="0" noProof="1" smtClean="0">
                <a:latin typeface="Calibri" pitchFamily="34" charset="0"/>
                <a:ea typeface="+mn-ea"/>
                <a:cs typeface="Arial" pitchFamily="34" charset="0"/>
              </a:rPr>
              <a:t>journals</a:t>
            </a:r>
            <a:endParaRPr lang="en-GB" sz="1600" kern="0" noProof="1">
              <a:latin typeface="Calibri" pitchFamily="34" charset="0"/>
              <a:ea typeface="+mn-ea"/>
              <a:cs typeface="Arial" pitchFamily="34" charset="0"/>
            </a:endParaRPr>
          </a:p>
          <a:p>
            <a:pPr marL="285750" indent="-285750" defTabSz="801688" fontAlgn="auto">
              <a:spcBef>
                <a:spcPts val="1200"/>
              </a:spcBef>
              <a:spcAft>
                <a:spcPts val="0"/>
              </a:spcAft>
              <a:buFont typeface="Arial"/>
              <a:buChar char="•"/>
              <a:defRPr/>
            </a:pPr>
            <a:r>
              <a:rPr lang="en-GB" sz="1600" kern="0" noProof="1" smtClean="0">
                <a:latin typeface="Calibri" pitchFamily="34" charset="0"/>
                <a:ea typeface="+mn-ea"/>
                <a:cs typeface="Arial" pitchFamily="34" charset="0"/>
              </a:rPr>
              <a:t>Participate </a:t>
            </a:r>
            <a:r>
              <a:rPr lang="en-GB" sz="1600" kern="0" noProof="1">
                <a:latin typeface="Calibri" pitchFamily="34" charset="0"/>
                <a:ea typeface="+mn-ea"/>
                <a:cs typeface="Arial" pitchFamily="34" charset="0"/>
              </a:rPr>
              <a:t>in and </a:t>
            </a:r>
            <a:r>
              <a:rPr lang="en-GB" sz="1600" kern="0" noProof="1" smtClean="0">
                <a:latin typeface="Calibri" pitchFamily="34" charset="0"/>
                <a:ea typeface="+mn-ea"/>
                <a:cs typeface="Arial" pitchFamily="34" charset="0"/>
              </a:rPr>
              <a:t>represent </a:t>
            </a:r>
            <a:r>
              <a:rPr lang="en-GB" sz="1600" kern="0" noProof="1">
                <a:latin typeface="Calibri" pitchFamily="34" charset="0"/>
                <a:ea typeface="+mn-ea"/>
                <a:cs typeface="Arial" pitchFamily="34" charset="0"/>
              </a:rPr>
              <a:t>GHI at local </a:t>
            </a:r>
            <a:r>
              <a:rPr lang="en-GB" sz="1600" kern="0" noProof="1" smtClean="0">
                <a:latin typeface="Calibri" pitchFamily="34" charset="0"/>
                <a:ea typeface="+mn-ea"/>
                <a:cs typeface="Arial" pitchFamily="34" charset="0"/>
              </a:rPr>
              <a:t>conferences</a:t>
            </a:r>
          </a:p>
          <a:p>
            <a:pPr marL="285750" indent="-285750" defTabSz="801688" fontAlgn="auto">
              <a:spcBef>
                <a:spcPts val="1200"/>
              </a:spcBef>
              <a:spcAft>
                <a:spcPts val="0"/>
              </a:spcAft>
              <a:buFont typeface="Arial"/>
              <a:buChar char="•"/>
              <a:defRPr/>
            </a:pPr>
            <a:r>
              <a:rPr lang="en-GB" sz="1600" kern="0" noProof="1">
                <a:latin typeface="Calibri" pitchFamily="34" charset="0"/>
                <a:ea typeface="+mn-ea"/>
                <a:cs typeface="Arial" pitchFamily="34" charset="0"/>
              </a:rPr>
              <a:t>O</a:t>
            </a:r>
            <a:r>
              <a:rPr lang="en-GB" sz="1600" kern="0" noProof="1" smtClean="0">
                <a:latin typeface="Calibri" pitchFamily="34" charset="0"/>
                <a:ea typeface="+mn-ea"/>
                <a:cs typeface="Arial" pitchFamily="34" charset="0"/>
              </a:rPr>
              <a:t>rganize </a:t>
            </a:r>
            <a:r>
              <a:rPr lang="en-GB" sz="1600" kern="0" noProof="1">
                <a:latin typeface="Calibri" pitchFamily="34" charset="0"/>
                <a:ea typeface="+mn-ea"/>
                <a:cs typeface="Arial" pitchFamily="34" charset="0"/>
              </a:rPr>
              <a:t>sessions or </a:t>
            </a:r>
            <a:r>
              <a:rPr lang="en-GB" sz="1600" kern="0" noProof="1" smtClean="0">
                <a:latin typeface="Calibri" pitchFamily="34" charset="0"/>
                <a:ea typeface="+mn-ea"/>
                <a:cs typeface="Arial" pitchFamily="34" charset="0"/>
              </a:rPr>
              <a:t>GHI general </a:t>
            </a:r>
            <a:r>
              <a:rPr lang="en-GB" sz="1600" kern="0" noProof="1">
                <a:latin typeface="Calibri" pitchFamily="34" charset="0"/>
                <a:ea typeface="+mn-ea"/>
                <a:cs typeface="Arial" pitchFamily="34" charset="0"/>
              </a:rPr>
              <a:t>meetings, </a:t>
            </a:r>
            <a:r>
              <a:rPr lang="en-GB" sz="1600" kern="0" noProof="1" smtClean="0">
                <a:latin typeface="Calibri" pitchFamily="34" charset="0"/>
                <a:ea typeface="+mn-ea"/>
                <a:cs typeface="Arial" pitchFamily="34" charset="0"/>
              </a:rPr>
              <a:t>give presentations</a:t>
            </a:r>
            <a:r>
              <a:rPr lang="en-GB" sz="1600" kern="0" noProof="1">
                <a:latin typeface="Calibri" pitchFamily="34" charset="0"/>
                <a:ea typeface="+mn-ea"/>
                <a:cs typeface="Arial" pitchFamily="34" charset="0"/>
              </a:rPr>
              <a:t>, contribute </a:t>
            </a:r>
            <a:r>
              <a:rPr lang="en-GB" sz="1600" kern="0" noProof="1" smtClean="0">
                <a:latin typeface="Calibri" pitchFamily="34" charset="0"/>
                <a:ea typeface="+mn-ea"/>
                <a:cs typeface="Arial" pitchFamily="34" charset="0"/>
              </a:rPr>
              <a:t>with GHI </a:t>
            </a:r>
            <a:r>
              <a:rPr lang="en-GB" sz="1600" kern="0" noProof="1">
                <a:latin typeface="Calibri" pitchFamily="34" charset="0"/>
                <a:ea typeface="+mn-ea"/>
                <a:cs typeface="Arial" pitchFamily="34" charset="0"/>
              </a:rPr>
              <a:t>materials to tabletop/exhibit booths</a:t>
            </a:r>
          </a:p>
          <a:p>
            <a:pPr marL="285750" indent="-285750" defTabSz="801688" fontAlgn="auto">
              <a:spcBef>
                <a:spcPts val="1200"/>
              </a:spcBef>
              <a:spcAft>
                <a:spcPts val="0"/>
              </a:spcAft>
              <a:buFont typeface="Arial"/>
              <a:buChar char="•"/>
              <a:defRPr/>
            </a:pPr>
            <a:r>
              <a:rPr lang="en-GB" sz="1600" kern="0" noProof="1" smtClean="0">
                <a:latin typeface="Calibri" pitchFamily="34" charset="0"/>
                <a:ea typeface="+mn-ea"/>
                <a:cs typeface="Arial" pitchFamily="34" charset="0"/>
              </a:rPr>
              <a:t>Share </a:t>
            </a:r>
            <a:r>
              <a:rPr lang="en-GB" sz="1600" kern="0" noProof="1">
                <a:latin typeface="Calibri" pitchFamily="34" charset="0"/>
                <a:ea typeface="+mn-ea"/>
                <a:cs typeface="Arial" pitchFamily="34" charset="0"/>
              </a:rPr>
              <a:t>and </a:t>
            </a:r>
            <a:r>
              <a:rPr lang="en-GB" sz="1600" kern="0" noProof="1" smtClean="0">
                <a:latin typeface="Calibri" pitchFamily="34" charset="0"/>
                <a:ea typeface="+mn-ea"/>
                <a:cs typeface="Arial" pitchFamily="34" charset="0"/>
              </a:rPr>
              <a:t>disseminate information </a:t>
            </a:r>
            <a:r>
              <a:rPr lang="en-GB" sz="1600" kern="0" noProof="1">
                <a:latin typeface="Calibri" pitchFamily="34" charset="0"/>
                <a:ea typeface="+mn-ea"/>
                <a:cs typeface="Arial" pitchFamily="34" charset="0"/>
              </a:rPr>
              <a:t>about GHI publications</a:t>
            </a:r>
          </a:p>
          <a:p>
            <a:pPr marL="285750" indent="-285750" defTabSz="801688" fontAlgn="auto">
              <a:spcBef>
                <a:spcPts val="1200"/>
              </a:spcBef>
              <a:spcAft>
                <a:spcPts val="0"/>
              </a:spcAft>
              <a:buFont typeface="Arial"/>
              <a:buChar char="•"/>
              <a:defRPr/>
            </a:pPr>
            <a:r>
              <a:rPr lang="en-GB" sz="1600" kern="0" noProof="1" smtClean="0">
                <a:latin typeface="Calibri" pitchFamily="34" charset="0"/>
                <a:ea typeface="+mn-ea"/>
                <a:cs typeface="Arial" pitchFamily="34" charset="0"/>
              </a:rPr>
              <a:t>Write </a:t>
            </a:r>
            <a:r>
              <a:rPr lang="en-GB" sz="1600" kern="0" noProof="1">
                <a:latin typeface="Calibri" pitchFamily="34" charset="0"/>
                <a:ea typeface="+mn-ea"/>
                <a:cs typeface="Arial" pitchFamily="34" charset="0"/>
              </a:rPr>
              <a:t>reviews </a:t>
            </a:r>
            <a:endParaRPr lang="en-GB" sz="1600" kern="0" noProof="1" smtClean="0">
              <a:latin typeface="Calibri" pitchFamily="34" charset="0"/>
              <a:ea typeface="+mn-ea"/>
              <a:cs typeface="Arial" pitchFamily="34" charset="0"/>
            </a:endParaRPr>
          </a:p>
          <a:p>
            <a:pPr marL="285750" indent="-285750" defTabSz="801688" fontAlgn="auto">
              <a:spcBef>
                <a:spcPts val="1200"/>
              </a:spcBef>
              <a:spcAft>
                <a:spcPts val="0"/>
              </a:spcAft>
              <a:buFont typeface="Arial"/>
              <a:buChar char="•"/>
              <a:defRPr/>
            </a:pPr>
            <a:r>
              <a:rPr lang="en-GB" sz="1600" kern="0" noProof="1" smtClean="0">
                <a:latin typeface="Calibri" pitchFamily="34" charset="0"/>
                <a:ea typeface="+mn-ea"/>
                <a:cs typeface="Arial" pitchFamily="34" charset="0"/>
              </a:rPr>
              <a:t>Translate </a:t>
            </a:r>
            <a:r>
              <a:rPr lang="en-GB" sz="1600" kern="0" noProof="1">
                <a:latin typeface="Calibri" pitchFamily="34" charset="0"/>
                <a:ea typeface="+mn-ea"/>
                <a:cs typeface="Arial" pitchFamily="34" charset="0"/>
              </a:rPr>
              <a:t>GHI documents  into the local language</a:t>
            </a:r>
            <a:endParaRPr lang="da-DK" sz="1600" kern="0" noProof="1">
              <a:latin typeface="Calibri" pitchFamily="34" charset="0"/>
              <a:ea typeface="+mn-ea"/>
              <a:cs typeface="Arial" pitchFamily="34" charset="0"/>
            </a:endParaRPr>
          </a:p>
        </p:txBody>
      </p:sp>
      <p:sp>
        <p:nvSpPr>
          <p:cNvPr id="62" name="Rektangel 61"/>
          <p:cNvSpPr/>
          <p:nvPr/>
        </p:nvSpPr>
        <p:spPr>
          <a:xfrm>
            <a:off x="1035568" y="1385467"/>
            <a:ext cx="3278941" cy="369332"/>
          </a:xfrm>
          <a:prstGeom prst="rect">
            <a:avLst/>
          </a:prstGeom>
        </p:spPr>
        <p:txBody>
          <a:bodyPr wrap="square">
            <a:spAutoFit/>
          </a:bodyPr>
          <a:lstStyle/>
          <a:p>
            <a:pPr fontAlgn="auto">
              <a:spcBef>
                <a:spcPts val="0"/>
              </a:spcBef>
              <a:spcAft>
                <a:spcPts val="0"/>
              </a:spcAft>
              <a:defRPr/>
            </a:pPr>
            <a:r>
              <a:rPr lang="en-GB" b="1" kern="0" noProof="1" smtClean="0">
                <a:latin typeface="Calibri" pitchFamily="34" charset="0"/>
                <a:ea typeface="+mn-ea"/>
                <a:cs typeface="Arial" pitchFamily="34" charset="0"/>
              </a:rPr>
              <a:t>Make </a:t>
            </a:r>
            <a:r>
              <a:rPr lang="en-GB" b="1" kern="0" noProof="1">
                <a:latin typeface="Calibri" pitchFamily="34" charset="0"/>
                <a:ea typeface="+mn-ea"/>
                <a:cs typeface="Arial" pitchFamily="34" charset="0"/>
              </a:rPr>
              <a:t>GHI known in </a:t>
            </a:r>
            <a:r>
              <a:rPr lang="en-GB" b="1" kern="0" noProof="1" smtClean="0">
                <a:latin typeface="Calibri" pitchFamily="34" charset="0"/>
                <a:ea typeface="+mn-ea"/>
                <a:cs typeface="Arial" pitchFamily="34" charset="0"/>
              </a:rPr>
              <a:t>the </a:t>
            </a:r>
            <a:r>
              <a:rPr lang="en-GB" b="1" kern="0" noProof="1">
                <a:latin typeface="Calibri" pitchFamily="34" charset="0"/>
                <a:ea typeface="+mn-ea"/>
                <a:cs typeface="Arial" pitchFamily="34" charset="0"/>
              </a:rPr>
              <a:t>region</a:t>
            </a:r>
            <a:endParaRPr lang="da-DK" b="1" dirty="0">
              <a:latin typeface="+mn-lt"/>
              <a:ea typeface="+mn-ea"/>
            </a:endParaRPr>
          </a:p>
        </p:txBody>
      </p:sp>
      <p:sp>
        <p:nvSpPr>
          <p:cNvPr id="2070" name="Rectangle 8"/>
          <p:cNvSpPr>
            <a:spLocks noChangeArrowheads="1"/>
          </p:cNvSpPr>
          <p:nvPr/>
        </p:nvSpPr>
        <p:spPr bwMode="gray">
          <a:xfrm>
            <a:off x="314325" y="195263"/>
            <a:ext cx="8520113"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lstStyle/>
          <a:p>
            <a:r>
              <a:rPr lang="en-GB" sz="2600" b="1" cap="all" dirty="0">
                <a:latin typeface="Calibri" charset="0"/>
              </a:rPr>
              <a:t>GHI Ambassador GUIDELINES</a:t>
            </a:r>
          </a:p>
        </p:txBody>
      </p:sp>
      <p:sp>
        <p:nvSpPr>
          <p:cNvPr id="2071" name="Tekstboks 19"/>
          <p:cNvSpPr txBox="1">
            <a:spLocks noChangeArrowheads="1"/>
          </p:cNvSpPr>
          <p:nvPr/>
        </p:nvSpPr>
        <p:spPr bwMode="auto">
          <a:xfrm>
            <a:off x="219927" y="661289"/>
            <a:ext cx="409458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da-DK" sz="1600" cap="all" dirty="0">
                <a:latin typeface="Calibri" charset="0"/>
              </a:rPr>
              <a:t>The Ambassador’s Role &amp; Responsibilities</a:t>
            </a:r>
          </a:p>
        </p:txBody>
      </p:sp>
    </p:spTree>
    <p:extLst>
      <p:ext uri="{BB962C8B-B14F-4D97-AF65-F5344CB8AC3E}">
        <p14:creationId xmlns:p14="http://schemas.microsoft.com/office/powerpoint/2010/main" val="3450223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ktangel 64"/>
          <p:cNvSpPr>
            <a:spLocks noChangeArrowheads="1"/>
          </p:cNvSpPr>
          <p:nvPr/>
        </p:nvSpPr>
        <p:spPr bwMode="auto">
          <a:xfrm rot="10800000" flipV="1">
            <a:off x="0" y="0"/>
            <a:ext cx="9144000" cy="4065588"/>
          </a:xfrm>
          <a:prstGeom prst="rect">
            <a:avLst/>
          </a:prstGeom>
          <a:gradFill rotWithShape="1">
            <a:gsLst>
              <a:gs pos="0">
                <a:srgbClr val="BFBFBF"/>
              </a:gs>
              <a:gs pos="31000">
                <a:srgbClr val="F3F3F3"/>
              </a:gs>
              <a:gs pos="52000">
                <a:srgbClr val="F3F3F3"/>
              </a:gs>
              <a:gs pos="100000">
                <a:srgbClr val="F3F3F3"/>
              </a:gs>
              <a:gs pos="100000">
                <a:srgbClr val="F3F3F3"/>
              </a:gs>
              <a:gs pos="100000">
                <a:srgbClr val="F3F3F3"/>
              </a:gs>
            </a:gsLst>
            <a:lin ang="16200000" scaled="1"/>
          </a:gradFill>
          <a:ln>
            <a:noFill/>
          </a:ln>
          <a:effectLst>
            <a:outerShdw blurRad="40000" dist="2300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25" name="Freeform 242"/>
          <p:cNvSpPr>
            <a:spLocks/>
          </p:cNvSpPr>
          <p:nvPr/>
        </p:nvSpPr>
        <p:spPr bwMode="auto">
          <a:xfrm>
            <a:off x="6135688" y="2154238"/>
            <a:ext cx="1447800" cy="2054225"/>
          </a:xfrm>
          <a:custGeom>
            <a:avLst/>
            <a:gdLst>
              <a:gd name="T0" fmla="*/ 1047750 w 912"/>
              <a:gd name="T1" fmla="*/ 1436687 h 1294"/>
              <a:gd name="T2" fmla="*/ 1044575 w 912"/>
              <a:gd name="T3" fmla="*/ 1525587 h 1294"/>
              <a:gd name="T4" fmla="*/ 1031875 w 912"/>
              <a:gd name="T5" fmla="*/ 1611312 h 1294"/>
              <a:gd name="T6" fmla="*/ 1016000 w 912"/>
              <a:gd name="T7" fmla="*/ 1695450 h 1294"/>
              <a:gd name="T8" fmla="*/ 989013 w 912"/>
              <a:gd name="T9" fmla="*/ 1778000 h 1294"/>
              <a:gd name="T10" fmla="*/ 1352550 w 912"/>
              <a:gd name="T11" fmla="*/ 1951038 h 1294"/>
              <a:gd name="T12" fmla="*/ 1373188 w 912"/>
              <a:gd name="T13" fmla="*/ 1889125 h 1294"/>
              <a:gd name="T14" fmla="*/ 1408113 w 912"/>
              <a:gd name="T15" fmla="*/ 1765300 h 1294"/>
              <a:gd name="T16" fmla="*/ 1433513 w 912"/>
              <a:gd name="T17" fmla="*/ 1636713 h 1294"/>
              <a:gd name="T18" fmla="*/ 1446213 w 912"/>
              <a:gd name="T19" fmla="*/ 1504950 h 1294"/>
              <a:gd name="T20" fmla="*/ 1447800 w 912"/>
              <a:gd name="T21" fmla="*/ 1436687 h 1294"/>
              <a:gd name="T22" fmla="*/ 1439863 w 912"/>
              <a:gd name="T23" fmla="*/ 1292225 h 1294"/>
              <a:gd name="T24" fmla="*/ 1419225 w 912"/>
              <a:gd name="T25" fmla="*/ 1152525 h 1294"/>
              <a:gd name="T26" fmla="*/ 1385888 w 912"/>
              <a:gd name="T27" fmla="*/ 1019175 h 1294"/>
              <a:gd name="T28" fmla="*/ 1338263 w 912"/>
              <a:gd name="T29" fmla="*/ 889000 h 1294"/>
              <a:gd name="T30" fmla="*/ 1279525 w 912"/>
              <a:gd name="T31" fmla="*/ 765175 h 1294"/>
              <a:gd name="T32" fmla="*/ 1208088 w 912"/>
              <a:gd name="T33" fmla="*/ 647700 h 1294"/>
              <a:gd name="T34" fmla="*/ 1128713 w 912"/>
              <a:gd name="T35" fmla="*/ 539750 h 1294"/>
              <a:gd name="T36" fmla="*/ 1038225 w 912"/>
              <a:gd name="T37" fmla="*/ 436563 h 1294"/>
              <a:gd name="T38" fmla="*/ 939800 w 912"/>
              <a:gd name="T39" fmla="*/ 342900 h 1294"/>
              <a:gd name="T40" fmla="*/ 831850 w 912"/>
              <a:gd name="T41" fmla="*/ 261937 h 1294"/>
              <a:gd name="T42" fmla="*/ 714375 w 912"/>
              <a:gd name="T43" fmla="*/ 187325 h 1294"/>
              <a:gd name="T44" fmla="*/ 593725 w 912"/>
              <a:gd name="T45" fmla="*/ 125413 h 1294"/>
              <a:gd name="T46" fmla="*/ 463550 w 912"/>
              <a:gd name="T47" fmla="*/ 76200 h 1294"/>
              <a:gd name="T48" fmla="*/ 330200 w 912"/>
              <a:gd name="T49" fmla="*/ 36512 h 1294"/>
              <a:gd name="T50" fmla="*/ 190500 w 912"/>
              <a:gd name="T51" fmla="*/ 9525 h 1294"/>
              <a:gd name="T52" fmla="*/ 46037 w 912"/>
              <a:gd name="T53" fmla="*/ 0 h 1294"/>
              <a:gd name="T54" fmla="*/ 0 w 912"/>
              <a:gd name="T55" fmla="*/ 393700 h 1294"/>
              <a:gd name="T56" fmla="*/ 55563 w 912"/>
              <a:gd name="T57" fmla="*/ 395287 h 1294"/>
              <a:gd name="T58" fmla="*/ 161925 w 912"/>
              <a:gd name="T59" fmla="*/ 407988 h 1294"/>
              <a:gd name="T60" fmla="*/ 263525 w 912"/>
              <a:gd name="T61" fmla="*/ 428625 h 1294"/>
              <a:gd name="T62" fmla="*/ 360363 w 912"/>
              <a:gd name="T63" fmla="*/ 458788 h 1294"/>
              <a:gd name="T64" fmla="*/ 455613 w 912"/>
              <a:gd name="T65" fmla="*/ 500063 h 1294"/>
              <a:gd name="T66" fmla="*/ 544513 w 912"/>
              <a:gd name="T67" fmla="*/ 547687 h 1294"/>
              <a:gd name="T68" fmla="*/ 628650 w 912"/>
              <a:gd name="T69" fmla="*/ 604837 h 1294"/>
              <a:gd name="T70" fmla="*/ 704850 w 912"/>
              <a:gd name="T71" fmla="*/ 668337 h 1294"/>
              <a:gd name="T72" fmla="*/ 776287 w 912"/>
              <a:gd name="T73" fmla="*/ 738187 h 1294"/>
              <a:gd name="T74" fmla="*/ 839788 w 912"/>
              <a:gd name="T75" fmla="*/ 814388 h 1294"/>
              <a:gd name="T76" fmla="*/ 895350 w 912"/>
              <a:gd name="T77" fmla="*/ 898525 h 1294"/>
              <a:gd name="T78" fmla="*/ 944563 w 912"/>
              <a:gd name="T79" fmla="*/ 987425 h 1294"/>
              <a:gd name="T80" fmla="*/ 984250 w 912"/>
              <a:gd name="T81" fmla="*/ 1081087 h 1294"/>
              <a:gd name="T82" fmla="*/ 1016000 w 912"/>
              <a:gd name="T83" fmla="*/ 1177925 h 1294"/>
              <a:gd name="T84" fmla="*/ 1036638 w 912"/>
              <a:gd name="T85" fmla="*/ 1277937 h 1294"/>
              <a:gd name="T86" fmla="*/ 1046163 w 912"/>
              <a:gd name="T87" fmla="*/ 1382712 h 1294"/>
              <a:gd name="T88" fmla="*/ 1047750 w 912"/>
              <a:gd name="T89" fmla="*/ 1436687 h 12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12"/>
              <a:gd name="T136" fmla="*/ 0 h 1294"/>
              <a:gd name="T137" fmla="*/ 912 w 912"/>
              <a:gd name="T138" fmla="*/ 1294 h 12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12" h="1294">
                <a:moveTo>
                  <a:pt x="660" y="905"/>
                </a:moveTo>
                <a:lnTo>
                  <a:pt x="660" y="905"/>
                </a:lnTo>
                <a:lnTo>
                  <a:pt x="659" y="933"/>
                </a:lnTo>
                <a:lnTo>
                  <a:pt x="658" y="961"/>
                </a:lnTo>
                <a:lnTo>
                  <a:pt x="654" y="988"/>
                </a:lnTo>
                <a:lnTo>
                  <a:pt x="650" y="1015"/>
                </a:lnTo>
                <a:lnTo>
                  <a:pt x="645" y="1042"/>
                </a:lnTo>
                <a:lnTo>
                  <a:pt x="640" y="1068"/>
                </a:lnTo>
                <a:lnTo>
                  <a:pt x="632" y="1094"/>
                </a:lnTo>
                <a:lnTo>
                  <a:pt x="623" y="1120"/>
                </a:lnTo>
                <a:lnTo>
                  <a:pt x="680" y="1294"/>
                </a:lnTo>
                <a:lnTo>
                  <a:pt x="852" y="1229"/>
                </a:lnTo>
                <a:lnTo>
                  <a:pt x="865" y="1190"/>
                </a:lnTo>
                <a:lnTo>
                  <a:pt x="877" y="1151"/>
                </a:lnTo>
                <a:lnTo>
                  <a:pt x="887" y="1112"/>
                </a:lnTo>
                <a:lnTo>
                  <a:pt x="896" y="1072"/>
                </a:lnTo>
                <a:lnTo>
                  <a:pt x="903" y="1031"/>
                </a:lnTo>
                <a:lnTo>
                  <a:pt x="908" y="989"/>
                </a:lnTo>
                <a:lnTo>
                  <a:pt x="911" y="948"/>
                </a:lnTo>
                <a:lnTo>
                  <a:pt x="912" y="905"/>
                </a:lnTo>
                <a:lnTo>
                  <a:pt x="911" y="859"/>
                </a:lnTo>
                <a:lnTo>
                  <a:pt x="907" y="814"/>
                </a:lnTo>
                <a:lnTo>
                  <a:pt x="901" y="770"/>
                </a:lnTo>
                <a:lnTo>
                  <a:pt x="894" y="726"/>
                </a:lnTo>
                <a:lnTo>
                  <a:pt x="885" y="683"/>
                </a:lnTo>
                <a:lnTo>
                  <a:pt x="873" y="642"/>
                </a:lnTo>
                <a:lnTo>
                  <a:pt x="859" y="600"/>
                </a:lnTo>
                <a:lnTo>
                  <a:pt x="843" y="560"/>
                </a:lnTo>
                <a:lnTo>
                  <a:pt x="825" y="520"/>
                </a:lnTo>
                <a:lnTo>
                  <a:pt x="806" y="482"/>
                </a:lnTo>
                <a:lnTo>
                  <a:pt x="785" y="445"/>
                </a:lnTo>
                <a:lnTo>
                  <a:pt x="761" y="408"/>
                </a:lnTo>
                <a:lnTo>
                  <a:pt x="737" y="373"/>
                </a:lnTo>
                <a:lnTo>
                  <a:pt x="711" y="340"/>
                </a:lnTo>
                <a:lnTo>
                  <a:pt x="684" y="306"/>
                </a:lnTo>
                <a:lnTo>
                  <a:pt x="654" y="275"/>
                </a:lnTo>
                <a:lnTo>
                  <a:pt x="624" y="245"/>
                </a:lnTo>
                <a:lnTo>
                  <a:pt x="592" y="216"/>
                </a:lnTo>
                <a:lnTo>
                  <a:pt x="558" y="191"/>
                </a:lnTo>
                <a:lnTo>
                  <a:pt x="524" y="165"/>
                </a:lnTo>
                <a:lnTo>
                  <a:pt x="488" y="141"/>
                </a:lnTo>
                <a:lnTo>
                  <a:pt x="450" y="118"/>
                </a:lnTo>
                <a:lnTo>
                  <a:pt x="413" y="98"/>
                </a:lnTo>
                <a:lnTo>
                  <a:pt x="374" y="79"/>
                </a:lnTo>
                <a:lnTo>
                  <a:pt x="334" y="62"/>
                </a:lnTo>
                <a:lnTo>
                  <a:pt x="292" y="48"/>
                </a:lnTo>
                <a:lnTo>
                  <a:pt x="251" y="35"/>
                </a:lnTo>
                <a:lnTo>
                  <a:pt x="208" y="23"/>
                </a:lnTo>
                <a:lnTo>
                  <a:pt x="164" y="14"/>
                </a:lnTo>
                <a:lnTo>
                  <a:pt x="120" y="6"/>
                </a:lnTo>
                <a:lnTo>
                  <a:pt x="74" y="3"/>
                </a:lnTo>
                <a:lnTo>
                  <a:pt x="29" y="0"/>
                </a:lnTo>
                <a:lnTo>
                  <a:pt x="151" y="128"/>
                </a:lnTo>
                <a:lnTo>
                  <a:pt x="0" y="248"/>
                </a:lnTo>
                <a:lnTo>
                  <a:pt x="35" y="249"/>
                </a:lnTo>
                <a:lnTo>
                  <a:pt x="68" y="253"/>
                </a:lnTo>
                <a:lnTo>
                  <a:pt x="102" y="257"/>
                </a:lnTo>
                <a:lnTo>
                  <a:pt x="134" y="263"/>
                </a:lnTo>
                <a:lnTo>
                  <a:pt x="166" y="270"/>
                </a:lnTo>
                <a:lnTo>
                  <a:pt x="197" y="279"/>
                </a:lnTo>
                <a:lnTo>
                  <a:pt x="227" y="289"/>
                </a:lnTo>
                <a:lnTo>
                  <a:pt x="257" y="302"/>
                </a:lnTo>
                <a:lnTo>
                  <a:pt x="287" y="315"/>
                </a:lnTo>
                <a:lnTo>
                  <a:pt x="315" y="329"/>
                </a:lnTo>
                <a:lnTo>
                  <a:pt x="343" y="345"/>
                </a:lnTo>
                <a:lnTo>
                  <a:pt x="370" y="362"/>
                </a:lnTo>
                <a:lnTo>
                  <a:pt x="396" y="381"/>
                </a:lnTo>
                <a:lnTo>
                  <a:pt x="420" y="401"/>
                </a:lnTo>
                <a:lnTo>
                  <a:pt x="444" y="421"/>
                </a:lnTo>
                <a:lnTo>
                  <a:pt x="467" y="442"/>
                </a:lnTo>
                <a:lnTo>
                  <a:pt x="489" y="465"/>
                </a:lnTo>
                <a:lnTo>
                  <a:pt x="510" y="489"/>
                </a:lnTo>
                <a:lnTo>
                  <a:pt x="529" y="513"/>
                </a:lnTo>
                <a:lnTo>
                  <a:pt x="548" y="539"/>
                </a:lnTo>
                <a:lnTo>
                  <a:pt x="564" y="566"/>
                </a:lnTo>
                <a:lnTo>
                  <a:pt x="580" y="594"/>
                </a:lnTo>
                <a:lnTo>
                  <a:pt x="595" y="622"/>
                </a:lnTo>
                <a:lnTo>
                  <a:pt x="608" y="651"/>
                </a:lnTo>
                <a:lnTo>
                  <a:pt x="620" y="681"/>
                </a:lnTo>
                <a:lnTo>
                  <a:pt x="630" y="710"/>
                </a:lnTo>
                <a:lnTo>
                  <a:pt x="640" y="742"/>
                </a:lnTo>
                <a:lnTo>
                  <a:pt x="646" y="774"/>
                </a:lnTo>
                <a:lnTo>
                  <a:pt x="653" y="805"/>
                </a:lnTo>
                <a:lnTo>
                  <a:pt x="656" y="839"/>
                </a:lnTo>
                <a:lnTo>
                  <a:pt x="659" y="871"/>
                </a:lnTo>
                <a:lnTo>
                  <a:pt x="660" y="905"/>
                </a:lnTo>
                <a:close/>
              </a:path>
            </a:pathLst>
          </a:custGeom>
          <a:solidFill>
            <a:srgbClr val="96D91D"/>
          </a:solidFill>
          <a:ln/>
        </p:spPr>
        <p:style>
          <a:lnRef idx="0">
            <a:schemeClr val="accent5"/>
          </a:lnRef>
          <a:fillRef idx="3">
            <a:schemeClr val="accent5"/>
          </a:fillRef>
          <a:effectRef idx="3">
            <a:schemeClr val="accent5"/>
          </a:effectRef>
          <a:fontRef idx="minor">
            <a:schemeClr val="lt1"/>
          </a:fontRef>
        </p:style>
        <p:txBody>
          <a:bodyPr anchor="ctr"/>
          <a:lstStyle/>
          <a:p>
            <a:pPr indent="-342900" algn="ctr" fontAlgn="auto">
              <a:spcBef>
                <a:spcPts val="0"/>
              </a:spcBef>
              <a:spcAft>
                <a:spcPts val="0"/>
              </a:spcAft>
              <a:buFont typeface="+mj-lt"/>
              <a:buAutoNum type="arabicPeriod"/>
              <a:defRPr/>
            </a:pPr>
            <a:endParaRPr lang="da-DK" b="1" kern="0" noProof="1">
              <a:solidFill>
                <a:sysClr val="window" lastClr="FFFFFF"/>
              </a:solidFill>
              <a:latin typeface="Calibri"/>
              <a:ea typeface="+mn-ea"/>
            </a:endParaRPr>
          </a:p>
        </p:txBody>
      </p:sp>
      <p:sp>
        <p:nvSpPr>
          <p:cNvPr id="26" name="Freeform 243"/>
          <p:cNvSpPr>
            <a:spLocks/>
          </p:cNvSpPr>
          <p:nvPr/>
        </p:nvSpPr>
        <p:spPr bwMode="auto">
          <a:xfrm>
            <a:off x="4926013" y="3987800"/>
            <a:ext cx="2541587" cy="1041400"/>
          </a:xfrm>
          <a:custGeom>
            <a:avLst/>
            <a:gdLst/>
            <a:ahLst/>
            <a:cxnLst>
              <a:cxn ang="0">
                <a:pos x="757" y="407"/>
              </a:cxn>
              <a:cxn ang="0">
                <a:pos x="673" y="402"/>
              </a:cxn>
              <a:cxn ang="0">
                <a:pos x="591" y="386"/>
              </a:cxn>
              <a:cxn ang="0">
                <a:pos x="513" y="362"/>
              </a:cxn>
              <a:cxn ang="0">
                <a:pos x="440" y="327"/>
              </a:cxn>
              <a:cxn ang="0">
                <a:pos x="372" y="285"/>
              </a:cxn>
              <a:cxn ang="0">
                <a:pos x="310" y="236"/>
              </a:cxn>
              <a:cxn ang="0">
                <a:pos x="254" y="179"/>
              </a:cxn>
              <a:cxn ang="0">
                <a:pos x="206" y="117"/>
              </a:cxn>
              <a:cxn ang="0">
                <a:pos x="0" y="261"/>
              </a:cxn>
              <a:cxn ang="0">
                <a:pos x="16" y="283"/>
              </a:cxn>
              <a:cxn ang="0">
                <a:pos x="49" y="325"/>
              </a:cxn>
              <a:cxn ang="0">
                <a:pos x="86" y="366"/>
              </a:cxn>
              <a:cxn ang="0">
                <a:pos x="123" y="405"/>
              </a:cxn>
              <a:cxn ang="0">
                <a:pos x="163" y="441"/>
              </a:cxn>
              <a:cxn ang="0">
                <a:pos x="206" y="475"/>
              </a:cxn>
              <a:cxn ang="0">
                <a:pos x="252" y="506"/>
              </a:cxn>
              <a:cxn ang="0">
                <a:pos x="298" y="534"/>
              </a:cxn>
              <a:cxn ang="0">
                <a:pos x="346" y="560"/>
              </a:cxn>
              <a:cxn ang="0">
                <a:pos x="397" y="583"/>
              </a:cxn>
              <a:cxn ang="0">
                <a:pos x="449" y="604"/>
              </a:cxn>
              <a:cxn ang="0">
                <a:pos x="502" y="621"/>
              </a:cxn>
              <a:cxn ang="0">
                <a:pos x="556" y="634"/>
              </a:cxn>
              <a:cxn ang="0">
                <a:pos x="613" y="644"/>
              </a:cxn>
              <a:cxn ang="0">
                <a:pos x="670" y="652"/>
              </a:cxn>
              <a:cxn ang="0">
                <a:pos x="727" y="656"/>
              </a:cxn>
              <a:cxn ang="0">
                <a:pos x="757" y="656"/>
              </a:cxn>
              <a:cxn ang="0">
                <a:pos x="827" y="654"/>
              </a:cxn>
              <a:cxn ang="0">
                <a:pos x="896" y="646"/>
              </a:cxn>
              <a:cxn ang="0">
                <a:pos x="963" y="633"/>
              </a:cxn>
              <a:cxn ang="0">
                <a:pos x="1029" y="616"/>
              </a:cxn>
              <a:cxn ang="0">
                <a:pos x="1093" y="594"/>
              </a:cxn>
              <a:cxn ang="0">
                <a:pos x="1154" y="567"/>
              </a:cxn>
              <a:cxn ang="0">
                <a:pos x="1212" y="537"/>
              </a:cxn>
              <a:cxn ang="0">
                <a:pos x="1268" y="502"/>
              </a:cxn>
              <a:cxn ang="0">
                <a:pos x="1322" y="464"/>
              </a:cxn>
              <a:cxn ang="0">
                <a:pos x="1372" y="421"/>
              </a:cxn>
              <a:cxn ang="0">
                <a:pos x="1420" y="376"/>
              </a:cxn>
              <a:cxn ang="0">
                <a:pos x="1464" y="328"/>
              </a:cxn>
              <a:cxn ang="0">
                <a:pos x="1504" y="276"/>
              </a:cxn>
              <a:cxn ang="0">
                <a:pos x="1540" y="222"/>
              </a:cxn>
              <a:cxn ang="0">
                <a:pos x="1573" y="165"/>
              </a:cxn>
              <a:cxn ang="0">
                <a:pos x="1601" y="105"/>
              </a:cxn>
              <a:cxn ang="0">
                <a:pos x="1372" y="0"/>
              </a:cxn>
              <a:cxn ang="0">
                <a:pos x="1361" y="22"/>
              </a:cxn>
              <a:cxn ang="0">
                <a:pos x="1341" y="66"/>
              </a:cxn>
              <a:cxn ang="0">
                <a:pos x="1315" y="106"/>
              </a:cxn>
              <a:cxn ang="0">
                <a:pos x="1287" y="145"/>
              </a:cxn>
              <a:cxn ang="0">
                <a:pos x="1258" y="183"/>
              </a:cxn>
              <a:cxn ang="0">
                <a:pos x="1224" y="218"/>
              </a:cxn>
              <a:cxn ang="0">
                <a:pos x="1189" y="250"/>
              </a:cxn>
              <a:cxn ang="0">
                <a:pos x="1151" y="279"/>
              </a:cxn>
              <a:cxn ang="0">
                <a:pos x="1111" y="306"/>
              </a:cxn>
              <a:cxn ang="0">
                <a:pos x="1068" y="331"/>
              </a:cxn>
              <a:cxn ang="0">
                <a:pos x="1026" y="351"/>
              </a:cxn>
              <a:cxn ang="0">
                <a:pos x="980" y="370"/>
              </a:cxn>
              <a:cxn ang="0">
                <a:pos x="932" y="384"/>
              </a:cxn>
              <a:cxn ang="0">
                <a:pos x="884" y="396"/>
              </a:cxn>
              <a:cxn ang="0">
                <a:pos x="834" y="403"/>
              </a:cxn>
              <a:cxn ang="0">
                <a:pos x="783" y="407"/>
              </a:cxn>
              <a:cxn ang="0">
                <a:pos x="757" y="407"/>
              </a:cxn>
            </a:cxnLst>
            <a:rect l="0" t="0" r="r" b="b"/>
            <a:pathLst>
              <a:path w="1601" h="656">
                <a:moveTo>
                  <a:pt x="757" y="407"/>
                </a:moveTo>
                <a:lnTo>
                  <a:pt x="757" y="407"/>
                </a:lnTo>
                <a:lnTo>
                  <a:pt x="714" y="406"/>
                </a:lnTo>
                <a:lnTo>
                  <a:pt x="673" y="402"/>
                </a:lnTo>
                <a:lnTo>
                  <a:pt x="631" y="396"/>
                </a:lnTo>
                <a:lnTo>
                  <a:pt x="591" y="386"/>
                </a:lnTo>
                <a:lnTo>
                  <a:pt x="551" y="375"/>
                </a:lnTo>
                <a:lnTo>
                  <a:pt x="513" y="362"/>
                </a:lnTo>
                <a:lnTo>
                  <a:pt x="476" y="345"/>
                </a:lnTo>
                <a:lnTo>
                  <a:pt x="440" y="327"/>
                </a:lnTo>
                <a:lnTo>
                  <a:pt x="406" y="307"/>
                </a:lnTo>
                <a:lnTo>
                  <a:pt x="372" y="285"/>
                </a:lnTo>
                <a:lnTo>
                  <a:pt x="340" y="262"/>
                </a:lnTo>
                <a:lnTo>
                  <a:pt x="310" y="236"/>
                </a:lnTo>
                <a:lnTo>
                  <a:pt x="281" y="209"/>
                </a:lnTo>
                <a:lnTo>
                  <a:pt x="254" y="179"/>
                </a:lnTo>
                <a:lnTo>
                  <a:pt x="230" y="148"/>
                </a:lnTo>
                <a:lnTo>
                  <a:pt x="206" y="117"/>
                </a:lnTo>
                <a:lnTo>
                  <a:pt x="40" y="83"/>
                </a:lnTo>
                <a:lnTo>
                  <a:pt x="0" y="261"/>
                </a:lnTo>
                <a:lnTo>
                  <a:pt x="0" y="261"/>
                </a:lnTo>
                <a:lnTo>
                  <a:pt x="16" y="283"/>
                </a:lnTo>
                <a:lnTo>
                  <a:pt x="32" y="305"/>
                </a:lnTo>
                <a:lnTo>
                  <a:pt x="49" y="325"/>
                </a:lnTo>
                <a:lnTo>
                  <a:pt x="66" y="346"/>
                </a:lnTo>
                <a:lnTo>
                  <a:pt x="86" y="366"/>
                </a:lnTo>
                <a:lnTo>
                  <a:pt x="104" y="385"/>
                </a:lnTo>
                <a:lnTo>
                  <a:pt x="123" y="405"/>
                </a:lnTo>
                <a:lnTo>
                  <a:pt x="144" y="423"/>
                </a:lnTo>
                <a:lnTo>
                  <a:pt x="163" y="441"/>
                </a:lnTo>
                <a:lnTo>
                  <a:pt x="185" y="458"/>
                </a:lnTo>
                <a:lnTo>
                  <a:pt x="206" y="475"/>
                </a:lnTo>
                <a:lnTo>
                  <a:pt x="230" y="490"/>
                </a:lnTo>
                <a:lnTo>
                  <a:pt x="252" y="506"/>
                </a:lnTo>
                <a:lnTo>
                  <a:pt x="275" y="520"/>
                </a:lnTo>
                <a:lnTo>
                  <a:pt x="298" y="534"/>
                </a:lnTo>
                <a:lnTo>
                  <a:pt x="323" y="548"/>
                </a:lnTo>
                <a:lnTo>
                  <a:pt x="346" y="560"/>
                </a:lnTo>
                <a:lnTo>
                  <a:pt x="372" y="572"/>
                </a:lnTo>
                <a:lnTo>
                  <a:pt x="397" y="583"/>
                </a:lnTo>
                <a:lnTo>
                  <a:pt x="423" y="594"/>
                </a:lnTo>
                <a:lnTo>
                  <a:pt x="449" y="604"/>
                </a:lnTo>
                <a:lnTo>
                  <a:pt x="476" y="612"/>
                </a:lnTo>
                <a:lnTo>
                  <a:pt x="502" y="621"/>
                </a:lnTo>
                <a:lnTo>
                  <a:pt x="529" y="628"/>
                </a:lnTo>
                <a:lnTo>
                  <a:pt x="556" y="634"/>
                </a:lnTo>
                <a:lnTo>
                  <a:pt x="585" y="641"/>
                </a:lnTo>
                <a:lnTo>
                  <a:pt x="613" y="644"/>
                </a:lnTo>
                <a:lnTo>
                  <a:pt x="641" y="650"/>
                </a:lnTo>
                <a:lnTo>
                  <a:pt x="670" y="652"/>
                </a:lnTo>
                <a:lnTo>
                  <a:pt x="699" y="655"/>
                </a:lnTo>
                <a:lnTo>
                  <a:pt x="727" y="656"/>
                </a:lnTo>
                <a:lnTo>
                  <a:pt x="757" y="656"/>
                </a:lnTo>
                <a:lnTo>
                  <a:pt x="757" y="656"/>
                </a:lnTo>
                <a:lnTo>
                  <a:pt x="792" y="656"/>
                </a:lnTo>
                <a:lnTo>
                  <a:pt x="827" y="654"/>
                </a:lnTo>
                <a:lnTo>
                  <a:pt x="862" y="651"/>
                </a:lnTo>
                <a:lnTo>
                  <a:pt x="896" y="646"/>
                </a:lnTo>
                <a:lnTo>
                  <a:pt x="931" y="641"/>
                </a:lnTo>
                <a:lnTo>
                  <a:pt x="963" y="633"/>
                </a:lnTo>
                <a:lnTo>
                  <a:pt x="997" y="625"/>
                </a:lnTo>
                <a:lnTo>
                  <a:pt x="1029" y="616"/>
                </a:lnTo>
                <a:lnTo>
                  <a:pt x="1061" y="606"/>
                </a:lnTo>
                <a:lnTo>
                  <a:pt x="1093" y="594"/>
                </a:lnTo>
                <a:lnTo>
                  <a:pt x="1124" y="581"/>
                </a:lnTo>
                <a:lnTo>
                  <a:pt x="1154" y="567"/>
                </a:lnTo>
                <a:lnTo>
                  <a:pt x="1184" y="552"/>
                </a:lnTo>
                <a:lnTo>
                  <a:pt x="1212" y="537"/>
                </a:lnTo>
                <a:lnTo>
                  <a:pt x="1241" y="520"/>
                </a:lnTo>
                <a:lnTo>
                  <a:pt x="1268" y="502"/>
                </a:lnTo>
                <a:lnTo>
                  <a:pt x="1295" y="484"/>
                </a:lnTo>
                <a:lnTo>
                  <a:pt x="1322" y="464"/>
                </a:lnTo>
                <a:lnTo>
                  <a:pt x="1347" y="443"/>
                </a:lnTo>
                <a:lnTo>
                  <a:pt x="1372" y="421"/>
                </a:lnTo>
                <a:lnTo>
                  <a:pt x="1396" y="399"/>
                </a:lnTo>
                <a:lnTo>
                  <a:pt x="1420" y="376"/>
                </a:lnTo>
                <a:lnTo>
                  <a:pt x="1442" y="353"/>
                </a:lnTo>
                <a:lnTo>
                  <a:pt x="1464" y="328"/>
                </a:lnTo>
                <a:lnTo>
                  <a:pt x="1483" y="302"/>
                </a:lnTo>
                <a:lnTo>
                  <a:pt x="1504" y="276"/>
                </a:lnTo>
                <a:lnTo>
                  <a:pt x="1522" y="249"/>
                </a:lnTo>
                <a:lnTo>
                  <a:pt x="1540" y="222"/>
                </a:lnTo>
                <a:lnTo>
                  <a:pt x="1557" y="193"/>
                </a:lnTo>
                <a:lnTo>
                  <a:pt x="1573" y="165"/>
                </a:lnTo>
                <a:lnTo>
                  <a:pt x="1587" y="135"/>
                </a:lnTo>
                <a:lnTo>
                  <a:pt x="1601" y="105"/>
                </a:lnTo>
                <a:lnTo>
                  <a:pt x="1427" y="171"/>
                </a:lnTo>
                <a:lnTo>
                  <a:pt x="1372" y="0"/>
                </a:lnTo>
                <a:lnTo>
                  <a:pt x="1372" y="0"/>
                </a:lnTo>
                <a:lnTo>
                  <a:pt x="1361" y="22"/>
                </a:lnTo>
                <a:lnTo>
                  <a:pt x="1351" y="44"/>
                </a:lnTo>
                <a:lnTo>
                  <a:pt x="1341" y="66"/>
                </a:lnTo>
                <a:lnTo>
                  <a:pt x="1328" y="87"/>
                </a:lnTo>
                <a:lnTo>
                  <a:pt x="1315" y="106"/>
                </a:lnTo>
                <a:lnTo>
                  <a:pt x="1302" y="127"/>
                </a:lnTo>
                <a:lnTo>
                  <a:pt x="1287" y="145"/>
                </a:lnTo>
                <a:lnTo>
                  <a:pt x="1273" y="165"/>
                </a:lnTo>
                <a:lnTo>
                  <a:pt x="1258" y="183"/>
                </a:lnTo>
                <a:lnTo>
                  <a:pt x="1241" y="201"/>
                </a:lnTo>
                <a:lnTo>
                  <a:pt x="1224" y="218"/>
                </a:lnTo>
                <a:lnTo>
                  <a:pt x="1207" y="233"/>
                </a:lnTo>
                <a:lnTo>
                  <a:pt x="1189" y="250"/>
                </a:lnTo>
                <a:lnTo>
                  <a:pt x="1169" y="265"/>
                </a:lnTo>
                <a:lnTo>
                  <a:pt x="1151" y="279"/>
                </a:lnTo>
                <a:lnTo>
                  <a:pt x="1131" y="293"/>
                </a:lnTo>
                <a:lnTo>
                  <a:pt x="1111" y="306"/>
                </a:lnTo>
                <a:lnTo>
                  <a:pt x="1090" y="319"/>
                </a:lnTo>
                <a:lnTo>
                  <a:pt x="1068" y="331"/>
                </a:lnTo>
                <a:lnTo>
                  <a:pt x="1048" y="341"/>
                </a:lnTo>
                <a:lnTo>
                  <a:pt x="1026" y="351"/>
                </a:lnTo>
                <a:lnTo>
                  <a:pt x="1002" y="361"/>
                </a:lnTo>
                <a:lnTo>
                  <a:pt x="980" y="370"/>
                </a:lnTo>
                <a:lnTo>
                  <a:pt x="957" y="377"/>
                </a:lnTo>
                <a:lnTo>
                  <a:pt x="932" y="384"/>
                </a:lnTo>
                <a:lnTo>
                  <a:pt x="909" y="390"/>
                </a:lnTo>
                <a:lnTo>
                  <a:pt x="884" y="396"/>
                </a:lnTo>
                <a:lnTo>
                  <a:pt x="860" y="399"/>
                </a:lnTo>
                <a:lnTo>
                  <a:pt x="834" y="403"/>
                </a:lnTo>
                <a:lnTo>
                  <a:pt x="809" y="405"/>
                </a:lnTo>
                <a:lnTo>
                  <a:pt x="783" y="407"/>
                </a:lnTo>
                <a:lnTo>
                  <a:pt x="757" y="407"/>
                </a:lnTo>
                <a:lnTo>
                  <a:pt x="757" y="407"/>
                </a:lnTo>
                <a:close/>
              </a:path>
            </a:pathLst>
          </a:custGeom>
          <a:ln/>
        </p:spPr>
        <p:style>
          <a:lnRef idx="0">
            <a:schemeClr val="accent5"/>
          </a:lnRef>
          <a:fillRef idx="3">
            <a:schemeClr val="accent5"/>
          </a:fillRef>
          <a:effectRef idx="3">
            <a:schemeClr val="accent5"/>
          </a:effectRef>
          <a:fontRef idx="minor">
            <a:schemeClr val="lt1"/>
          </a:fontRef>
        </p:style>
        <p:txBody>
          <a:bodyPr anchor="ctr"/>
          <a:lstStyle/>
          <a:p>
            <a:pPr indent="-342900" algn="ctr" fontAlgn="auto">
              <a:spcBef>
                <a:spcPts val="0"/>
              </a:spcBef>
              <a:spcAft>
                <a:spcPts val="0"/>
              </a:spcAft>
              <a:buFont typeface="+mj-lt"/>
              <a:buAutoNum type="arabicPeriod"/>
              <a:defRPr/>
            </a:pPr>
            <a:endParaRPr lang="da-DK" b="1" kern="0" noProof="1">
              <a:solidFill>
                <a:sysClr val="window" lastClr="FFFFFF"/>
              </a:solidFill>
              <a:latin typeface="Calibri"/>
              <a:ea typeface="+mn-ea"/>
            </a:endParaRPr>
          </a:p>
        </p:txBody>
      </p:sp>
      <p:sp>
        <p:nvSpPr>
          <p:cNvPr id="27" name="Freeform 244"/>
          <p:cNvSpPr>
            <a:spLocks/>
          </p:cNvSpPr>
          <p:nvPr/>
        </p:nvSpPr>
        <p:spPr bwMode="auto">
          <a:xfrm>
            <a:off x="4673600" y="2152650"/>
            <a:ext cx="1643063" cy="2200275"/>
          </a:xfrm>
          <a:custGeom>
            <a:avLst/>
            <a:gdLst>
              <a:gd name="T0" fmla="*/ 1035 w 1035"/>
              <a:gd name="T1" fmla="*/ 128 h 1386"/>
              <a:gd name="T2" fmla="*/ 915 w 1035"/>
              <a:gd name="T3" fmla="*/ 0 h 1386"/>
              <a:gd name="T4" fmla="*/ 831 w 1035"/>
              <a:gd name="T5" fmla="*/ 4 h 1386"/>
              <a:gd name="T6" fmla="*/ 748 w 1035"/>
              <a:gd name="T7" fmla="*/ 15 h 1386"/>
              <a:gd name="T8" fmla="*/ 669 w 1035"/>
              <a:gd name="T9" fmla="*/ 33 h 1386"/>
              <a:gd name="T10" fmla="*/ 591 w 1035"/>
              <a:gd name="T11" fmla="*/ 58 h 1386"/>
              <a:gd name="T12" fmla="*/ 517 w 1035"/>
              <a:gd name="T13" fmla="*/ 90 h 1386"/>
              <a:gd name="T14" fmla="*/ 447 w 1035"/>
              <a:gd name="T15" fmla="*/ 128 h 1386"/>
              <a:gd name="T16" fmla="*/ 381 w 1035"/>
              <a:gd name="T17" fmla="*/ 171 h 1386"/>
              <a:gd name="T18" fmla="*/ 319 w 1035"/>
              <a:gd name="T19" fmla="*/ 219 h 1386"/>
              <a:gd name="T20" fmla="*/ 469 w 1035"/>
              <a:gd name="T21" fmla="*/ 131 h 1386"/>
              <a:gd name="T22" fmla="*/ 742 w 1035"/>
              <a:gd name="T23" fmla="*/ 160 h 1386"/>
              <a:gd name="T24" fmla="*/ 469 w 1035"/>
              <a:gd name="T25" fmla="*/ 131 h 1386"/>
              <a:gd name="T26" fmla="*/ 319 w 1035"/>
              <a:gd name="T27" fmla="*/ 219 h 1386"/>
              <a:gd name="T28" fmla="*/ 282 w 1035"/>
              <a:gd name="T29" fmla="*/ 251 h 1386"/>
              <a:gd name="T30" fmla="*/ 216 w 1035"/>
              <a:gd name="T31" fmla="*/ 321 h 1386"/>
              <a:gd name="T32" fmla="*/ 158 w 1035"/>
              <a:gd name="T33" fmla="*/ 396 h 1386"/>
              <a:gd name="T34" fmla="*/ 107 w 1035"/>
              <a:gd name="T35" fmla="*/ 479 h 1386"/>
              <a:gd name="T36" fmla="*/ 66 w 1035"/>
              <a:gd name="T37" fmla="*/ 566 h 1386"/>
              <a:gd name="T38" fmla="*/ 35 w 1035"/>
              <a:gd name="T39" fmla="*/ 658 h 1386"/>
              <a:gd name="T40" fmla="*/ 13 w 1035"/>
              <a:gd name="T41" fmla="*/ 755 h 1386"/>
              <a:gd name="T42" fmla="*/ 1 w 1035"/>
              <a:gd name="T43" fmla="*/ 855 h 1386"/>
              <a:gd name="T44" fmla="*/ 0 w 1035"/>
              <a:gd name="T45" fmla="*/ 906 h 1386"/>
              <a:gd name="T46" fmla="*/ 2 w 1035"/>
              <a:gd name="T47" fmla="*/ 972 h 1386"/>
              <a:gd name="T48" fmla="*/ 9 w 1035"/>
              <a:gd name="T49" fmla="*/ 1036 h 1386"/>
              <a:gd name="T50" fmla="*/ 20 w 1035"/>
              <a:gd name="T51" fmla="*/ 1099 h 1386"/>
              <a:gd name="T52" fmla="*/ 36 w 1035"/>
              <a:gd name="T53" fmla="*/ 1160 h 1386"/>
              <a:gd name="T54" fmla="*/ 55 w 1035"/>
              <a:gd name="T55" fmla="*/ 1220 h 1386"/>
              <a:gd name="T56" fmla="*/ 80 w 1035"/>
              <a:gd name="T57" fmla="*/ 1277 h 1386"/>
              <a:gd name="T58" fmla="*/ 107 w 1035"/>
              <a:gd name="T59" fmla="*/ 1332 h 1386"/>
              <a:gd name="T60" fmla="*/ 138 w 1035"/>
              <a:gd name="T61" fmla="*/ 1386 h 1386"/>
              <a:gd name="T62" fmla="*/ 346 w 1035"/>
              <a:gd name="T63" fmla="*/ 1244 h 1386"/>
              <a:gd name="T64" fmla="*/ 325 w 1035"/>
              <a:gd name="T65" fmla="*/ 1207 h 1386"/>
              <a:gd name="T66" fmla="*/ 290 w 1035"/>
              <a:gd name="T67" fmla="*/ 1126 h 1386"/>
              <a:gd name="T68" fmla="*/ 265 w 1035"/>
              <a:gd name="T69" fmla="*/ 1041 h 1386"/>
              <a:gd name="T70" fmla="*/ 258 w 1035"/>
              <a:gd name="T71" fmla="*/ 997 h 1386"/>
              <a:gd name="T72" fmla="*/ 254 w 1035"/>
              <a:gd name="T73" fmla="*/ 953 h 1386"/>
              <a:gd name="T74" fmla="*/ 252 w 1035"/>
              <a:gd name="T75" fmla="*/ 906 h 1386"/>
              <a:gd name="T76" fmla="*/ 252 w 1035"/>
              <a:gd name="T77" fmla="*/ 873 h 1386"/>
              <a:gd name="T78" fmla="*/ 259 w 1035"/>
              <a:gd name="T79" fmla="*/ 809 h 1386"/>
              <a:gd name="T80" fmla="*/ 272 w 1035"/>
              <a:gd name="T81" fmla="*/ 746 h 1386"/>
              <a:gd name="T82" fmla="*/ 290 w 1035"/>
              <a:gd name="T83" fmla="*/ 687 h 1386"/>
              <a:gd name="T84" fmla="*/ 313 w 1035"/>
              <a:gd name="T85" fmla="*/ 630 h 1386"/>
              <a:gd name="T86" fmla="*/ 343 w 1035"/>
              <a:gd name="T87" fmla="*/ 574 h 1386"/>
              <a:gd name="T88" fmla="*/ 377 w 1035"/>
              <a:gd name="T89" fmla="*/ 523 h 1386"/>
              <a:gd name="T90" fmla="*/ 414 w 1035"/>
              <a:gd name="T91" fmla="*/ 475 h 1386"/>
              <a:gd name="T92" fmla="*/ 457 w 1035"/>
              <a:gd name="T93" fmla="*/ 431 h 1386"/>
              <a:gd name="T94" fmla="*/ 504 w 1035"/>
              <a:gd name="T95" fmla="*/ 391 h 1386"/>
              <a:gd name="T96" fmla="*/ 554 w 1035"/>
              <a:gd name="T97" fmla="*/ 355 h 1386"/>
              <a:gd name="T98" fmla="*/ 608 w 1035"/>
              <a:gd name="T99" fmla="*/ 324 h 1386"/>
              <a:gd name="T100" fmla="*/ 665 w 1035"/>
              <a:gd name="T101" fmla="*/ 298 h 1386"/>
              <a:gd name="T102" fmla="*/ 724 w 1035"/>
              <a:gd name="T103" fmla="*/ 277 h 1386"/>
              <a:gd name="T104" fmla="*/ 787 w 1035"/>
              <a:gd name="T105" fmla="*/ 262 h 1386"/>
              <a:gd name="T106" fmla="*/ 850 w 1035"/>
              <a:gd name="T107" fmla="*/ 252 h 1386"/>
              <a:gd name="T108" fmla="*/ 882 w 1035"/>
              <a:gd name="T109" fmla="*/ 250 h 13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35"/>
              <a:gd name="T166" fmla="*/ 0 h 1386"/>
              <a:gd name="T167" fmla="*/ 1035 w 1035"/>
              <a:gd name="T168" fmla="*/ 1386 h 13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35" h="1386">
                <a:moveTo>
                  <a:pt x="882" y="250"/>
                </a:moveTo>
                <a:lnTo>
                  <a:pt x="1035" y="128"/>
                </a:lnTo>
                <a:lnTo>
                  <a:pt x="915" y="0"/>
                </a:lnTo>
                <a:lnTo>
                  <a:pt x="872" y="1"/>
                </a:lnTo>
                <a:lnTo>
                  <a:pt x="831" y="4"/>
                </a:lnTo>
                <a:lnTo>
                  <a:pt x="789" y="9"/>
                </a:lnTo>
                <a:lnTo>
                  <a:pt x="748" y="15"/>
                </a:lnTo>
                <a:lnTo>
                  <a:pt x="707" y="23"/>
                </a:lnTo>
                <a:lnTo>
                  <a:pt x="669" y="33"/>
                </a:lnTo>
                <a:lnTo>
                  <a:pt x="630" y="45"/>
                </a:lnTo>
                <a:lnTo>
                  <a:pt x="591" y="58"/>
                </a:lnTo>
                <a:lnTo>
                  <a:pt x="553" y="74"/>
                </a:lnTo>
                <a:lnTo>
                  <a:pt x="517" y="90"/>
                </a:lnTo>
                <a:lnTo>
                  <a:pt x="482" y="109"/>
                </a:lnTo>
                <a:lnTo>
                  <a:pt x="447" y="128"/>
                </a:lnTo>
                <a:lnTo>
                  <a:pt x="413" y="149"/>
                </a:lnTo>
                <a:lnTo>
                  <a:pt x="381" y="171"/>
                </a:lnTo>
                <a:lnTo>
                  <a:pt x="348" y="194"/>
                </a:lnTo>
                <a:lnTo>
                  <a:pt x="319" y="219"/>
                </a:lnTo>
                <a:lnTo>
                  <a:pt x="346" y="247"/>
                </a:lnTo>
                <a:lnTo>
                  <a:pt x="469" y="131"/>
                </a:lnTo>
                <a:lnTo>
                  <a:pt x="593" y="259"/>
                </a:lnTo>
                <a:lnTo>
                  <a:pt x="742" y="160"/>
                </a:lnTo>
                <a:lnTo>
                  <a:pt x="593" y="259"/>
                </a:lnTo>
                <a:lnTo>
                  <a:pt x="469" y="131"/>
                </a:lnTo>
                <a:lnTo>
                  <a:pt x="346" y="247"/>
                </a:lnTo>
                <a:lnTo>
                  <a:pt x="319" y="219"/>
                </a:lnTo>
                <a:lnTo>
                  <a:pt x="282" y="251"/>
                </a:lnTo>
                <a:lnTo>
                  <a:pt x="249" y="285"/>
                </a:lnTo>
                <a:lnTo>
                  <a:pt x="216" y="321"/>
                </a:lnTo>
                <a:lnTo>
                  <a:pt x="186" y="359"/>
                </a:lnTo>
                <a:lnTo>
                  <a:pt x="158" y="396"/>
                </a:lnTo>
                <a:lnTo>
                  <a:pt x="132" y="438"/>
                </a:lnTo>
                <a:lnTo>
                  <a:pt x="107" y="479"/>
                </a:lnTo>
                <a:lnTo>
                  <a:pt x="85" y="522"/>
                </a:lnTo>
                <a:lnTo>
                  <a:pt x="66" y="566"/>
                </a:lnTo>
                <a:lnTo>
                  <a:pt x="49" y="612"/>
                </a:lnTo>
                <a:lnTo>
                  <a:pt x="35" y="658"/>
                </a:lnTo>
                <a:lnTo>
                  <a:pt x="22" y="706"/>
                </a:lnTo>
                <a:lnTo>
                  <a:pt x="13" y="755"/>
                </a:lnTo>
                <a:lnTo>
                  <a:pt x="5" y="805"/>
                </a:lnTo>
                <a:lnTo>
                  <a:pt x="1" y="855"/>
                </a:lnTo>
                <a:lnTo>
                  <a:pt x="0" y="906"/>
                </a:lnTo>
                <a:lnTo>
                  <a:pt x="0" y="938"/>
                </a:lnTo>
                <a:lnTo>
                  <a:pt x="2" y="972"/>
                </a:lnTo>
                <a:lnTo>
                  <a:pt x="5" y="1004"/>
                </a:lnTo>
                <a:lnTo>
                  <a:pt x="9" y="1036"/>
                </a:lnTo>
                <a:lnTo>
                  <a:pt x="14" y="1068"/>
                </a:lnTo>
                <a:lnTo>
                  <a:pt x="20" y="1099"/>
                </a:lnTo>
                <a:lnTo>
                  <a:pt x="28" y="1130"/>
                </a:lnTo>
                <a:lnTo>
                  <a:pt x="36" y="1160"/>
                </a:lnTo>
                <a:lnTo>
                  <a:pt x="45" y="1190"/>
                </a:lnTo>
                <a:lnTo>
                  <a:pt x="55" y="1220"/>
                </a:lnTo>
                <a:lnTo>
                  <a:pt x="67" y="1248"/>
                </a:lnTo>
                <a:lnTo>
                  <a:pt x="80" y="1277"/>
                </a:lnTo>
                <a:lnTo>
                  <a:pt x="93" y="1305"/>
                </a:lnTo>
                <a:lnTo>
                  <a:pt x="107" y="1332"/>
                </a:lnTo>
                <a:lnTo>
                  <a:pt x="123" y="1360"/>
                </a:lnTo>
                <a:lnTo>
                  <a:pt x="138" y="1386"/>
                </a:lnTo>
                <a:lnTo>
                  <a:pt x="179" y="1209"/>
                </a:lnTo>
                <a:lnTo>
                  <a:pt x="346" y="1244"/>
                </a:lnTo>
                <a:lnTo>
                  <a:pt x="325" y="1207"/>
                </a:lnTo>
                <a:lnTo>
                  <a:pt x="307" y="1166"/>
                </a:lnTo>
                <a:lnTo>
                  <a:pt x="290" y="1126"/>
                </a:lnTo>
                <a:lnTo>
                  <a:pt x="277" y="1085"/>
                </a:lnTo>
                <a:lnTo>
                  <a:pt x="265" y="1041"/>
                </a:lnTo>
                <a:lnTo>
                  <a:pt x="261" y="1019"/>
                </a:lnTo>
                <a:lnTo>
                  <a:pt x="258" y="997"/>
                </a:lnTo>
                <a:lnTo>
                  <a:pt x="255" y="975"/>
                </a:lnTo>
                <a:lnTo>
                  <a:pt x="254" y="953"/>
                </a:lnTo>
                <a:lnTo>
                  <a:pt x="252" y="929"/>
                </a:lnTo>
                <a:lnTo>
                  <a:pt x="252" y="906"/>
                </a:lnTo>
                <a:lnTo>
                  <a:pt x="252" y="873"/>
                </a:lnTo>
                <a:lnTo>
                  <a:pt x="255" y="841"/>
                </a:lnTo>
                <a:lnTo>
                  <a:pt x="259" y="809"/>
                </a:lnTo>
                <a:lnTo>
                  <a:pt x="264" y="778"/>
                </a:lnTo>
                <a:lnTo>
                  <a:pt x="272" y="746"/>
                </a:lnTo>
                <a:lnTo>
                  <a:pt x="280" y="717"/>
                </a:lnTo>
                <a:lnTo>
                  <a:pt x="290" y="687"/>
                </a:lnTo>
                <a:lnTo>
                  <a:pt x="302" y="657"/>
                </a:lnTo>
                <a:lnTo>
                  <a:pt x="313" y="630"/>
                </a:lnTo>
                <a:lnTo>
                  <a:pt x="328" y="601"/>
                </a:lnTo>
                <a:lnTo>
                  <a:pt x="343" y="574"/>
                </a:lnTo>
                <a:lnTo>
                  <a:pt x="359" y="548"/>
                </a:lnTo>
                <a:lnTo>
                  <a:pt x="377" y="523"/>
                </a:lnTo>
                <a:lnTo>
                  <a:pt x="395" y="499"/>
                </a:lnTo>
                <a:lnTo>
                  <a:pt x="414" y="475"/>
                </a:lnTo>
                <a:lnTo>
                  <a:pt x="435" y="452"/>
                </a:lnTo>
                <a:lnTo>
                  <a:pt x="457" y="431"/>
                </a:lnTo>
                <a:lnTo>
                  <a:pt x="481" y="411"/>
                </a:lnTo>
                <a:lnTo>
                  <a:pt x="504" y="391"/>
                </a:lnTo>
                <a:lnTo>
                  <a:pt x="529" y="372"/>
                </a:lnTo>
                <a:lnTo>
                  <a:pt x="554" y="355"/>
                </a:lnTo>
                <a:lnTo>
                  <a:pt x="580" y="339"/>
                </a:lnTo>
                <a:lnTo>
                  <a:pt x="608" y="324"/>
                </a:lnTo>
                <a:lnTo>
                  <a:pt x="636" y="311"/>
                </a:lnTo>
                <a:lnTo>
                  <a:pt x="665" y="298"/>
                </a:lnTo>
                <a:lnTo>
                  <a:pt x="695" y="286"/>
                </a:lnTo>
                <a:lnTo>
                  <a:pt x="724" y="277"/>
                </a:lnTo>
                <a:lnTo>
                  <a:pt x="755" y="269"/>
                </a:lnTo>
                <a:lnTo>
                  <a:pt x="787" y="262"/>
                </a:lnTo>
                <a:lnTo>
                  <a:pt x="818" y="256"/>
                </a:lnTo>
                <a:lnTo>
                  <a:pt x="850" y="252"/>
                </a:lnTo>
                <a:lnTo>
                  <a:pt x="882" y="250"/>
                </a:lnTo>
                <a:close/>
              </a:path>
            </a:pathLst>
          </a:custGeom>
          <a:gradFill rotWithShape="1">
            <a:gsLst>
              <a:gs pos="0">
                <a:srgbClr val="A4D329"/>
              </a:gs>
              <a:gs pos="100000">
                <a:srgbClr val="C0FF4D"/>
              </a:gs>
            </a:gsLst>
            <a:lin ang="5400000" scaled="1"/>
          </a:gradFill>
          <a:ln w="19050" cap="flat" cmpd="sng">
            <a:noFill/>
            <a:prstDash val="solid"/>
            <a:round/>
            <a:headEnd type="none" w="med" len="med"/>
            <a:tailEnd type="none" w="med" len="med"/>
          </a:ln>
          <a:effectLst/>
        </p:spPr>
        <p:txBody>
          <a:bodyPr/>
          <a:lstStyle/>
          <a:p>
            <a:pPr indent="-342900" fontAlgn="auto">
              <a:spcBef>
                <a:spcPts val="0"/>
              </a:spcBef>
              <a:spcAft>
                <a:spcPts val="0"/>
              </a:spcAft>
              <a:buFont typeface="Calibri" pitchFamily="34" charset="0"/>
              <a:buAutoNum type="arabicPeriod"/>
              <a:defRPr/>
            </a:pPr>
            <a:endParaRPr lang="da-DK" b="1" kern="0" noProof="1">
              <a:solidFill>
                <a:schemeClr val="tx1">
                  <a:lumMod val="95000"/>
                  <a:lumOff val="5000"/>
                </a:schemeClr>
              </a:solidFill>
              <a:latin typeface="Calibri"/>
              <a:ea typeface="+mn-ea"/>
            </a:endParaRPr>
          </a:p>
        </p:txBody>
      </p:sp>
      <p:sp>
        <p:nvSpPr>
          <p:cNvPr id="28" name="Freeform 233"/>
          <p:cNvSpPr>
            <a:spLocks/>
          </p:cNvSpPr>
          <p:nvPr/>
        </p:nvSpPr>
        <p:spPr bwMode="auto">
          <a:xfrm>
            <a:off x="6084888" y="2954338"/>
            <a:ext cx="71437" cy="12700"/>
          </a:xfrm>
          <a:custGeom>
            <a:avLst/>
            <a:gdLst>
              <a:gd name="T0" fmla="*/ 90724984 w 45"/>
              <a:gd name="T1" fmla="*/ 20161247 h 8"/>
              <a:gd name="T2" fmla="*/ 113405455 w 45"/>
              <a:gd name="T3" fmla="*/ 0 h 8"/>
              <a:gd name="T4" fmla="*/ 113405455 w 45"/>
              <a:gd name="T5" fmla="*/ 0 h 8"/>
              <a:gd name="T6" fmla="*/ 83163777 w 45"/>
              <a:gd name="T7" fmla="*/ 0 h 8"/>
              <a:gd name="T8" fmla="*/ 83163777 w 45"/>
              <a:gd name="T9" fmla="*/ 0 h 8"/>
              <a:gd name="T10" fmla="*/ 15120833 w 45"/>
              <a:gd name="T11" fmla="*/ 2520950 h 8"/>
              <a:gd name="T12" fmla="*/ 0 w 45"/>
              <a:gd name="T13" fmla="*/ 15120936 h 8"/>
              <a:gd name="T14" fmla="*/ 90724984 w 45"/>
              <a:gd name="T15" fmla="*/ 20161247 h 8"/>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8"/>
              <a:gd name="T26" fmla="*/ 45 w 4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8">
                <a:moveTo>
                  <a:pt x="36" y="8"/>
                </a:moveTo>
                <a:lnTo>
                  <a:pt x="45" y="0"/>
                </a:lnTo>
                <a:lnTo>
                  <a:pt x="33" y="0"/>
                </a:lnTo>
                <a:lnTo>
                  <a:pt x="6" y="1"/>
                </a:lnTo>
                <a:lnTo>
                  <a:pt x="0" y="6"/>
                </a:lnTo>
                <a:lnTo>
                  <a:pt x="36" y="8"/>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29" name="Freeform 234"/>
          <p:cNvSpPr>
            <a:spLocks/>
          </p:cNvSpPr>
          <p:nvPr/>
        </p:nvSpPr>
        <p:spPr bwMode="auto">
          <a:xfrm>
            <a:off x="6135688" y="2128838"/>
            <a:ext cx="63500" cy="9525"/>
          </a:xfrm>
          <a:custGeom>
            <a:avLst/>
            <a:gdLst>
              <a:gd name="T0" fmla="*/ 88206254 w 40"/>
              <a:gd name="T1" fmla="*/ 2520950 h 6"/>
              <a:gd name="T2" fmla="*/ 0 w 40"/>
              <a:gd name="T3" fmla="*/ 0 h 6"/>
              <a:gd name="T4" fmla="*/ 12601573 w 40"/>
              <a:gd name="T5" fmla="*/ 15120939 h 6"/>
              <a:gd name="T6" fmla="*/ 12601573 w 40"/>
              <a:gd name="T7" fmla="*/ 15120939 h 6"/>
              <a:gd name="T8" fmla="*/ 100806236 w 40"/>
              <a:gd name="T9" fmla="*/ 15120939 h 6"/>
              <a:gd name="T10" fmla="*/ 88206254 w 40"/>
              <a:gd name="T11" fmla="*/ 2520950 h 6"/>
              <a:gd name="T12" fmla="*/ 0 60000 65536"/>
              <a:gd name="T13" fmla="*/ 0 60000 65536"/>
              <a:gd name="T14" fmla="*/ 0 60000 65536"/>
              <a:gd name="T15" fmla="*/ 0 60000 65536"/>
              <a:gd name="T16" fmla="*/ 0 60000 65536"/>
              <a:gd name="T17" fmla="*/ 0 60000 65536"/>
              <a:gd name="T18" fmla="*/ 0 w 40"/>
              <a:gd name="T19" fmla="*/ 0 h 6"/>
              <a:gd name="T20" fmla="*/ 40 w 40"/>
              <a:gd name="T21" fmla="*/ 6 h 6"/>
            </a:gdLst>
            <a:ahLst/>
            <a:cxnLst>
              <a:cxn ang="T12">
                <a:pos x="T0" y="T1"/>
              </a:cxn>
              <a:cxn ang="T13">
                <a:pos x="T2" y="T3"/>
              </a:cxn>
              <a:cxn ang="T14">
                <a:pos x="T4" y="T5"/>
              </a:cxn>
              <a:cxn ang="T15">
                <a:pos x="T6" y="T7"/>
              </a:cxn>
              <a:cxn ang="T16">
                <a:pos x="T8" y="T9"/>
              </a:cxn>
              <a:cxn ang="T17">
                <a:pos x="T10" y="T11"/>
              </a:cxn>
            </a:cxnLst>
            <a:rect l="T18" t="T19" r="T20" b="T21"/>
            <a:pathLst>
              <a:path w="40" h="6">
                <a:moveTo>
                  <a:pt x="35" y="1"/>
                </a:moveTo>
                <a:lnTo>
                  <a:pt x="0" y="0"/>
                </a:lnTo>
                <a:lnTo>
                  <a:pt x="5" y="6"/>
                </a:lnTo>
                <a:lnTo>
                  <a:pt x="40" y="6"/>
                </a:lnTo>
                <a:lnTo>
                  <a:pt x="35" y="1"/>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1" name="Freeform 237"/>
          <p:cNvSpPr>
            <a:spLocks/>
          </p:cNvSpPr>
          <p:nvPr/>
        </p:nvSpPr>
        <p:spPr bwMode="auto">
          <a:xfrm>
            <a:off x="6135688" y="4600575"/>
            <a:ext cx="88900" cy="33338"/>
          </a:xfrm>
          <a:custGeom>
            <a:avLst/>
            <a:gdLst>
              <a:gd name="T0" fmla="*/ 90725625 w 56"/>
              <a:gd name="T1" fmla="*/ 0 h 21"/>
              <a:gd name="T2" fmla="*/ 90725625 w 56"/>
              <a:gd name="T3" fmla="*/ 0 h 21"/>
              <a:gd name="T4" fmla="*/ 2520950 w 56"/>
              <a:gd name="T5" fmla="*/ 2520988 h 21"/>
              <a:gd name="T6" fmla="*/ 2520950 w 56"/>
              <a:gd name="T7" fmla="*/ 2520988 h 21"/>
              <a:gd name="T8" fmla="*/ 0 w 56"/>
              <a:gd name="T9" fmla="*/ 2520988 h 21"/>
              <a:gd name="T10" fmla="*/ 50403124 w 56"/>
              <a:gd name="T11" fmla="*/ 42844089 h 21"/>
              <a:gd name="T12" fmla="*/ 40322501 w 56"/>
              <a:gd name="T13" fmla="*/ 52924874 h 21"/>
              <a:gd name="T14" fmla="*/ 40322501 w 56"/>
              <a:gd name="T15" fmla="*/ 52924874 h 21"/>
              <a:gd name="T16" fmla="*/ 128528777 w 56"/>
              <a:gd name="T17" fmla="*/ 50403875 h 21"/>
              <a:gd name="T18" fmla="*/ 141128761 w 56"/>
              <a:gd name="T19" fmla="*/ 40323103 h 21"/>
              <a:gd name="T20" fmla="*/ 90725625 w 56"/>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21"/>
              <a:gd name="T35" fmla="*/ 56 w 56"/>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21">
                <a:moveTo>
                  <a:pt x="36" y="0"/>
                </a:moveTo>
                <a:lnTo>
                  <a:pt x="36" y="0"/>
                </a:lnTo>
                <a:lnTo>
                  <a:pt x="1" y="1"/>
                </a:lnTo>
                <a:lnTo>
                  <a:pt x="0" y="1"/>
                </a:lnTo>
                <a:lnTo>
                  <a:pt x="20" y="17"/>
                </a:lnTo>
                <a:lnTo>
                  <a:pt x="16" y="21"/>
                </a:lnTo>
                <a:lnTo>
                  <a:pt x="51" y="20"/>
                </a:lnTo>
                <a:lnTo>
                  <a:pt x="56" y="16"/>
                </a:lnTo>
                <a:lnTo>
                  <a:pt x="36" y="0"/>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2" name="Freeform 238"/>
          <p:cNvSpPr>
            <a:spLocks/>
          </p:cNvSpPr>
          <p:nvPr/>
        </p:nvSpPr>
        <p:spPr bwMode="auto">
          <a:xfrm>
            <a:off x="6111875" y="4205288"/>
            <a:ext cx="60325" cy="11112"/>
          </a:xfrm>
          <a:custGeom>
            <a:avLst/>
            <a:gdLst>
              <a:gd name="T0" fmla="*/ 83165941 w 38"/>
              <a:gd name="T1" fmla="*/ 17639508 h 7"/>
              <a:gd name="T2" fmla="*/ 95765924 w 38"/>
              <a:gd name="T3" fmla="*/ 0 h 7"/>
              <a:gd name="T4" fmla="*/ 7559675 w 38"/>
              <a:gd name="T5" fmla="*/ 7559336 h 7"/>
              <a:gd name="T6" fmla="*/ 0 w 38"/>
              <a:gd name="T7" fmla="*/ 17639508 h 7"/>
              <a:gd name="T8" fmla="*/ 0 w 38"/>
              <a:gd name="T9" fmla="*/ 17639508 h 7"/>
              <a:gd name="T10" fmla="*/ 40322496 w 38"/>
              <a:gd name="T11" fmla="*/ 17639508 h 7"/>
              <a:gd name="T12" fmla="*/ 40322496 w 38"/>
              <a:gd name="T13" fmla="*/ 17639508 h 7"/>
              <a:gd name="T14" fmla="*/ 83165941 w 38"/>
              <a:gd name="T15" fmla="*/ 17639508 h 7"/>
              <a:gd name="T16" fmla="*/ 83165941 w 38"/>
              <a:gd name="T17" fmla="*/ 17639508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7"/>
              <a:gd name="T29" fmla="*/ 38 w 3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7">
                <a:moveTo>
                  <a:pt x="33" y="7"/>
                </a:moveTo>
                <a:lnTo>
                  <a:pt x="38" y="0"/>
                </a:lnTo>
                <a:lnTo>
                  <a:pt x="3" y="3"/>
                </a:lnTo>
                <a:lnTo>
                  <a:pt x="0" y="7"/>
                </a:lnTo>
                <a:lnTo>
                  <a:pt x="16" y="7"/>
                </a:lnTo>
                <a:lnTo>
                  <a:pt x="33" y="7"/>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grpSp>
        <p:nvGrpSpPr>
          <p:cNvPr id="2058" name="Gruppe 92"/>
          <p:cNvGrpSpPr>
            <a:grpSpLocks/>
          </p:cNvGrpSpPr>
          <p:nvPr/>
        </p:nvGrpSpPr>
        <p:grpSpPr bwMode="auto">
          <a:xfrm>
            <a:off x="5203825" y="2689225"/>
            <a:ext cx="1838325" cy="1824038"/>
            <a:chOff x="3968648" y="3129285"/>
            <a:chExt cx="689211" cy="683966"/>
          </a:xfrm>
        </p:grpSpPr>
        <p:sp>
          <p:nvSpPr>
            <p:cNvPr id="34" name="Ellipse 33"/>
            <p:cNvSpPr/>
            <p:nvPr/>
          </p:nvSpPr>
          <p:spPr bwMode="auto">
            <a:xfrm>
              <a:off x="3975790" y="3129285"/>
              <a:ext cx="682069" cy="683966"/>
            </a:xfrm>
            <a:prstGeom prst="ellipse">
              <a:avLst/>
            </a:prstGeom>
            <a:gradFill rotWithShape="1">
              <a:gsLst>
                <a:gs pos="0">
                  <a:srgbClr val="A4D329"/>
                </a:gs>
                <a:gs pos="100000">
                  <a:srgbClr val="C0FF4D"/>
                </a:gs>
              </a:gsLst>
              <a:lin ang="5400000" scaled="1"/>
            </a:gradFill>
            <a:ln w="19050" cap="flat" cmpd="sng">
              <a:noFill/>
              <a:prstDash val="solid"/>
              <a:round/>
              <a:headEnd type="none" w="med" len="med"/>
              <a:tailEnd type="none" w="med" len="med"/>
            </a:ln>
            <a:effectLst/>
          </p:spPr>
          <p:txBody>
            <a:bodyPr/>
            <a:lstStyle/>
            <a:p>
              <a:pPr indent="-342900" fontAlgn="auto">
                <a:spcBef>
                  <a:spcPts val="0"/>
                </a:spcBef>
                <a:spcAft>
                  <a:spcPts val="0"/>
                </a:spcAft>
                <a:buFont typeface="+mj-lt"/>
                <a:buAutoNum type="arabicPeriod"/>
                <a:defRPr/>
              </a:pPr>
              <a:endParaRPr lang="da-DK" b="1" kern="0" dirty="0">
                <a:solidFill>
                  <a:schemeClr val="tx1">
                    <a:lumMod val="95000"/>
                    <a:lumOff val="5000"/>
                  </a:schemeClr>
                </a:solidFill>
                <a:latin typeface="Calibri"/>
                <a:ea typeface="+mn-ea"/>
              </a:endParaRPr>
            </a:p>
          </p:txBody>
        </p:sp>
        <p:sp>
          <p:nvSpPr>
            <p:cNvPr id="35" name="Ellipse 34"/>
            <p:cNvSpPr/>
            <p:nvPr/>
          </p:nvSpPr>
          <p:spPr bwMode="auto">
            <a:xfrm>
              <a:off x="4065066" y="3144167"/>
              <a:ext cx="499351" cy="364901"/>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mj-lt"/>
                <a:buAutoNum type="arabicPeriod"/>
                <a:defRPr/>
              </a:pPr>
              <a:endParaRPr lang="da-DK" b="1" kern="0" dirty="0">
                <a:solidFill>
                  <a:sysClr val="window" lastClr="FFFFFF"/>
                </a:solidFill>
                <a:latin typeface="Calibri"/>
                <a:ea typeface="+mn-ea"/>
              </a:endParaRPr>
            </a:p>
          </p:txBody>
        </p:sp>
        <p:sp>
          <p:nvSpPr>
            <p:cNvPr id="36" name="Måne 35"/>
            <p:cNvSpPr/>
            <p:nvPr/>
          </p:nvSpPr>
          <p:spPr bwMode="auto">
            <a:xfrm rot="16570711">
              <a:off x="4140219" y="3329651"/>
              <a:ext cx="311329" cy="654471"/>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b="1" kern="0" dirty="0" err="1">
                <a:solidFill>
                  <a:sysClr val="window" lastClr="FFFFFF"/>
                </a:solidFill>
                <a:latin typeface="Calibri"/>
                <a:ea typeface="+mn-ea"/>
              </a:endParaRPr>
            </a:p>
          </p:txBody>
        </p:sp>
      </p:grpSp>
      <p:sp>
        <p:nvSpPr>
          <p:cNvPr id="37" name="Ellipse 36"/>
          <p:cNvSpPr/>
          <p:nvPr/>
        </p:nvSpPr>
        <p:spPr bwMode="auto">
          <a:xfrm>
            <a:off x="4971872" y="5153639"/>
            <a:ext cx="2384511" cy="427943"/>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b="1" kern="0" dirty="0" err="1">
              <a:solidFill>
                <a:sysClr val="window" lastClr="FFFFFF"/>
              </a:solidFill>
              <a:latin typeface="Calibri"/>
              <a:ea typeface="+mn-ea"/>
            </a:endParaRPr>
          </a:p>
        </p:txBody>
      </p:sp>
      <p:sp>
        <p:nvSpPr>
          <p:cNvPr id="55" name="Text Box 52"/>
          <p:cNvSpPr txBox="1">
            <a:spLocks noChangeArrowheads="1"/>
          </p:cNvSpPr>
          <p:nvPr/>
        </p:nvSpPr>
        <p:spPr bwMode="gray">
          <a:xfrm>
            <a:off x="5167276" y="2948531"/>
            <a:ext cx="1861096" cy="1311128"/>
          </a:xfrm>
          <a:prstGeom prst="rect">
            <a:avLst/>
          </a:prstGeom>
          <a:noFill/>
          <a:ln w="9525">
            <a:noFill/>
            <a:miter lim="800000"/>
            <a:headEnd/>
            <a:tailEnd/>
          </a:ln>
        </p:spPr>
        <p:txBody>
          <a:bodyPr wrap="square">
            <a:spAutoFit/>
          </a:bodyPr>
          <a:lstStyle/>
          <a:p>
            <a:pPr algn="ctr" defTabSz="801688" fontAlgn="auto">
              <a:spcBef>
                <a:spcPct val="20000"/>
              </a:spcBef>
              <a:spcAft>
                <a:spcPts val="0"/>
              </a:spcAft>
              <a:defRPr/>
            </a:pPr>
            <a:r>
              <a:rPr lang="da-DK" b="1" kern="0" noProof="1">
                <a:solidFill>
                  <a:srgbClr val="FFFFFF"/>
                </a:solidFill>
                <a:latin typeface="Calibri" pitchFamily="34" charset="0"/>
                <a:cs typeface="Arial" charset="0"/>
              </a:rPr>
              <a:t>Harmonize </a:t>
            </a:r>
          </a:p>
          <a:p>
            <a:pPr algn="ctr" defTabSz="801688" fontAlgn="auto">
              <a:spcBef>
                <a:spcPct val="20000"/>
              </a:spcBef>
              <a:spcAft>
                <a:spcPts val="0"/>
              </a:spcAft>
              <a:defRPr/>
            </a:pPr>
            <a:r>
              <a:rPr lang="da-DK" b="1" kern="0" noProof="1">
                <a:solidFill>
                  <a:srgbClr val="FFFFFF"/>
                </a:solidFill>
                <a:latin typeface="Calibri" pitchFamily="34" charset="0"/>
                <a:cs typeface="Arial" charset="0"/>
              </a:rPr>
              <a:t>food safety</a:t>
            </a:r>
          </a:p>
          <a:p>
            <a:pPr algn="ctr" defTabSz="801688" fontAlgn="auto">
              <a:spcBef>
                <a:spcPct val="20000"/>
              </a:spcBef>
              <a:spcAft>
                <a:spcPts val="0"/>
              </a:spcAft>
              <a:defRPr/>
            </a:pPr>
            <a:r>
              <a:rPr lang="da-DK" b="1" kern="0" noProof="1">
                <a:solidFill>
                  <a:srgbClr val="FFFFFF"/>
                </a:solidFill>
                <a:latin typeface="Calibri" pitchFamily="34" charset="0"/>
                <a:cs typeface="Arial" charset="0"/>
              </a:rPr>
              <a:t> laws and regulations</a:t>
            </a:r>
          </a:p>
        </p:txBody>
      </p:sp>
      <p:sp>
        <p:nvSpPr>
          <p:cNvPr id="2063" name="WordArt 35"/>
          <p:cNvSpPr>
            <a:spLocks noChangeArrowheads="1" noChangeShapeType="1" noTextEdit="1"/>
          </p:cNvSpPr>
          <p:nvPr>
            <p:custDataLst>
              <p:tags r:id="rId1"/>
            </p:custDataLst>
          </p:nvPr>
        </p:nvSpPr>
        <p:spPr bwMode="gray">
          <a:xfrm rot="-3792003">
            <a:off x="4889192" y="2425514"/>
            <a:ext cx="2119313" cy="2014537"/>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spcFirstLastPara="1" wrap="none" fromWordArt="1">
            <a:prstTxWarp prst="textArchUp">
              <a:avLst>
                <a:gd name="adj" fmla="val 12923908"/>
              </a:avLst>
            </a:prstTxWarp>
          </a:bodyPr>
          <a:lstStyle/>
          <a:p>
            <a:pPr algn="ctr"/>
            <a:r>
              <a:rPr lang="en-GB" sz="3600" b="1" kern="10" dirty="0">
                <a:solidFill>
                  <a:srgbClr val="007E39"/>
                </a:solidFill>
                <a:latin typeface="Calibri"/>
                <a:ea typeface="Calibri"/>
                <a:cs typeface="Calibri"/>
              </a:rPr>
              <a:t>Make GHI known in </a:t>
            </a:r>
            <a:r>
              <a:rPr lang="en-GB" sz="3600" b="1" kern="10" dirty="0" smtClean="0">
                <a:solidFill>
                  <a:srgbClr val="007E39"/>
                </a:solidFill>
                <a:latin typeface="Calibri"/>
                <a:ea typeface="Calibri"/>
                <a:cs typeface="Calibri"/>
              </a:rPr>
              <a:t>the </a:t>
            </a:r>
            <a:r>
              <a:rPr lang="en-GB" sz="3600" b="1" kern="10" dirty="0">
                <a:solidFill>
                  <a:srgbClr val="007E39"/>
                </a:solidFill>
                <a:latin typeface="Calibri"/>
                <a:ea typeface="Calibri"/>
                <a:cs typeface="Calibri"/>
              </a:rPr>
              <a:t>region</a:t>
            </a:r>
          </a:p>
        </p:txBody>
      </p:sp>
      <p:sp>
        <p:nvSpPr>
          <p:cNvPr id="53" name="Rektangel med afrundet, diagonalt hjørne 52"/>
          <p:cNvSpPr/>
          <p:nvPr/>
        </p:nvSpPr>
        <p:spPr>
          <a:xfrm>
            <a:off x="699184" y="1245228"/>
            <a:ext cx="3394270" cy="5214827"/>
          </a:xfrm>
          <a:prstGeom prst="round2DiagRect">
            <a:avLst>
              <a:gd name="adj1" fmla="val 20046"/>
              <a:gd name="adj2" fmla="val 0"/>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61" name="Text Box 52"/>
          <p:cNvSpPr txBox="1">
            <a:spLocks noChangeArrowheads="1"/>
          </p:cNvSpPr>
          <p:nvPr/>
        </p:nvSpPr>
        <p:spPr bwMode="gray">
          <a:xfrm>
            <a:off x="789805" y="3920898"/>
            <a:ext cx="3336987" cy="2539157"/>
          </a:xfrm>
          <a:prstGeom prst="rect">
            <a:avLst/>
          </a:prstGeom>
          <a:noFill/>
          <a:ln w="9525">
            <a:noFill/>
            <a:miter lim="800000"/>
            <a:headEnd/>
            <a:tailEnd/>
          </a:ln>
        </p:spPr>
        <p:txBody>
          <a:bodyPr vert="horz" wrap="square">
            <a:spAutoFit/>
          </a:bodyPr>
          <a:lstStyle/>
          <a:p>
            <a:pPr marL="285750" indent="-285750" defTabSz="801688" fontAlgn="auto">
              <a:spcBef>
                <a:spcPts val="600"/>
              </a:spcBef>
              <a:spcAft>
                <a:spcPts val="0"/>
              </a:spcAft>
              <a:buFont typeface="Arial"/>
              <a:buChar char="•"/>
              <a:defRPr/>
            </a:pPr>
            <a:r>
              <a:rPr lang="en-GB" sz="1600" kern="0" noProof="1">
                <a:latin typeface="Calibri" pitchFamily="34" charset="0"/>
                <a:ea typeface="+mn-ea"/>
                <a:cs typeface="Arial" pitchFamily="34" charset="0"/>
              </a:rPr>
              <a:t>Join GHI as members</a:t>
            </a:r>
          </a:p>
          <a:p>
            <a:pPr marL="285750" indent="-285750" defTabSz="801688" fontAlgn="auto">
              <a:spcBef>
                <a:spcPts val="600"/>
              </a:spcBef>
              <a:spcAft>
                <a:spcPts val="0"/>
              </a:spcAft>
              <a:buFont typeface="Arial"/>
              <a:buChar char="•"/>
              <a:defRPr/>
            </a:pPr>
            <a:r>
              <a:rPr lang="en-GB" sz="1600" kern="0" noProof="1" smtClean="0">
                <a:latin typeface="Calibri" pitchFamily="34" charset="0"/>
                <a:ea typeface="+mn-ea"/>
                <a:cs typeface="Arial" pitchFamily="34" charset="0"/>
              </a:rPr>
              <a:t>Participate </a:t>
            </a:r>
            <a:r>
              <a:rPr lang="en-GB" sz="1600" kern="0" noProof="1">
                <a:latin typeface="Calibri" pitchFamily="34" charset="0"/>
                <a:ea typeface="+mn-ea"/>
                <a:cs typeface="Arial" pitchFamily="34" charset="0"/>
              </a:rPr>
              <a:t>in consensus-building activities through GHI Working Groups related to their </a:t>
            </a:r>
            <a:r>
              <a:rPr lang="en-GB" sz="1600" kern="0" noProof="1" smtClean="0">
                <a:latin typeface="Calibri" pitchFamily="34" charset="0"/>
                <a:ea typeface="+mn-ea"/>
                <a:cs typeface="Arial" pitchFamily="34" charset="0"/>
              </a:rPr>
              <a:t>scientific field </a:t>
            </a:r>
            <a:r>
              <a:rPr lang="en-GB" sz="1600" kern="0" noProof="1">
                <a:latin typeface="Calibri" pitchFamily="34" charset="0"/>
                <a:ea typeface="+mn-ea"/>
                <a:cs typeface="Arial" pitchFamily="34" charset="0"/>
              </a:rPr>
              <a:t>or professional discipline</a:t>
            </a:r>
          </a:p>
          <a:p>
            <a:pPr marL="285750" indent="-285750" defTabSz="801688" fontAlgn="auto">
              <a:spcBef>
                <a:spcPts val="600"/>
              </a:spcBef>
              <a:spcAft>
                <a:spcPts val="0"/>
              </a:spcAft>
              <a:buFont typeface="Arial"/>
              <a:buChar char="•"/>
              <a:defRPr/>
            </a:pPr>
            <a:r>
              <a:rPr lang="en-GB" sz="1600" kern="0" noProof="1" smtClean="0">
                <a:latin typeface="Calibri" pitchFamily="34" charset="0"/>
                <a:ea typeface="+mn-ea"/>
                <a:cs typeface="Arial" pitchFamily="34" charset="0"/>
              </a:rPr>
              <a:t>Provide </a:t>
            </a:r>
            <a:r>
              <a:rPr lang="en-GB" sz="1600" kern="0" noProof="1">
                <a:latin typeface="Calibri" pitchFamily="34" charset="0"/>
                <a:ea typeface="+mn-ea"/>
                <a:cs typeface="Arial" pitchFamily="34" charset="0"/>
              </a:rPr>
              <a:t>expert review of GHI consensus documents</a:t>
            </a:r>
          </a:p>
          <a:p>
            <a:pPr marL="285750" indent="-285750" defTabSz="801688" fontAlgn="auto">
              <a:spcBef>
                <a:spcPts val="600"/>
              </a:spcBef>
              <a:spcAft>
                <a:spcPts val="0"/>
              </a:spcAft>
              <a:buFont typeface="Arial"/>
              <a:buChar char="•"/>
              <a:defRPr/>
            </a:pPr>
            <a:r>
              <a:rPr lang="en-GB" sz="1600" kern="0" noProof="1" smtClean="0">
                <a:latin typeface="Calibri" pitchFamily="34" charset="0"/>
                <a:ea typeface="+mn-ea"/>
                <a:cs typeface="Arial" pitchFamily="34" charset="0"/>
              </a:rPr>
              <a:t>Contribute </a:t>
            </a:r>
            <a:r>
              <a:rPr lang="en-GB" sz="1600" kern="0" noProof="1">
                <a:latin typeface="Calibri" pitchFamily="34" charset="0"/>
                <a:ea typeface="+mn-ea"/>
                <a:cs typeface="Arial" pitchFamily="34" charset="0"/>
              </a:rPr>
              <a:t>to GHI books as authors</a:t>
            </a:r>
            <a:endParaRPr lang="da-DK" sz="1600" kern="0" noProof="1">
              <a:latin typeface="Calibri" pitchFamily="34" charset="0"/>
              <a:ea typeface="+mn-ea"/>
              <a:cs typeface="Arial" pitchFamily="34" charset="0"/>
            </a:endParaRPr>
          </a:p>
        </p:txBody>
      </p:sp>
      <p:sp>
        <p:nvSpPr>
          <p:cNvPr id="62" name="Rektangel 61"/>
          <p:cNvSpPr/>
          <p:nvPr/>
        </p:nvSpPr>
        <p:spPr>
          <a:xfrm>
            <a:off x="909492" y="1315614"/>
            <a:ext cx="3252885" cy="2585323"/>
          </a:xfrm>
          <a:prstGeom prst="rect">
            <a:avLst/>
          </a:prstGeom>
        </p:spPr>
        <p:txBody>
          <a:bodyPr wrap="square">
            <a:spAutoFit/>
          </a:bodyPr>
          <a:lstStyle/>
          <a:p>
            <a:pPr fontAlgn="auto">
              <a:spcBef>
                <a:spcPts val="0"/>
              </a:spcBef>
              <a:spcAft>
                <a:spcPts val="0"/>
              </a:spcAft>
              <a:defRPr/>
            </a:pPr>
            <a:r>
              <a:rPr lang="en-GB" b="1" kern="0" noProof="1">
                <a:latin typeface="Calibri" pitchFamily="34" charset="0"/>
                <a:ea typeface="+mn-ea"/>
                <a:cs typeface="Arial" pitchFamily="34" charset="0"/>
              </a:rPr>
              <a:t>Communicate GHI messages and share consensus documents with local, regional and national</a:t>
            </a:r>
          </a:p>
          <a:p>
            <a:pPr fontAlgn="auto">
              <a:spcBef>
                <a:spcPts val="0"/>
              </a:spcBef>
              <a:spcAft>
                <a:spcPts val="0"/>
              </a:spcAft>
              <a:defRPr/>
            </a:pPr>
            <a:r>
              <a:rPr lang="en-GB" b="1" kern="0" noProof="1">
                <a:latin typeface="Calibri" pitchFamily="34" charset="0"/>
                <a:ea typeface="+mn-ea"/>
                <a:cs typeface="Arial" pitchFamily="34" charset="0"/>
              </a:rPr>
              <a:t>government officials and </a:t>
            </a:r>
            <a:r>
              <a:rPr lang="en-GB" b="1" kern="0" noProof="1" smtClean="0">
                <a:latin typeface="Calibri" pitchFamily="34" charset="0"/>
                <a:ea typeface="+mn-ea"/>
                <a:cs typeface="Arial" pitchFamily="34" charset="0"/>
              </a:rPr>
              <a:t>policymakers</a:t>
            </a:r>
            <a:endParaRPr lang="da-DK" b="1" kern="0" noProof="1">
              <a:latin typeface="Calibri" pitchFamily="34" charset="0"/>
              <a:ea typeface="+mn-ea"/>
              <a:cs typeface="Arial" pitchFamily="34" charset="0"/>
            </a:endParaRPr>
          </a:p>
          <a:p>
            <a:pPr fontAlgn="auto">
              <a:spcBef>
                <a:spcPts val="0"/>
              </a:spcBef>
              <a:spcAft>
                <a:spcPts val="0"/>
              </a:spcAft>
              <a:defRPr/>
            </a:pPr>
            <a:endParaRPr lang="da-DK" b="1" kern="0" noProof="1" smtClean="0">
              <a:latin typeface="Calibri" pitchFamily="34" charset="0"/>
              <a:ea typeface="+mn-ea"/>
              <a:cs typeface="Arial" pitchFamily="34" charset="0"/>
            </a:endParaRPr>
          </a:p>
          <a:p>
            <a:pPr fontAlgn="auto">
              <a:spcBef>
                <a:spcPts val="0"/>
              </a:spcBef>
              <a:spcAft>
                <a:spcPts val="0"/>
              </a:spcAft>
              <a:defRPr/>
            </a:pPr>
            <a:endParaRPr lang="da-DK" b="1" kern="0" noProof="1">
              <a:latin typeface="Calibri" pitchFamily="34" charset="0"/>
              <a:ea typeface="+mn-ea"/>
              <a:cs typeface="Arial" pitchFamily="34" charset="0"/>
            </a:endParaRPr>
          </a:p>
          <a:p>
            <a:pPr fontAlgn="auto">
              <a:spcBef>
                <a:spcPts val="0"/>
              </a:spcBef>
              <a:spcAft>
                <a:spcPts val="0"/>
              </a:spcAft>
              <a:defRPr/>
            </a:pPr>
            <a:r>
              <a:rPr lang="en-GB" b="1" dirty="0">
                <a:latin typeface="+mn-lt"/>
                <a:ea typeface="+mn-ea"/>
              </a:rPr>
              <a:t>Identify experts/specialists in their regions and </a:t>
            </a:r>
            <a:r>
              <a:rPr lang="en-GB" b="1" dirty="0" smtClean="0">
                <a:latin typeface="+mn-lt"/>
                <a:ea typeface="+mn-ea"/>
              </a:rPr>
              <a:t>localities to:</a:t>
            </a:r>
            <a:endParaRPr lang="da-DK" b="1" dirty="0">
              <a:latin typeface="+mn-lt"/>
              <a:ea typeface="+mn-ea"/>
            </a:endParaRPr>
          </a:p>
        </p:txBody>
      </p:sp>
      <p:sp>
        <p:nvSpPr>
          <p:cNvPr id="2070" name="Rectangle 8"/>
          <p:cNvSpPr>
            <a:spLocks noChangeArrowheads="1"/>
          </p:cNvSpPr>
          <p:nvPr/>
        </p:nvSpPr>
        <p:spPr bwMode="gray">
          <a:xfrm>
            <a:off x="314325" y="195263"/>
            <a:ext cx="8520113"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lstStyle/>
          <a:p>
            <a:r>
              <a:rPr lang="en-GB" sz="2600" b="1" cap="all" dirty="0">
                <a:latin typeface="Calibri" charset="0"/>
              </a:rPr>
              <a:t>GHI Ambassador GUIDELINES</a:t>
            </a:r>
          </a:p>
        </p:txBody>
      </p:sp>
      <p:sp>
        <p:nvSpPr>
          <p:cNvPr id="2071" name="Tekstboks 19"/>
          <p:cNvSpPr txBox="1">
            <a:spLocks noChangeArrowheads="1"/>
          </p:cNvSpPr>
          <p:nvPr/>
        </p:nvSpPr>
        <p:spPr bwMode="auto">
          <a:xfrm>
            <a:off x="219927" y="661289"/>
            <a:ext cx="409458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da-DK" sz="1600" cap="all" dirty="0">
                <a:latin typeface="Calibri" charset="0"/>
              </a:rPr>
              <a:t>The Ambassador’s Role &amp; Responsibilities</a:t>
            </a:r>
          </a:p>
        </p:txBody>
      </p:sp>
      <p:sp>
        <p:nvSpPr>
          <p:cNvPr id="22" name="Freeform 243"/>
          <p:cNvSpPr>
            <a:spLocks/>
          </p:cNvSpPr>
          <p:nvPr/>
        </p:nvSpPr>
        <p:spPr bwMode="auto">
          <a:xfrm>
            <a:off x="4916488" y="3987800"/>
            <a:ext cx="2541587" cy="1041400"/>
          </a:xfrm>
          <a:custGeom>
            <a:avLst/>
            <a:gdLst/>
            <a:ahLst/>
            <a:cxnLst>
              <a:cxn ang="0">
                <a:pos x="757" y="407"/>
              </a:cxn>
              <a:cxn ang="0">
                <a:pos x="673" y="402"/>
              </a:cxn>
              <a:cxn ang="0">
                <a:pos x="591" y="386"/>
              </a:cxn>
              <a:cxn ang="0">
                <a:pos x="513" y="362"/>
              </a:cxn>
              <a:cxn ang="0">
                <a:pos x="440" y="327"/>
              </a:cxn>
              <a:cxn ang="0">
                <a:pos x="372" y="285"/>
              </a:cxn>
              <a:cxn ang="0">
                <a:pos x="310" y="236"/>
              </a:cxn>
              <a:cxn ang="0">
                <a:pos x="254" y="179"/>
              </a:cxn>
              <a:cxn ang="0">
                <a:pos x="206" y="117"/>
              </a:cxn>
              <a:cxn ang="0">
                <a:pos x="0" y="261"/>
              </a:cxn>
              <a:cxn ang="0">
                <a:pos x="16" y="283"/>
              </a:cxn>
              <a:cxn ang="0">
                <a:pos x="49" y="325"/>
              </a:cxn>
              <a:cxn ang="0">
                <a:pos x="86" y="366"/>
              </a:cxn>
              <a:cxn ang="0">
                <a:pos x="123" y="405"/>
              </a:cxn>
              <a:cxn ang="0">
                <a:pos x="163" y="441"/>
              </a:cxn>
              <a:cxn ang="0">
                <a:pos x="206" y="475"/>
              </a:cxn>
              <a:cxn ang="0">
                <a:pos x="252" y="506"/>
              </a:cxn>
              <a:cxn ang="0">
                <a:pos x="298" y="534"/>
              </a:cxn>
              <a:cxn ang="0">
                <a:pos x="346" y="560"/>
              </a:cxn>
              <a:cxn ang="0">
                <a:pos x="397" y="583"/>
              </a:cxn>
              <a:cxn ang="0">
                <a:pos x="449" y="604"/>
              </a:cxn>
              <a:cxn ang="0">
                <a:pos x="502" y="621"/>
              </a:cxn>
              <a:cxn ang="0">
                <a:pos x="556" y="634"/>
              </a:cxn>
              <a:cxn ang="0">
                <a:pos x="613" y="644"/>
              </a:cxn>
              <a:cxn ang="0">
                <a:pos x="670" y="652"/>
              </a:cxn>
              <a:cxn ang="0">
                <a:pos x="727" y="656"/>
              </a:cxn>
              <a:cxn ang="0">
                <a:pos x="757" y="656"/>
              </a:cxn>
              <a:cxn ang="0">
                <a:pos x="827" y="654"/>
              </a:cxn>
              <a:cxn ang="0">
                <a:pos x="896" y="646"/>
              </a:cxn>
              <a:cxn ang="0">
                <a:pos x="963" y="633"/>
              </a:cxn>
              <a:cxn ang="0">
                <a:pos x="1029" y="616"/>
              </a:cxn>
              <a:cxn ang="0">
                <a:pos x="1093" y="594"/>
              </a:cxn>
              <a:cxn ang="0">
                <a:pos x="1154" y="567"/>
              </a:cxn>
              <a:cxn ang="0">
                <a:pos x="1212" y="537"/>
              </a:cxn>
              <a:cxn ang="0">
                <a:pos x="1268" y="502"/>
              </a:cxn>
              <a:cxn ang="0">
                <a:pos x="1322" y="464"/>
              </a:cxn>
              <a:cxn ang="0">
                <a:pos x="1372" y="421"/>
              </a:cxn>
              <a:cxn ang="0">
                <a:pos x="1420" y="376"/>
              </a:cxn>
              <a:cxn ang="0">
                <a:pos x="1464" y="328"/>
              </a:cxn>
              <a:cxn ang="0">
                <a:pos x="1504" y="276"/>
              </a:cxn>
              <a:cxn ang="0">
                <a:pos x="1540" y="222"/>
              </a:cxn>
              <a:cxn ang="0">
                <a:pos x="1573" y="165"/>
              </a:cxn>
              <a:cxn ang="0">
                <a:pos x="1601" y="105"/>
              </a:cxn>
              <a:cxn ang="0">
                <a:pos x="1372" y="0"/>
              </a:cxn>
              <a:cxn ang="0">
                <a:pos x="1361" y="22"/>
              </a:cxn>
              <a:cxn ang="0">
                <a:pos x="1341" y="66"/>
              </a:cxn>
              <a:cxn ang="0">
                <a:pos x="1315" y="106"/>
              </a:cxn>
              <a:cxn ang="0">
                <a:pos x="1287" y="145"/>
              </a:cxn>
              <a:cxn ang="0">
                <a:pos x="1258" y="183"/>
              </a:cxn>
              <a:cxn ang="0">
                <a:pos x="1224" y="218"/>
              </a:cxn>
              <a:cxn ang="0">
                <a:pos x="1189" y="250"/>
              </a:cxn>
              <a:cxn ang="0">
                <a:pos x="1151" y="279"/>
              </a:cxn>
              <a:cxn ang="0">
                <a:pos x="1111" y="306"/>
              </a:cxn>
              <a:cxn ang="0">
                <a:pos x="1068" y="331"/>
              </a:cxn>
              <a:cxn ang="0">
                <a:pos x="1026" y="351"/>
              </a:cxn>
              <a:cxn ang="0">
                <a:pos x="980" y="370"/>
              </a:cxn>
              <a:cxn ang="0">
                <a:pos x="932" y="384"/>
              </a:cxn>
              <a:cxn ang="0">
                <a:pos x="884" y="396"/>
              </a:cxn>
              <a:cxn ang="0">
                <a:pos x="834" y="403"/>
              </a:cxn>
              <a:cxn ang="0">
                <a:pos x="783" y="407"/>
              </a:cxn>
              <a:cxn ang="0">
                <a:pos x="757" y="407"/>
              </a:cxn>
            </a:cxnLst>
            <a:rect l="0" t="0" r="r" b="b"/>
            <a:pathLst>
              <a:path w="1601" h="656">
                <a:moveTo>
                  <a:pt x="757" y="407"/>
                </a:moveTo>
                <a:lnTo>
                  <a:pt x="757" y="407"/>
                </a:lnTo>
                <a:lnTo>
                  <a:pt x="714" y="406"/>
                </a:lnTo>
                <a:lnTo>
                  <a:pt x="673" y="402"/>
                </a:lnTo>
                <a:lnTo>
                  <a:pt x="631" y="396"/>
                </a:lnTo>
                <a:lnTo>
                  <a:pt x="591" y="386"/>
                </a:lnTo>
                <a:lnTo>
                  <a:pt x="551" y="375"/>
                </a:lnTo>
                <a:lnTo>
                  <a:pt x="513" y="362"/>
                </a:lnTo>
                <a:lnTo>
                  <a:pt x="476" y="345"/>
                </a:lnTo>
                <a:lnTo>
                  <a:pt x="440" y="327"/>
                </a:lnTo>
                <a:lnTo>
                  <a:pt x="406" y="307"/>
                </a:lnTo>
                <a:lnTo>
                  <a:pt x="372" y="285"/>
                </a:lnTo>
                <a:lnTo>
                  <a:pt x="340" y="262"/>
                </a:lnTo>
                <a:lnTo>
                  <a:pt x="310" y="236"/>
                </a:lnTo>
                <a:lnTo>
                  <a:pt x="281" y="209"/>
                </a:lnTo>
                <a:lnTo>
                  <a:pt x="254" y="179"/>
                </a:lnTo>
                <a:lnTo>
                  <a:pt x="230" y="148"/>
                </a:lnTo>
                <a:lnTo>
                  <a:pt x="206" y="117"/>
                </a:lnTo>
                <a:lnTo>
                  <a:pt x="40" y="83"/>
                </a:lnTo>
                <a:lnTo>
                  <a:pt x="0" y="261"/>
                </a:lnTo>
                <a:lnTo>
                  <a:pt x="0" y="261"/>
                </a:lnTo>
                <a:lnTo>
                  <a:pt x="16" y="283"/>
                </a:lnTo>
                <a:lnTo>
                  <a:pt x="32" y="305"/>
                </a:lnTo>
                <a:lnTo>
                  <a:pt x="49" y="325"/>
                </a:lnTo>
                <a:lnTo>
                  <a:pt x="66" y="346"/>
                </a:lnTo>
                <a:lnTo>
                  <a:pt x="86" y="366"/>
                </a:lnTo>
                <a:lnTo>
                  <a:pt x="104" y="385"/>
                </a:lnTo>
                <a:lnTo>
                  <a:pt x="123" y="405"/>
                </a:lnTo>
                <a:lnTo>
                  <a:pt x="144" y="423"/>
                </a:lnTo>
                <a:lnTo>
                  <a:pt x="163" y="441"/>
                </a:lnTo>
                <a:lnTo>
                  <a:pt x="185" y="458"/>
                </a:lnTo>
                <a:lnTo>
                  <a:pt x="206" y="475"/>
                </a:lnTo>
                <a:lnTo>
                  <a:pt x="230" y="490"/>
                </a:lnTo>
                <a:lnTo>
                  <a:pt x="252" y="506"/>
                </a:lnTo>
                <a:lnTo>
                  <a:pt x="275" y="520"/>
                </a:lnTo>
                <a:lnTo>
                  <a:pt x="298" y="534"/>
                </a:lnTo>
                <a:lnTo>
                  <a:pt x="323" y="548"/>
                </a:lnTo>
                <a:lnTo>
                  <a:pt x="346" y="560"/>
                </a:lnTo>
                <a:lnTo>
                  <a:pt x="372" y="572"/>
                </a:lnTo>
                <a:lnTo>
                  <a:pt x="397" y="583"/>
                </a:lnTo>
                <a:lnTo>
                  <a:pt x="423" y="594"/>
                </a:lnTo>
                <a:lnTo>
                  <a:pt x="449" y="604"/>
                </a:lnTo>
                <a:lnTo>
                  <a:pt x="476" y="612"/>
                </a:lnTo>
                <a:lnTo>
                  <a:pt x="502" y="621"/>
                </a:lnTo>
                <a:lnTo>
                  <a:pt x="529" y="628"/>
                </a:lnTo>
                <a:lnTo>
                  <a:pt x="556" y="634"/>
                </a:lnTo>
                <a:lnTo>
                  <a:pt x="585" y="641"/>
                </a:lnTo>
                <a:lnTo>
                  <a:pt x="613" y="644"/>
                </a:lnTo>
                <a:lnTo>
                  <a:pt x="641" y="650"/>
                </a:lnTo>
                <a:lnTo>
                  <a:pt x="670" y="652"/>
                </a:lnTo>
                <a:lnTo>
                  <a:pt x="699" y="655"/>
                </a:lnTo>
                <a:lnTo>
                  <a:pt x="727" y="656"/>
                </a:lnTo>
                <a:lnTo>
                  <a:pt x="757" y="656"/>
                </a:lnTo>
                <a:lnTo>
                  <a:pt x="757" y="656"/>
                </a:lnTo>
                <a:lnTo>
                  <a:pt x="792" y="656"/>
                </a:lnTo>
                <a:lnTo>
                  <a:pt x="827" y="654"/>
                </a:lnTo>
                <a:lnTo>
                  <a:pt x="862" y="651"/>
                </a:lnTo>
                <a:lnTo>
                  <a:pt x="896" y="646"/>
                </a:lnTo>
                <a:lnTo>
                  <a:pt x="931" y="641"/>
                </a:lnTo>
                <a:lnTo>
                  <a:pt x="963" y="633"/>
                </a:lnTo>
                <a:lnTo>
                  <a:pt x="997" y="625"/>
                </a:lnTo>
                <a:lnTo>
                  <a:pt x="1029" y="616"/>
                </a:lnTo>
                <a:lnTo>
                  <a:pt x="1061" y="606"/>
                </a:lnTo>
                <a:lnTo>
                  <a:pt x="1093" y="594"/>
                </a:lnTo>
                <a:lnTo>
                  <a:pt x="1124" y="581"/>
                </a:lnTo>
                <a:lnTo>
                  <a:pt x="1154" y="567"/>
                </a:lnTo>
                <a:lnTo>
                  <a:pt x="1184" y="552"/>
                </a:lnTo>
                <a:lnTo>
                  <a:pt x="1212" y="537"/>
                </a:lnTo>
                <a:lnTo>
                  <a:pt x="1241" y="520"/>
                </a:lnTo>
                <a:lnTo>
                  <a:pt x="1268" y="502"/>
                </a:lnTo>
                <a:lnTo>
                  <a:pt x="1295" y="484"/>
                </a:lnTo>
                <a:lnTo>
                  <a:pt x="1322" y="464"/>
                </a:lnTo>
                <a:lnTo>
                  <a:pt x="1347" y="443"/>
                </a:lnTo>
                <a:lnTo>
                  <a:pt x="1372" y="421"/>
                </a:lnTo>
                <a:lnTo>
                  <a:pt x="1396" y="399"/>
                </a:lnTo>
                <a:lnTo>
                  <a:pt x="1420" y="376"/>
                </a:lnTo>
                <a:lnTo>
                  <a:pt x="1442" y="353"/>
                </a:lnTo>
                <a:lnTo>
                  <a:pt x="1464" y="328"/>
                </a:lnTo>
                <a:lnTo>
                  <a:pt x="1483" y="302"/>
                </a:lnTo>
                <a:lnTo>
                  <a:pt x="1504" y="276"/>
                </a:lnTo>
                <a:lnTo>
                  <a:pt x="1522" y="249"/>
                </a:lnTo>
                <a:lnTo>
                  <a:pt x="1540" y="222"/>
                </a:lnTo>
                <a:lnTo>
                  <a:pt x="1557" y="193"/>
                </a:lnTo>
                <a:lnTo>
                  <a:pt x="1573" y="165"/>
                </a:lnTo>
                <a:lnTo>
                  <a:pt x="1587" y="135"/>
                </a:lnTo>
                <a:lnTo>
                  <a:pt x="1601" y="105"/>
                </a:lnTo>
                <a:lnTo>
                  <a:pt x="1427" y="171"/>
                </a:lnTo>
                <a:lnTo>
                  <a:pt x="1372" y="0"/>
                </a:lnTo>
                <a:lnTo>
                  <a:pt x="1372" y="0"/>
                </a:lnTo>
                <a:lnTo>
                  <a:pt x="1361" y="22"/>
                </a:lnTo>
                <a:lnTo>
                  <a:pt x="1351" y="44"/>
                </a:lnTo>
                <a:lnTo>
                  <a:pt x="1341" y="66"/>
                </a:lnTo>
                <a:lnTo>
                  <a:pt x="1328" y="87"/>
                </a:lnTo>
                <a:lnTo>
                  <a:pt x="1315" y="106"/>
                </a:lnTo>
                <a:lnTo>
                  <a:pt x="1302" y="127"/>
                </a:lnTo>
                <a:lnTo>
                  <a:pt x="1287" y="145"/>
                </a:lnTo>
                <a:lnTo>
                  <a:pt x="1273" y="165"/>
                </a:lnTo>
                <a:lnTo>
                  <a:pt x="1258" y="183"/>
                </a:lnTo>
                <a:lnTo>
                  <a:pt x="1241" y="201"/>
                </a:lnTo>
                <a:lnTo>
                  <a:pt x="1224" y="218"/>
                </a:lnTo>
                <a:lnTo>
                  <a:pt x="1207" y="233"/>
                </a:lnTo>
                <a:lnTo>
                  <a:pt x="1189" y="250"/>
                </a:lnTo>
                <a:lnTo>
                  <a:pt x="1169" y="265"/>
                </a:lnTo>
                <a:lnTo>
                  <a:pt x="1151" y="279"/>
                </a:lnTo>
                <a:lnTo>
                  <a:pt x="1131" y="293"/>
                </a:lnTo>
                <a:lnTo>
                  <a:pt x="1111" y="306"/>
                </a:lnTo>
                <a:lnTo>
                  <a:pt x="1090" y="319"/>
                </a:lnTo>
                <a:lnTo>
                  <a:pt x="1068" y="331"/>
                </a:lnTo>
                <a:lnTo>
                  <a:pt x="1048" y="341"/>
                </a:lnTo>
                <a:lnTo>
                  <a:pt x="1026" y="351"/>
                </a:lnTo>
                <a:lnTo>
                  <a:pt x="1002" y="361"/>
                </a:lnTo>
                <a:lnTo>
                  <a:pt x="980" y="370"/>
                </a:lnTo>
                <a:lnTo>
                  <a:pt x="957" y="377"/>
                </a:lnTo>
                <a:lnTo>
                  <a:pt x="932" y="384"/>
                </a:lnTo>
                <a:lnTo>
                  <a:pt x="909" y="390"/>
                </a:lnTo>
                <a:lnTo>
                  <a:pt x="884" y="396"/>
                </a:lnTo>
                <a:lnTo>
                  <a:pt x="860" y="399"/>
                </a:lnTo>
                <a:lnTo>
                  <a:pt x="834" y="403"/>
                </a:lnTo>
                <a:lnTo>
                  <a:pt x="809" y="405"/>
                </a:lnTo>
                <a:lnTo>
                  <a:pt x="783" y="407"/>
                </a:lnTo>
                <a:lnTo>
                  <a:pt x="757" y="407"/>
                </a:lnTo>
                <a:lnTo>
                  <a:pt x="757" y="407"/>
                </a:lnTo>
                <a:close/>
              </a:path>
            </a:pathLst>
          </a:custGeom>
          <a:ln/>
        </p:spPr>
        <p:style>
          <a:lnRef idx="0">
            <a:schemeClr val="accent5"/>
          </a:lnRef>
          <a:fillRef idx="3">
            <a:schemeClr val="accent5"/>
          </a:fillRef>
          <a:effectRef idx="3">
            <a:schemeClr val="accent5"/>
          </a:effectRef>
          <a:fontRef idx="minor">
            <a:schemeClr val="lt1"/>
          </a:fontRef>
        </p:style>
        <p:txBody>
          <a:bodyPr anchor="ctr"/>
          <a:lstStyle/>
          <a:p>
            <a:pPr indent="-342900" algn="ctr" fontAlgn="auto">
              <a:spcBef>
                <a:spcPts val="0"/>
              </a:spcBef>
              <a:spcAft>
                <a:spcPts val="0"/>
              </a:spcAft>
              <a:buFont typeface="+mj-lt"/>
              <a:buAutoNum type="arabicPeriod"/>
              <a:defRPr/>
            </a:pPr>
            <a:endParaRPr lang="da-DK" b="1" kern="0" noProof="1">
              <a:solidFill>
                <a:sysClr val="window" lastClr="FFFFFF"/>
              </a:solidFill>
              <a:latin typeface="Calibri"/>
              <a:ea typeface="+mn-ea"/>
            </a:endParaRPr>
          </a:p>
        </p:txBody>
      </p:sp>
      <p:sp>
        <p:nvSpPr>
          <p:cNvPr id="23" name="Freeform 233"/>
          <p:cNvSpPr>
            <a:spLocks/>
          </p:cNvSpPr>
          <p:nvPr/>
        </p:nvSpPr>
        <p:spPr bwMode="auto">
          <a:xfrm>
            <a:off x="6075363" y="2954338"/>
            <a:ext cx="71437" cy="12700"/>
          </a:xfrm>
          <a:custGeom>
            <a:avLst/>
            <a:gdLst>
              <a:gd name="T0" fmla="*/ 90724984 w 45"/>
              <a:gd name="T1" fmla="*/ 20161247 h 8"/>
              <a:gd name="T2" fmla="*/ 113405455 w 45"/>
              <a:gd name="T3" fmla="*/ 0 h 8"/>
              <a:gd name="T4" fmla="*/ 113405455 w 45"/>
              <a:gd name="T5" fmla="*/ 0 h 8"/>
              <a:gd name="T6" fmla="*/ 83163777 w 45"/>
              <a:gd name="T7" fmla="*/ 0 h 8"/>
              <a:gd name="T8" fmla="*/ 83163777 w 45"/>
              <a:gd name="T9" fmla="*/ 0 h 8"/>
              <a:gd name="T10" fmla="*/ 15120833 w 45"/>
              <a:gd name="T11" fmla="*/ 2520950 h 8"/>
              <a:gd name="T12" fmla="*/ 0 w 45"/>
              <a:gd name="T13" fmla="*/ 15120936 h 8"/>
              <a:gd name="T14" fmla="*/ 90724984 w 45"/>
              <a:gd name="T15" fmla="*/ 20161247 h 8"/>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8"/>
              <a:gd name="T26" fmla="*/ 45 w 4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8">
                <a:moveTo>
                  <a:pt x="36" y="8"/>
                </a:moveTo>
                <a:lnTo>
                  <a:pt x="45" y="0"/>
                </a:lnTo>
                <a:lnTo>
                  <a:pt x="33" y="0"/>
                </a:lnTo>
                <a:lnTo>
                  <a:pt x="6" y="1"/>
                </a:lnTo>
                <a:lnTo>
                  <a:pt x="0" y="6"/>
                </a:lnTo>
                <a:lnTo>
                  <a:pt x="36" y="8"/>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24" name="Freeform 234"/>
          <p:cNvSpPr>
            <a:spLocks/>
          </p:cNvSpPr>
          <p:nvPr/>
        </p:nvSpPr>
        <p:spPr bwMode="auto">
          <a:xfrm>
            <a:off x="6126163" y="2128838"/>
            <a:ext cx="63500" cy="9525"/>
          </a:xfrm>
          <a:custGeom>
            <a:avLst/>
            <a:gdLst>
              <a:gd name="T0" fmla="*/ 88206254 w 40"/>
              <a:gd name="T1" fmla="*/ 2520950 h 6"/>
              <a:gd name="T2" fmla="*/ 0 w 40"/>
              <a:gd name="T3" fmla="*/ 0 h 6"/>
              <a:gd name="T4" fmla="*/ 12601573 w 40"/>
              <a:gd name="T5" fmla="*/ 15120939 h 6"/>
              <a:gd name="T6" fmla="*/ 12601573 w 40"/>
              <a:gd name="T7" fmla="*/ 15120939 h 6"/>
              <a:gd name="T8" fmla="*/ 100806236 w 40"/>
              <a:gd name="T9" fmla="*/ 15120939 h 6"/>
              <a:gd name="T10" fmla="*/ 88206254 w 40"/>
              <a:gd name="T11" fmla="*/ 2520950 h 6"/>
              <a:gd name="T12" fmla="*/ 0 60000 65536"/>
              <a:gd name="T13" fmla="*/ 0 60000 65536"/>
              <a:gd name="T14" fmla="*/ 0 60000 65536"/>
              <a:gd name="T15" fmla="*/ 0 60000 65536"/>
              <a:gd name="T16" fmla="*/ 0 60000 65536"/>
              <a:gd name="T17" fmla="*/ 0 60000 65536"/>
              <a:gd name="T18" fmla="*/ 0 w 40"/>
              <a:gd name="T19" fmla="*/ 0 h 6"/>
              <a:gd name="T20" fmla="*/ 40 w 40"/>
              <a:gd name="T21" fmla="*/ 6 h 6"/>
            </a:gdLst>
            <a:ahLst/>
            <a:cxnLst>
              <a:cxn ang="T12">
                <a:pos x="T0" y="T1"/>
              </a:cxn>
              <a:cxn ang="T13">
                <a:pos x="T2" y="T3"/>
              </a:cxn>
              <a:cxn ang="T14">
                <a:pos x="T4" y="T5"/>
              </a:cxn>
              <a:cxn ang="T15">
                <a:pos x="T6" y="T7"/>
              </a:cxn>
              <a:cxn ang="T16">
                <a:pos x="T8" y="T9"/>
              </a:cxn>
              <a:cxn ang="T17">
                <a:pos x="T10" y="T11"/>
              </a:cxn>
            </a:cxnLst>
            <a:rect l="T18" t="T19" r="T20" b="T21"/>
            <a:pathLst>
              <a:path w="40" h="6">
                <a:moveTo>
                  <a:pt x="35" y="1"/>
                </a:moveTo>
                <a:lnTo>
                  <a:pt x="0" y="0"/>
                </a:lnTo>
                <a:lnTo>
                  <a:pt x="5" y="6"/>
                </a:lnTo>
                <a:lnTo>
                  <a:pt x="40" y="6"/>
                </a:lnTo>
                <a:lnTo>
                  <a:pt x="35" y="1"/>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0" name="Freeform 237"/>
          <p:cNvSpPr>
            <a:spLocks/>
          </p:cNvSpPr>
          <p:nvPr/>
        </p:nvSpPr>
        <p:spPr bwMode="auto">
          <a:xfrm>
            <a:off x="6126163" y="4600575"/>
            <a:ext cx="88900" cy="33338"/>
          </a:xfrm>
          <a:custGeom>
            <a:avLst/>
            <a:gdLst>
              <a:gd name="T0" fmla="*/ 90725625 w 56"/>
              <a:gd name="T1" fmla="*/ 0 h 21"/>
              <a:gd name="T2" fmla="*/ 90725625 w 56"/>
              <a:gd name="T3" fmla="*/ 0 h 21"/>
              <a:gd name="T4" fmla="*/ 2520950 w 56"/>
              <a:gd name="T5" fmla="*/ 2520988 h 21"/>
              <a:gd name="T6" fmla="*/ 2520950 w 56"/>
              <a:gd name="T7" fmla="*/ 2520988 h 21"/>
              <a:gd name="T8" fmla="*/ 0 w 56"/>
              <a:gd name="T9" fmla="*/ 2520988 h 21"/>
              <a:gd name="T10" fmla="*/ 50403124 w 56"/>
              <a:gd name="T11" fmla="*/ 42844089 h 21"/>
              <a:gd name="T12" fmla="*/ 40322501 w 56"/>
              <a:gd name="T13" fmla="*/ 52924874 h 21"/>
              <a:gd name="T14" fmla="*/ 40322501 w 56"/>
              <a:gd name="T15" fmla="*/ 52924874 h 21"/>
              <a:gd name="T16" fmla="*/ 128528777 w 56"/>
              <a:gd name="T17" fmla="*/ 50403875 h 21"/>
              <a:gd name="T18" fmla="*/ 141128761 w 56"/>
              <a:gd name="T19" fmla="*/ 40323103 h 21"/>
              <a:gd name="T20" fmla="*/ 90725625 w 56"/>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21"/>
              <a:gd name="T35" fmla="*/ 56 w 56"/>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21">
                <a:moveTo>
                  <a:pt x="36" y="0"/>
                </a:moveTo>
                <a:lnTo>
                  <a:pt x="36" y="0"/>
                </a:lnTo>
                <a:lnTo>
                  <a:pt x="1" y="1"/>
                </a:lnTo>
                <a:lnTo>
                  <a:pt x="0" y="1"/>
                </a:lnTo>
                <a:lnTo>
                  <a:pt x="20" y="17"/>
                </a:lnTo>
                <a:lnTo>
                  <a:pt x="16" y="21"/>
                </a:lnTo>
                <a:lnTo>
                  <a:pt x="51" y="20"/>
                </a:lnTo>
                <a:lnTo>
                  <a:pt x="56" y="16"/>
                </a:lnTo>
                <a:lnTo>
                  <a:pt x="36" y="0"/>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3" name="Freeform 238"/>
          <p:cNvSpPr>
            <a:spLocks/>
          </p:cNvSpPr>
          <p:nvPr/>
        </p:nvSpPr>
        <p:spPr bwMode="auto">
          <a:xfrm>
            <a:off x="6102350" y="4205288"/>
            <a:ext cx="60325" cy="11112"/>
          </a:xfrm>
          <a:custGeom>
            <a:avLst/>
            <a:gdLst>
              <a:gd name="T0" fmla="*/ 83165941 w 38"/>
              <a:gd name="T1" fmla="*/ 17639508 h 7"/>
              <a:gd name="T2" fmla="*/ 95765924 w 38"/>
              <a:gd name="T3" fmla="*/ 0 h 7"/>
              <a:gd name="T4" fmla="*/ 7559675 w 38"/>
              <a:gd name="T5" fmla="*/ 7559336 h 7"/>
              <a:gd name="T6" fmla="*/ 0 w 38"/>
              <a:gd name="T7" fmla="*/ 17639508 h 7"/>
              <a:gd name="T8" fmla="*/ 0 w 38"/>
              <a:gd name="T9" fmla="*/ 17639508 h 7"/>
              <a:gd name="T10" fmla="*/ 40322496 w 38"/>
              <a:gd name="T11" fmla="*/ 17639508 h 7"/>
              <a:gd name="T12" fmla="*/ 40322496 w 38"/>
              <a:gd name="T13" fmla="*/ 17639508 h 7"/>
              <a:gd name="T14" fmla="*/ 83165941 w 38"/>
              <a:gd name="T15" fmla="*/ 17639508 h 7"/>
              <a:gd name="T16" fmla="*/ 83165941 w 38"/>
              <a:gd name="T17" fmla="*/ 17639508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7"/>
              <a:gd name="T29" fmla="*/ 38 w 3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7">
                <a:moveTo>
                  <a:pt x="33" y="7"/>
                </a:moveTo>
                <a:lnTo>
                  <a:pt x="38" y="0"/>
                </a:lnTo>
                <a:lnTo>
                  <a:pt x="3" y="3"/>
                </a:lnTo>
                <a:lnTo>
                  <a:pt x="0" y="7"/>
                </a:lnTo>
                <a:lnTo>
                  <a:pt x="16" y="7"/>
                </a:lnTo>
                <a:lnTo>
                  <a:pt x="33" y="7"/>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grpSp>
        <p:nvGrpSpPr>
          <p:cNvPr id="38" name="Gruppe 92"/>
          <p:cNvGrpSpPr>
            <a:grpSpLocks/>
          </p:cNvGrpSpPr>
          <p:nvPr/>
        </p:nvGrpSpPr>
        <p:grpSpPr bwMode="auto">
          <a:xfrm>
            <a:off x="5194300" y="2689225"/>
            <a:ext cx="1838325" cy="1824038"/>
            <a:chOff x="3968648" y="3129285"/>
            <a:chExt cx="689211" cy="683966"/>
          </a:xfrm>
        </p:grpSpPr>
        <p:sp>
          <p:nvSpPr>
            <p:cNvPr id="39" name="Ellipse 33"/>
            <p:cNvSpPr/>
            <p:nvPr/>
          </p:nvSpPr>
          <p:spPr bwMode="auto">
            <a:xfrm>
              <a:off x="3975790" y="3129285"/>
              <a:ext cx="682069" cy="683966"/>
            </a:xfrm>
            <a:prstGeom prst="ellipse">
              <a:avLst/>
            </a:prstGeom>
            <a:gradFill rotWithShape="1">
              <a:gsLst>
                <a:gs pos="0">
                  <a:srgbClr val="A4D329"/>
                </a:gs>
                <a:gs pos="100000">
                  <a:srgbClr val="C0FF4D"/>
                </a:gs>
              </a:gsLst>
              <a:lin ang="5400000" scaled="1"/>
            </a:gradFill>
            <a:ln w="19050" cap="flat" cmpd="sng">
              <a:noFill/>
              <a:prstDash val="solid"/>
              <a:round/>
              <a:headEnd type="none" w="med" len="med"/>
              <a:tailEnd type="none" w="med" len="med"/>
            </a:ln>
            <a:effectLst/>
          </p:spPr>
          <p:txBody>
            <a:bodyPr/>
            <a:lstStyle/>
            <a:p>
              <a:pPr indent="-342900" fontAlgn="auto">
                <a:spcBef>
                  <a:spcPts val="0"/>
                </a:spcBef>
                <a:spcAft>
                  <a:spcPts val="0"/>
                </a:spcAft>
                <a:buFont typeface="+mj-lt"/>
                <a:buAutoNum type="arabicPeriod"/>
                <a:defRPr/>
              </a:pPr>
              <a:endParaRPr lang="da-DK" b="1" kern="0" dirty="0">
                <a:solidFill>
                  <a:schemeClr val="tx1">
                    <a:lumMod val="95000"/>
                    <a:lumOff val="5000"/>
                  </a:schemeClr>
                </a:solidFill>
                <a:latin typeface="Calibri"/>
                <a:ea typeface="+mn-ea"/>
              </a:endParaRPr>
            </a:p>
          </p:txBody>
        </p:sp>
        <p:sp>
          <p:nvSpPr>
            <p:cNvPr id="40" name="Ellipse 34"/>
            <p:cNvSpPr/>
            <p:nvPr/>
          </p:nvSpPr>
          <p:spPr bwMode="auto">
            <a:xfrm>
              <a:off x="4065066" y="3144167"/>
              <a:ext cx="499351" cy="364901"/>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mj-lt"/>
                <a:buAutoNum type="arabicPeriod"/>
                <a:defRPr/>
              </a:pPr>
              <a:endParaRPr lang="da-DK" b="1" kern="0" dirty="0">
                <a:solidFill>
                  <a:sysClr val="window" lastClr="FFFFFF"/>
                </a:solidFill>
                <a:latin typeface="Calibri"/>
                <a:ea typeface="+mn-ea"/>
              </a:endParaRPr>
            </a:p>
          </p:txBody>
        </p:sp>
        <p:sp>
          <p:nvSpPr>
            <p:cNvPr id="41" name="Måne 35"/>
            <p:cNvSpPr/>
            <p:nvPr/>
          </p:nvSpPr>
          <p:spPr bwMode="auto">
            <a:xfrm rot="16570711">
              <a:off x="4140219" y="3329651"/>
              <a:ext cx="311329" cy="654471"/>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b="1" kern="0" dirty="0" err="1">
                <a:solidFill>
                  <a:sysClr val="window" lastClr="FFFFFF"/>
                </a:solidFill>
                <a:latin typeface="Calibri"/>
                <a:ea typeface="+mn-ea"/>
              </a:endParaRPr>
            </a:p>
          </p:txBody>
        </p:sp>
      </p:grpSp>
      <p:sp>
        <p:nvSpPr>
          <p:cNvPr id="42" name="Text Box 52"/>
          <p:cNvSpPr txBox="1">
            <a:spLocks noChangeArrowheads="1"/>
          </p:cNvSpPr>
          <p:nvPr/>
        </p:nvSpPr>
        <p:spPr bwMode="gray">
          <a:xfrm>
            <a:off x="5375275" y="3014222"/>
            <a:ext cx="1492250" cy="1200329"/>
          </a:xfrm>
          <a:prstGeom prst="rect">
            <a:avLst/>
          </a:prstGeom>
          <a:noFill/>
          <a:ln w="9525">
            <a:noFill/>
            <a:miter lim="800000"/>
            <a:headEnd/>
            <a:tailEnd/>
          </a:ln>
        </p:spPr>
        <p:txBody>
          <a:bodyPr>
            <a:spAutoFit/>
          </a:bodyPr>
          <a:lstStyle/>
          <a:p>
            <a:pPr algn="ctr" defTabSz="801688" fontAlgn="auto">
              <a:spcBef>
                <a:spcPct val="20000"/>
              </a:spcBef>
              <a:spcAft>
                <a:spcPts val="0"/>
              </a:spcAft>
              <a:defRPr/>
            </a:pPr>
            <a:r>
              <a:rPr lang="da-DK" b="1" kern="0" noProof="1">
                <a:solidFill>
                  <a:srgbClr val="FFFFFF"/>
                </a:solidFill>
                <a:latin typeface="Calibri" pitchFamily="34" charset="0"/>
                <a:cs typeface="Arial" charset="0"/>
              </a:rPr>
              <a:t>Harmonize food safety laws and regulations</a:t>
            </a:r>
          </a:p>
        </p:txBody>
      </p:sp>
      <p:sp>
        <p:nvSpPr>
          <p:cNvPr id="43" name="WordArt 35"/>
          <p:cNvSpPr>
            <a:spLocks noChangeArrowheads="1" noChangeShapeType="1" noTextEdit="1"/>
          </p:cNvSpPr>
          <p:nvPr>
            <p:custDataLst>
              <p:tags r:id="rId2"/>
            </p:custDataLst>
          </p:nvPr>
        </p:nvSpPr>
        <p:spPr bwMode="gray">
          <a:xfrm rot="3816508">
            <a:off x="5155407" y="2502333"/>
            <a:ext cx="2119313" cy="2014538"/>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spcFirstLastPara="1" wrap="none" fromWordArt="1">
            <a:prstTxWarp prst="textArchUp">
              <a:avLst>
                <a:gd name="adj" fmla="val 12923908"/>
              </a:avLst>
            </a:prstTxWarp>
          </a:bodyPr>
          <a:lstStyle/>
          <a:p>
            <a:pPr algn="ctr"/>
            <a:r>
              <a:rPr lang="en-US" sz="3600" b="1" kern="10" dirty="0" smtClean="0">
                <a:solidFill>
                  <a:srgbClr val="007E39"/>
                </a:solidFill>
                <a:latin typeface="Calibri"/>
                <a:ea typeface="Calibri"/>
                <a:cs typeface="Calibri"/>
              </a:rPr>
              <a:t>Communicate/share GHI messages</a:t>
            </a:r>
          </a:p>
          <a:p>
            <a:pPr algn="ctr"/>
            <a:r>
              <a:rPr lang="en-US" sz="3600" b="1" kern="10" dirty="0" smtClean="0">
                <a:solidFill>
                  <a:srgbClr val="007E39"/>
                </a:solidFill>
                <a:latin typeface="Calibri"/>
                <a:ea typeface="Calibri"/>
                <a:cs typeface="Calibri"/>
              </a:rPr>
              <a:t>Identify experts GHI </a:t>
            </a:r>
            <a:endParaRPr lang="en-US" sz="3600" b="1" kern="10" dirty="0">
              <a:solidFill>
                <a:srgbClr val="007E39"/>
              </a:solidFill>
              <a:latin typeface="Calibri"/>
              <a:ea typeface="Calibri"/>
              <a:cs typeface="Calibri"/>
            </a:endParaRPr>
          </a:p>
        </p:txBody>
      </p:sp>
    </p:spTree>
    <p:extLst>
      <p:ext uri="{BB962C8B-B14F-4D97-AF65-F5344CB8AC3E}">
        <p14:creationId xmlns:p14="http://schemas.microsoft.com/office/powerpoint/2010/main" val="1055892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ktangel 62"/>
          <p:cNvSpPr>
            <a:spLocks noChangeArrowheads="1"/>
          </p:cNvSpPr>
          <p:nvPr/>
        </p:nvSpPr>
        <p:spPr bwMode="auto">
          <a:xfrm rot="10800000" flipV="1">
            <a:off x="0" y="0"/>
            <a:ext cx="9144000" cy="4065588"/>
          </a:xfrm>
          <a:prstGeom prst="rect">
            <a:avLst/>
          </a:prstGeom>
          <a:gradFill rotWithShape="1">
            <a:gsLst>
              <a:gs pos="0">
                <a:srgbClr val="BFBFBF"/>
              </a:gs>
              <a:gs pos="31000">
                <a:srgbClr val="F3F3F3"/>
              </a:gs>
              <a:gs pos="52000">
                <a:srgbClr val="F3F3F3"/>
              </a:gs>
              <a:gs pos="100000">
                <a:srgbClr val="F3F3F3"/>
              </a:gs>
              <a:gs pos="100000">
                <a:srgbClr val="F3F3F3"/>
              </a:gs>
              <a:gs pos="100000">
                <a:srgbClr val="F3F3F3"/>
              </a:gs>
            </a:gsLst>
            <a:lin ang="16200000" scaled="1"/>
          </a:gradFill>
          <a:ln>
            <a:noFill/>
          </a:ln>
          <a:effectLst>
            <a:outerShdw blurRad="40000" dist="2300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25" name="Freeform 242"/>
          <p:cNvSpPr>
            <a:spLocks/>
          </p:cNvSpPr>
          <p:nvPr/>
        </p:nvSpPr>
        <p:spPr bwMode="auto">
          <a:xfrm>
            <a:off x="6144086" y="2154238"/>
            <a:ext cx="1447800" cy="2054225"/>
          </a:xfrm>
          <a:custGeom>
            <a:avLst/>
            <a:gdLst>
              <a:gd name="T0" fmla="*/ 1047750 w 912"/>
              <a:gd name="T1" fmla="*/ 1436687 h 1294"/>
              <a:gd name="T2" fmla="*/ 1044575 w 912"/>
              <a:gd name="T3" fmla="*/ 1525587 h 1294"/>
              <a:gd name="T4" fmla="*/ 1031875 w 912"/>
              <a:gd name="T5" fmla="*/ 1611312 h 1294"/>
              <a:gd name="T6" fmla="*/ 1016000 w 912"/>
              <a:gd name="T7" fmla="*/ 1695450 h 1294"/>
              <a:gd name="T8" fmla="*/ 989013 w 912"/>
              <a:gd name="T9" fmla="*/ 1778000 h 1294"/>
              <a:gd name="T10" fmla="*/ 1352550 w 912"/>
              <a:gd name="T11" fmla="*/ 1951038 h 1294"/>
              <a:gd name="T12" fmla="*/ 1373188 w 912"/>
              <a:gd name="T13" fmla="*/ 1889125 h 1294"/>
              <a:gd name="T14" fmla="*/ 1408113 w 912"/>
              <a:gd name="T15" fmla="*/ 1765300 h 1294"/>
              <a:gd name="T16" fmla="*/ 1433513 w 912"/>
              <a:gd name="T17" fmla="*/ 1636713 h 1294"/>
              <a:gd name="T18" fmla="*/ 1446213 w 912"/>
              <a:gd name="T19" fmla="*/ 1504950 h 1294"/>
              <a:gd name="T20" fmla="*/ 1447800 w 912"/>
              <a:gd name="T21" fmla="*/ 1436687 h 1294"/>
              <a:gd name="T22" fmla="*/ 1439863 w 912"/>
              <a:gd name="T23" fmla="*/ 1292225 h 1294"/>
              <a:gd name="T24" fmla="*/ 1419225 w 912"/>
              <a:gd name="T25" fmla="*/ 1152525 h 1294"/>
              <a:gd name="T26" fmla="*/ 1385888 w 912"/>
              <a:gd name="T27" fmla="*/ 1019175 h 1294"/>
              <a:gd name="T28" fmla="*/ 1338263 w 912"/>
              <a:gd name="T29" fmla="*/ 889000 h 1294"/>
              <a:gd name="T30" fmla="*/ 1279525 w 912"/>
              <a:gd name="T31" fmla="*/ 765175 h 1294"/>
              <a:gd name="T32" fmla="*/ 1208088 w 912"/>
              <a:gd name="T33" fmla="*/ 647700 h 1294"/>
              <a:gd name="T34" fmla="*/ 1128713 w 912"/>
              <a:gd name="T35" fmla="*/ 539750 h 1294"/>
              <a:gd name="T36" fmla="*/ 1038225 w 912"/>
              <a:gd name="T37" fmla="*/ 436563 h 1294"/>
              <a:gd name="T38" fmla="*/ 939800 w 912"/>
              <a:gd name="T39" fmla="*/ 342900 h 1294"/>
              <a:gd name="T40" fmla="*/ 831850 w 912"/>
              <a:gd name="T41" fmla="*/ 261937 h 1294"/>
              <a:gd name="T42" fmla="*/ 714375 w 912"/>
              <a:gd name="T43" fmla="*/ 187325 h 1294"/>
              <a:gd name="T44" fmla="*/ 593725 w 912"/>
              <a:gd name="T45" fmla="*/ 125413 h 1294"/>
              <a:gd name="T46" fmla="*/ 463550 w 912"/>
              <a:gd name="T47" fmla="*/ 76200 h 1294"/>
              <a:gd name="T48" fmla="*/ 330200 w 912"/>
              <a:gd name="T49" fmla="*/ 36512 h 1294"/>
              <a:gd name="T50" fmla="*/ 190500 w 912"/>
              <a:gd name="T51" fmla="*/ 9525 h 1294"/>
              <a:gd name="T52" fmla="*/ 46037 w 912"/>
              <a:gd name="T53" fmla="*/ 0 h 1294"/>
              <a:gd name="T54" fmla="*/ 0 w 912"/>
              <a:gd name="T55" fmla="*/ 393700 h 1294"/>
              <a:gd name="T56" fmla="*/ 55563 w 912"/>
              <a:gd name="T57" fmla="*/ 395287 h 1294"/>
              <a:gd name="T58" fmla="*/ 161925 w 912"/>
              <a:gd name="T59" fmla="*/ 407988 h 1294"/>
              <a:gd name="T60" fmla="*/ 263525 w 912"/>
              <a:gd name="T61" fmla="*/ 428625 h 1294"/>
              <a:gd name="T62" fmla="*/ 360363 w 912"/>
              <a:gd name="T63" fmla="*/ 458788 h 1294"/>
              <a:gd name="T64" fmla="*/ 455613 w 912"/>
              <a:gd name="T65" fmla="*/ 500063 h 1294"/>
              <a:gd name="T66" fmla="*/ 544513 w 912"/>
              <a:gd name="T67" fmla="*/ 547687 h 1294"/>
              <a:gd name="T68" fmla="*/ 628650 w 912"/>
              <a:gd name="T69" fmla="*/ 604837 h 1294"/>
              <a:gd name="T70" fmla="*/ 704850 w 912"/>
              <a:gd name="T71" fmla="*/ 668337 h 1294"/>
              <a:gd name="T72" fmla="*/ 776287 w 912"/>
              <a:gd name="T73" fmla="*/ 738187 h 1294"/>
              <a:gd name="T74" fmla="*/ 839788 w 912"/>
              <a:gd name="T75" fmla="*/ 814388 h 1294"/>
              <a:gd name="T76" fmla="*/ 895350 w 912"/>
              <a:gd name="T77" fmla="*/ 898525 h 1294"/>
              <a:gd name="T78" fmla="*/ 944563 w 912"/>
              <a:gd name="T79" fmla="*/ 987425 h 1294"/>
              <a:gd name="T80" fmla="*/ 984250 w 912"/>
              <a:gd name="T81" fmla="*/ 1081087 h 1294"/>
              <a:gd name="T82" fmla="*/ 1016000 w 912"/>
              <a:gd name="T83" fmla="*/ 1177925 h 1294"/>
              <a:gd name="T84" fmla="*/ 1036638 w 912"/>
              <a:gd name="T85" fmla="*/ 1277937 h 1294"/>
              <a:gd name="T86" fmla="*/ 1046163 w 912"/>
              <a:gd name="T87" fmla="*/ 1382712 h 1294"/>
              <a:gd name="T88" fmla="*/ 1047750 w 912"/>
              <a:gd name="T89" fmla="*/ 1436687 h 12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12"/>
              <a:gd name="T136" fmla="*/ 0 h 1294"/>
              <a:gd name="T137" fmla="*/ 912 w 912"/>
              <a:gd name="T138" fmla="*/ 1294 h 12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12" h="1294">
                <a:moveTo>
                  <a:pt x="660" y="905"/>
                </a:moveTo>
                <a:lnTo>
                  <a:pt x="660" y="905"/>
                </a:lnTo>
                <a:lnTo>
                  <a:pt x="659" y="933"/>
                </a:lnTo>
                <a:lnTo>
                  <a:pt x="658" y="961"/>
                </a:lnTo>
                <a:lnTo>
                  <a:pt x="654" y="988"/>
                </a:lnTo>
                <a:lnTo>
                  <a:pt x="650" y="1015"/>
                </a:lnTo>
                <a:lnTo>
                  <a:pt x="645" y="1042"/>
                </a:lnTo>
                <a:lnTo>
                  <a:pt x="640" y="1068"/>
                </a:lnTo>
                <a:lnTo>
                  <a:pt x="632" y="1094"/>
                </a:lnTo>
                <a:lnTo>
                  <a:pt x="623" y="1120"/>
                </a:lnTo>
                <a:lnTo>
                  <a:pt x="680" y="1294"/>
                </a:lnTo>
                <a:lnTo>
                  <a:pt x="852" y="1229"/>
                </a:lnTo>
                <a:lnTo>
                  <a:pt x="865" y="1190"/>
                </a:lnTo>
                <a:lnTo>
                  <a:pt x="877" y="1151"/>
                </a:lnTo>
                <a:lnTo>
                  <a:pt x="887" y="1112"/>
                </a:lnTo>
                <a:lnTo>
                  <a:pt x="896" y="1072"/>
                </a:lnTo>
                <a:lnTo>
                  <a:pt x="903" y="1031"/>
                </a:lnTo>
                <a:lnTo>
                  <a:pt x="908" y="989"/>
                </a:lnTo>
                <a:lnTo>
                  <a:pt x="911" y="948"/>
                </a:lnTo>
                <a:lnTo>
                  <a:pt x="912" y="905"/>
                </a:lnTo>
                <a:lnTo>
                  <a:pt x="911" y="859"/>
                </a:lnTo>
                <a:lnTo>
                  <a:pt x="907" y="814"/>
                </a:lnTo>
                <a:lnTo>
                  <a:pt x="901" y="770"/>
                </a:lnTo>
                <a:lnTo>
                  <a:pt x="894" y="726"/>
                </a:lnTo>
                <a:lnTo>
                  <a:pt x="885" y="683"/>
                </a:lnTo>
                <a:lnTo>
                  <a:pt x="873" y="642"/>
                </a:lnTo>
                <a:lnTo>
                  <a:pt x="859" y="600"/>
                </a:lnTo>
                <a:lnTo>
                  <a:pt x="843" y="560"/>
                </a:lnTo>
                <a:lnTo>
                  <a:pt x="825" y="520"/>
                </a:lnTo>
                <a:lnTo>
                  <a:pt x="806" y="482"/>
                </a:lnTo>
                <a:lnTo>
                  <a:pt x="785" y="445"/>
                </a:lnTo>
                <a:lnTo>
                  <a:pt x="761" y="408"/>
                </a:lnTo>
                <a:lnTo>
                  <a:pt x="737" y="373"/>
                </a:lnTo>
                <a:lnTo>
                  <a:pt x="711" y="340"/>
                </a:lnTo>
                <a:lnTo>
                  <a:pt x="684" y="306"/>
                </a:lnTo>
                <a:lnTo>
                  <a:pt x="654" y="275"/>
                </a:lnTo>
                <a:lnTo>
                  <a:pt x="624" y="245"/>
                </a:lnTo>
                <a:lnTo>
                  <a:pt x="592" y="216"/>
                </a:lnTo>
                <a:lnTo>
                  <a:pt x="558" y="191"/>
                </a:lnTo>
                <a:lnTo>
                  <a:pt x="524" y="165"/>
                </a:lnTo>
                <a:lnTo>
                  <a:pt x="488" y="141"/>
                </a:lnTo>
                <a:lnTo>
                  <a:pt x="450" y="118"/>
                </a:lnTo>
                <a:lnTo>
                  <a:pt x="413" y="98"/>
                </a:lnTo>
                <a:lnTo>
                  <a:pt x="374" y="79"/>
                </a:lnTo>
                <a:lnTo>
                  <a:pt x="334" y="62"/>
                </a:lnTo>
                <a:lnTo>
                  <a:pt x="292" y="48"/>
                </a:lnTo>
                <a:lnTo>
                  <a:pt x="251" y="35"/>
                </a:lnTo>
                <a:lnTo>
                  <a:pt x="208" y="23"/>
                </a:lnTo>
                <a:lnTo>
                  <a:pt x="164" y="14"/>
                </a:lnTo>
                <a:lnTo>
                  <a:pt x="120" y="6"/>
                </a:lnTo>
                <a:lnTo>
                  <a:pt x="74" y="3"/>
                </a:lnTo>
                <a:lnTo>
                  <a:pt x="29" y="0"/>
                </a:lnTo>
                <a:lnTo>
                  <a:pt x="151" y="128"/>
                </a:lnTo>
                <a:lnTo>
                  <a:pt x="0" y="248"/>
                </a:lnTo>
                <a:lnTo>
                  <a:pt x="35" y="249"/>
                </a:lnTo>
                <a:lnTo>
                  <a:pt x="68" y="253"/>
                </a:lnTo>
                <a:lnTo>
                  <a:pt x="102" y="257"/>
                </a:lnTo>
                <a:lnTo>
                  <a:pt x="134" y="263"/>
                </a:lnTo>
                <a:lnTo>
                  <a:pt x="166" y="270"/>
                </a:lnTo>
                <a:lnTo>
                  <a:pt x="197" y="279"/>
                </a:lnTo>
                <a:lnTo>
                  <a:pt x="227" y="289"/>
                </a:lnTo>
                <a:lnTo>
                  <a:pt x="257" y="302"/>
                </a:lnTo>
                <a:lnTo>
                  <a:pt x="287" y="315"/>
                </a:lnTo>
                <a:lnTo>
                  <a:pt x="315" y="329"/>
                </a:lnTo>
                <a:lnTo>
                  <a:pt x="343" y="345"/>
                </a:lnTo>
                <a:lnTo>
                  <a:pt x="370" y="362"/>
                </a:lnTo>
                <a:lnTo>
                  <a:pt x="396" y="381"/>
                </a:lnTo>
                <a:lnTo>
                  <a:pt x="420" y="401"/>
                </a:lnTo>
                <a:lnTo>
                  <a:pt x="444" y="421"/>
                </a:lnTo>
                <a:lnTo>
                  <a:pt x="467" y="442"/>
                </a:lnTo>
                <a:lnTo>
                  <a:pt x="489" y="465"/>
                </a:lnTo>
                <a:lnTo>
                  <a:pt x="510" y="489"/>
                </a:lnTo>
                <a:lnTo>
                  <a:pt x="529" y="513"/>
                </a:lnTo>
                <a:lnTo>
                  <a:pt x="548" y="539"/>
                </a:lnTo>
                <a:lnTo>
                  <a:pt x="564" y="566"/>
                </a:lnTo>
                <a:lnTo>
                  <a:pt x="580" y="594"/>
                </a:lnTo>
                <a:lnTo>
                  <a:pt x="595" y="622"/>
                </a:lnTo>
                <a:lnTo>
                  <a:pt x="608" y="651"/>
                </a:lnTo>
                <a:lnTo>
                  <a:pt x="620" y="681"/>
                </a:lnTo>
                <a:lnTo>
                  <a:pt x="630" y="710"/>
                </a:lnTo>
                <a:lnTo>
                  <a:pt x="640" y="742"/>
                </a:lnTo>
                <a:lnTo>
                  <a:pt x="646" y="774"/>
                </a:lnTo>
                <a:lnTo>
                  <a:pt x="653" y="805"/>
                </a:lnTo>
                <a:lnTo>
                  <a:pt x="656" y="839"/>
                </a:lnTo>
                <a:lnTo>
                  <a:pt x="659" y="871"/>
                </a:lnTo>
                <a:lnTo>
                  <a:pt x="660" y="905"/>
                </a:lnTo>
                <a:close/>
              </a:path>
            </a:pathLst>
          </a:custGeom>
          <a:gradFill rotWithShape="1">
            <a:gsLst>
              <a:gs pos="0">
                <a:srgbClr val="A4D329"/>
              </a:gs>
              <a:gs pos="100000">
                <a:srgbClr val="C0FF4D"/>
              </a:gs>
            </a:gsLst>
            <a:lin ang="5400000" scaled="1"/>
          </a:gradFill>
          <a:ln w="19050" cap="flat" cmpd="sng">
            <a:noFill/>
            <a:prstDash val="solid"/>
            <a:round/>
            <a:headEnd type="none" w="med" len="med"/>
            <a:tailEnd type="none" w="med" len="med"/>
          </a:ln>
          <a:effectLst/>
        </p:spPr>
        <p:txBody>
          <a:bodyPr/>
          <a:lstStyle/>
          <a:p>
            <a:pPr indent="-342900" fontAlgn="auto">
              <a:spcBef>
                <a:spcPts val="0"/>
              </a:spcBef>
              <a:spcAft>
                <a:spcPts val="0"/>
              </a:spcAft>
              <a:buFont typeface="Calibri" pitchFamily="34" charset="0"/>
              <a:buAutoNum type="arabicPeriod"/>
              <a:defRPr/>
            </a:pPr>
            <a:endParaRPr lang="da-DK" b="1" kern="0" noProof="1">
              <a:solidFill>
                <a:schemeClr val="tx1">
                  <a:lumMod val="95000"/>
                  <a:lumOff val="5000"/>
                </a:schemeClr>
              </a:solidFill>
              <a:latin typeface="Calibri"/>
              <a:ea typeface="+mn-ea"/>
            </a:endParaRPr>
          </a:p>
        </p:txBody>
      </p:sp>
      <p:sp>
        <p:nvSpPr>
          <p:cNvPr id="26" name="Freeform 243"/>
          <p:cNvSpPr>
            <a:spLocks/>
          </p:cNvSpPr>
          <p:nvPr/>
        </p:nvSpPr>
        <p:spPr bwMode="auto">
          <a:xfrm>
            <a:off x="4916488" y="3987800"/>
            <a:ext cx="2541587" cy="1041400"/>
          </a:xfrm>
          <a:custGeom>
            <a:avLst/>
            <a:gdLst/>
            <a:ahLst/>
            <a:cxnLst>
              <a:cxn ang="0">
                <a:pos x="757" y="407"/>
              </a:cxn>
              <a:cxn ang="0">
                <a:pos x="673" y="402"/>
              </a:cxn>
              <a:cxn ang="0">
                <a:pos x="591" y="386"/>
              </a:cxn>
              <a:cxn ang="0">
                <a:pos x="513" y="362"/>
              </a:cxn>
              <a:cxn ang="0">
                <a:pos x="440" y="327"/>
              </a:cxn>
              <a:cxn ang="0">
                <a:pos x="372" y="285"/>
              </a:cxn>
              <a:cxn ang="0">
                <a:pos x="310" y="236"/>
              </a:cxn>
              <a:cxn ang="0">
                <a:pos x="254" y="179"/>
              </a:cxn>
              <a:cxn ang="0">
                <a:pos x="206" y="117"/>
              </a:cxn>
              <a:cxn ang="0">
                <a:pos x="0" y="261"/>
              </a:cxn>
              <a:cxn ang="0">
                <a:pos x="16" y="283"/>
              </a:cxn>
              <a:cxn ang="0">
                <a:pos x="49" y="325"/>
              </a:cxn>
              <a:cxn ang="0">
                <a:pos x="86" y="366"/>
              </a:cxn>
              <a:cxn ang="0">
                <a:pos x="123" y="405"/>
              </a:cxn>
              <a:cxn ang="0">
                <a:pos x="163" y="441"/>
              </a:cxn>
              <a:cxn ang="0">
                <a:pos x="206" y="475"/>
              </a:cxn>
              <a:cxn ang="0">
                <a:pos x="252" y="506"/>
              </a:cxn>
              <a:cxn ang="0">
                <a:pos x="298" y="534"/>
              </a:cxn>
              <a:cxn ang="0">
                <a:pos x="346" y="560"/>
              </a:cxn>
              <a:cxn ang="0">
                <a:pos x="397" y="583"/>
              </a:cxn>
              <a:cxn ang="0">
                <a:pos x="449" y="604"/>
              </a:cxn>
              <a:cxn ang="0">
                <a:pos x="502" y="621"/>
              </a:cxn>
              <a:cxn ang="0">
                <a:pos x="556" y="634"/>
              </a:cxn>
              <a:cxn ang="0">
                <a:pos x="613" y="644"/>
              </a:cxn>
              <a:cxn ang="0">
                <a:pos x="670" y="652"/>
              </a:cxn>
              <a:cxn ang="0">
                <a:pos x="727" y="656"/>
              </a:cxn>
              <a:cxn ang="0">
                <a:pos x="757" y="656"/>
              </a:cxn>
              <a:cxn ang="0">
                <a:pos x="827" y="654"/>
              </a:cxn>
              <a:cxn ang="0">
                <a:pos x="896" y="646"/>
              </a:cxn>
              <a:cxn ang="0">
                <a:pos x="963" y="633"/>
              </a:cxn>
              <a:cxn ang="0">
                <a:pos x="1029" y="616"/>
              </a:cxn>
              <a:cxn ang="0">
                <a:pos x="1093" y="594"/>
              </a:cxn>
              <a:cxn ang="0">
                <a:pos x="1154" y="567"/>
              </a:cxn>
              <a:cxn ang="0">
                <a:pos x="1212" y="537"/>
              </a:cxn>
              <a:cxn ang="0">
                <a:pos x="1268" y="502"/>
              </a:cxn>
              <a:cxn ang="0">
                <a:pos x="1322" y="464"/>
              </a:cxn>
              <a:cxn ang="0">
                <a:pos x="1372" y="421"/>
              </a:cxn>
              <a:cxn ang="0">
                <a:pos x="1420" y="376"/>
              </a:cxn>
              <a:cxn ang="0">
                <a:pos x="1464" y="328"/>
              </a:cxn>
              <a:cxn ang="0">
                <a:pos x="1504" y="276"/>
              </a:cxn>
              <a:cxn ang="0">
                <a:pos x="1540" y="222"/>
              </a:cxn>
              <a:cxn ang="0">
                <a:pos x="1573" y="165"/>
              </a:cxn>
              <a:cxn ang="0">
                <a:pos x="1601" y="105"/>
              </a:cxn>
              <a:cxn ang="0">
                <a:pos x="1372" y="0"/>
              </a:cxn>
              <a:cxn ang="0">
                <a:pos x="1361" y="22"/>
              </a:cxn>
              <a:cxn ang="0">
                <a:pos x="1341" y="66"/>
              </a:cxn>
              <a:cxn ang="0">
                <a:pos x="1315" y="106"/>
              </a:cxn>
              <a:cxn ang="0">
                <a:pos x="1287" y="145"/>
              </a:cxn>
              <a:cxn ang="0">
                <a:pos x="1258" y="183"/>
              </a:cxn>
              <a:cxn ang="0">
                <a:pos x="1224" y="218"/>
              </a:cxn>
              <a:cxn ang="0">
                <a:pos x="1189" y="250"/>
              </a:cxn>
              <a:cxn ang="0">
                <a:pos x="1151" y="279"/>
              </a:cxn>
              <a:cxn ang="0">
                <a:pos x="1111" y="306"/>
              </a:cxn>
              <a:cxn ang="0">
                <a:pos x="1068" y="331"/>
              </a:cxn>
              <a:cxn ang="0">
                <a:pos x="1026" y="351"/>
              </a:cxn>
              <a:cxn ang="0">
                <a:pos x="980" y="370"/>
              </a:cxn>
              <a:cxn ang="0">
                <a:pos x="932" y="384"/>
              </a:cxn>
              <a:cxn ang="0">
                <a:pos x="884" y="396"/>
              </a:cxn>
              <a:cxn ang="0">
                <a:pos x="834" y="403"/>
              </a:cxn>
              <a:cxn ang="0">
                <a:pos x="783" y="407"/>
              </a:cxn>
              <a:cxn ang="0">
                <a:pos x="757" y="407"/>
              </a:cxn>
            </a:cxnLst>
            <a:rect l="0" t="0" r="r" b="b"/>
            <a:pathLst>
              <a:path w="1601" h="656">
                <a:moveTo>
                  <a:pt x="757" y="407"/>
                </a:moveTo>
                <a:lnTo>
                  <a:pt x="757" y="407"/>
                </a:lnTo>
                <a:lnTo>
                  <a:pt x="714" y="406"/>
                </a:lnTo>
                <a:lnTo>
                  <a:pt x="673" y="402"/>
                </a:lnTo>
                <a:lnTo>
                  <a:pt x="631" y="396"/>
                </a:lnTo>
                <a:lnTo>
                  <a:pt x="591" y="386"/>
                </a:lnTo>
                <a:lnTo>
                  <a:pt x="551" y="375"/>
                </a:lnTo>
                <a:lnTo>
                  <a:pt x="513" y="362"/>
                </a:lnTo>
                <a:lnTo>
                  <a:pt x="476" y="345"/>
                </a:lnTo>
                <a:lnTo>
                  <a:pt x="440" y="327"/>
                </a:lnTo>
                <a:lnTo>
                  <a:pt x="406" y="307"/>
                </a:lnTo>
                <a:lnTo>
                  <a:pt x="372" y="285"/>
                </a:lnTo>
                <a:lnTo>
                  <a:pt x="340" y="262"/>
                </a:lnTo>
                <a:lnTo>
                  <a:pt x="310" y="236"/>
                </a:lnTo>
                <a:lnTo>
                  <a:pt x="281" y="209"/>
                </a:lnTo>
                <a:lnTo>
                  <a:pt x="254" y="179"/>
                </a:lnTo>
                <a:lnTo>
                  <a:pt x="230" y="148"/>
                </a:lnTo>
                <a:lnTo>
                  <a:pt x="206" y="117"/>
                </a:lnTo>
                <a:lnTo>
                  <a:pt x="40" y="83"/>
                </a:lnTo>
                <a:lnTo>
                  <a:pt x="0" y="261"/>
                </a:lnTo>
                <a:lnTo>
                  <a:pt x="0" y="261"/>
                </a:lnTo>
                <a:lnTo>
                  <a:pt x="16" y="283"/>
                </a:lnTo>
                <a:lnTo>
                  <a:pt x="32" y="305"/>
                </a:lnTo>
                <a:lnTo>
                  <a:pt x="49" y="325"/>
                </a:lnTo>
                <a:lnTo>
                  <a:pt x="66" y="346"/>
                </a:lnTo>
                <a:lnTo>
                  <a:pt x="86" y="366"/>
                </a:lnTo>
                <a:lnTo>
                  <a:pt x="104" y="385"/>
                </a:lnTo>
                <a:lnTo>
                  <a:pt x="123" y="405"/>
                </a:lnTo>
                <a:lnTo>
                  <a:pt x="144" y="423"/>
                </a:lnTo>
                <a:lnTo>
                  <a:pt x="163" y="441"/>
                </a:lnTo>
                <a:lnTo>
                  <a:pt x="185" y="458"/>
                </a:lnTo>
                <a:lnTo>
                  <a:pt x="206" y="475"/>
                </a:lnTo>
                <a:lnTo>
                  <a:pt x="230" y="490"/>
                </a:lnTo>
                <a:lnTo>
                  <a:pt x="252" y="506"/>
                </a:lnTo>
                <a:lnTo>
                  <a:pt x="275" y="520"/>
                </a:lnTo>
                <a:lnTo>
                  <a:pt x="298" y="534"/>
                </a:lnTo>
                <a:lnTo>
                  <a:pt x="323" y="548"/>
                </a:lnTo>
                <a:lnTo>
                  <a:pt x="346" y="560"/>
                </a:lnTo>
                <a:lnTo>
                  <a:pt x="372" y="572"/>
                </a:lnTo>
                <a:lnTo>
                  <a:pt x="397" y="583"/>
                </a:lnTo>
                <a:lnTo>
                  <a:pt x="423" y="594"/>
                </a:lnTo>
                <a:lnTo>
                  <a:pt x="449" y="604"/>
                </a:lnTo>
                <a:lnTo>
                  <a:pt x="476" y="612"/>
                </a:lnTo>
                <a:lnTo>
                  <a:pt x="502" y="621"/>
                </a:lnTo>
                <a:lnTo>
                  <a:pt x="529" y="628"/>
                </a:lnTo>
                <a:lnTo>
                  <a:pt x="556" y="634"/>
                </a:lnTo>
                <a:lnTo>
                  <a:pt x="585" y="641"/>
                </a:lnTo>
                <a:lnTo>
                  <a:pt x="613" y="644"/>
                </a:lnTo>
                <a:lnTo>
                  <a:pt x="641" y="650"/>
                </a:lnTo>
                <a:lnTo>
                  <a:pt x="670" y="652"/>
                </a:lnTo>
                <a:lnTo>
                  <a:pt x="699" y="655"/>
                </a:lnTo>
                <a:lnTo>
                  <a:pt x="727" y="656"/>
                </a:lnTo>
                <a:lnTo>
                  <a:pt x="757" y="656"/>
                </a:lnTo>
                <a:lnTo>
                  <a:pt x="757" y="656"/>
                </a:lnTo>
                <a:lnTo>
                  <a:pt x="792" y="656"/>
                </a:lnTo>
                <a:lnTo>
                  <a:pt x="827" y="654"/>
                </a:lnTo>
                <a:lnTo>
                  <a:pt x="862" y="651"/>
                </a:lnTo>
                <a:lnTo>
                  <a:pt x="896" y="646"/>
                </a:lnTo>
                <a:lnTo>
                  <a:pt x="931" y="641"/>
                </a:lnTo>
                <a:lnTo>
                  <a:pt x="963" y="633"/>
                </a:lnTo>
                <a:lnTo>
                  <a:pt x="997" y="625"/>
                </a:lnTo>
                <a:lnTo>
                  <a:pt x="1029" y="616"/>
                </a:lnTo>
                <a:lnTo>
                  <a:pt x="1061" y="606"/>
                </a:lnTo>
                <a:lnTo>
                  <a:pt x="1093" y="594"/>
                </a:lnTo>
                <a:lnTo>
                  <a:pt x="1124" y="581"/>
                </a:lnTo>
                <a:lnTo>
                  <a:pt x="1154" y="567"/>
                </a:lnTo>
                <a:lnTo>
                  <a:pt x="1184" y="552"/>
                </a:lnTo>
                <a:lnTo>
                  <a:pt x="1212" y="537"/>
                </a:lnTo>
                <a:lnTo>
                  <a:pt x="1241" y="520"/>
                </a:lnTo>
                <a:lnTo>
                  <a:pt x="1268" y="502"/>
                </a:lnTo>
                <a:lnTo>
                  <a:pt x="1295" y="484"/>
                </a:lnTo>
                <a:lnTo>
                  <a:pt x="1322" y="464"/>
                </a:lnTo>
                <a:lnTo>
                  <a:pt x="1347" y="443"/>
                </a:lnTo>
                <a:lnTo>
                  <a:pt x="1372" y="421"/>
                </a:lnTo>
                <a:lnTo>
                  <a:pt x="1396" y="399"/>
                </a:lnTo>
                <a:lnTo>
                  <a:pt x="1420" y="376"/>
                </a:lnTo>
                <a:lnTo>
                  <a:pt x="1442" y="353"/>
                </a:lnTo>
                <a:lnTo>
                  <a:pt x="1464" y="328"/>
                </a:lnTo>
                <a:lnTo>
                  <a:pt x="1483" y="302"/>
                </a:lnTo>
                <a:lnTo>
                  <a:pt x="1504" y="276"/>
                </a:lnTo>
                <a:lnTo>
                  <a:pt x="1522" y="249"/>
                </a:lnTo>
                <a:lnTo>
                  <a:pt x="1540" y="222"/>
                </a:lnTo>
                <a:lnTo>
                  <a:pt x="1557" y="193"/>
                </a:lnTo>
                <a:lnTo>
                  <a:pt x="1573" y="165"/>
                </a:lnTo>
                <a:lnTo>
                  <a:pt x="1587" y="135"/>
                </a:lnTo>
                <a:lnTo>
                  <a:pt x="1601" y="105"/>
                </a:lnTo>
                <a:lnTo>
                  <a:pt x="1427" y="171"/>
                </a:lnTo>
                <a:lnTo>
                  <a:pt x="1372" y="0"/>
                </a:lnTo>
                <a:lnTo>
                  <a:pt x="1372" y="0"/>
                </a:lnTo>
                <a:lnTo>
                  <a:pt x="1361" y="22"/>
                </a:lnTo>
                <a:lnTo>
                  <a:pt x="1351" y="44"/>
                </a:lnTo>
                <a:lnTo>
                  <a:pt x="1341" y="66"/>
                </a:lnTo>
                <a:lnTo>
                  <a:pt x="1328" y="87"/>
                </a:lnTo>
                <a:lnTo>
                  <a:pt x="1315" y="106"/>
                </a:lnTo>
                <a:lnTo>
                  <a:pt x="1302" y="127"/>
                </a:lnTo>
                <a:lnTo>
                  <a:pt x="1287" y="145"/>
                </a:lnTo>
                <a:lnTo>
                  <a:pt x="1273" y="165"/>
                </a:lnTo>
                <a:lnTo>
                  <a:pt x="1258" y="183"/>
                </a:lnTo>
                <a:lnTo>
                  <a:pt x="1241" y="201"/>
                </a:lnTo>
                <a:lnTo>
                  <a:pt x="1224" y="218"/>
                </a:lnTo>
                <a:lnTo>
                  <a:pt x="1207" y="233"/>
                </a:lnTo>
                <a:lnTo>
                  <a:pt x="1189" y="250"/>
                </a:lnTo>
                <a:lnTo>
                  <a:pt x="1169" y="265"/>
                </a:lnTo>
                <a:lnTo>
                  <a:pt x="1151" y="279"/>
                </a:lnTo>
                <a:lnTo>
                  <a:pt x="1131" y="293"/>
                </a:lnTo>
                <a:lnTo>
                  <a:pt x="1111" y="306"/>
                </a:lnTo>
                <a:lnTo>
                  <a:pt x="1090" y="319"/>
                </a:lnTo>
                <a:lnTo>
                  <a:pt x="1068" y="331"/>
                </a:lnTo>
                <a:lnTo>
                  <a:pt x="1048" y="341"/>
                </a:lnTo>
                <a:lnTo>
                  <a:pt x="1026" y="351"/>
                </a:lnTo>
                <a:lnTo>
                  <a:pt x="1002" y="361"/>
                </a:lnTo>
                <a:lnTo>
                  <a:pt x="980" y="370"/>
                </a:lnTo>
                <a:lnTo>
                  <a:pt x="957" y="377"/>
                </a:lnTo>
                <a:lnTo>
                  <a:pt x="932" y="384"/>
                </a:lnTo>
                <a:lnTo>
                  <a:pt x="909" y="390"/>
                </a:lnTo>
                <a:lnTo>
                  <a:pt x="884" y="396"/>
                </a:lnTo>
                <a:lnTo>
                  <a:pt x="860" y="399"/>
                </a:lnTo>
                <a:lnTo>
                  <a:pt x="834" y="403"/>
                </a:lnTo>
                <a:lnTo>
                  <a:pt x="809" y="405"/>
                </a:lnTo>
                <a:lnTo>
                  <a:pt x="783" y="407"/>
                </a:lnTo>
                <a:lnTo>
                  <a:pt x="757" y="407"/>
                </a:lnTo>
                <a:lnTo>
                  <a:pt x="757" y="407"/>
                </a:lnTo>
                <a:close/>
              </a:path>
            </a:pathLst>
          </a:custGeom>
          <a:gradFill rotWithShape="1">
            <a:gsLst>
              <a:gs pos="0">
                <a:srgbClr val="A4D329"/>
              </a:gs>
              <a:gs pos="100000">
                <a:srgbClr val="C0FF4D"/>
              </a:gs>
            </a:gsLst>
            <a:lin ang="5400000" scaled="1"/>
          </a:gradFill>
          <a:ln w="19050" cap="flat" cmpd="sng">
            <a:noFill/>
            <a:prstDash val="solid"/>
            <a:round/>
            <a:headEnd type="none" w="med" len="med"/>
            <a:tailEnd type="none" w="med" len="med"/>
          </a:ln>
          <a:effectLst/>
        </p:spPr>
        <p:txBody>
          <a:bodyPr/>
          <a:lstStyle/>
          <a:p>
            <a:pPr indent="-342900" fontAlgn="auto">
              <a:spcBef>
                <a:spcPts val="0"/>
              </a:spcBef>
              <a:spcAft>
                <a:spcPts val="0"/>
              </a:spcAft>
              <a:buFont typeface="Calibri" pitchFamily="34" charset="0"/>
              <a:buAutoNum type="arabicPeriod"/>
              <a:defRPr/>
            </a:pPr>
            <a:endParaRPr lang="da-DK" b="1" kern="0" noProof="1">
              <a:solidFill>
                <a:schemeClr val="tx1">
                  <a:lumMod val="95000"/>
                  <a:lumOff val="5000"/>
                </a:schemeClr>
              </a:solidFill>
              <a:latin typeface="Calibri"/>
              <a:ea typeface="+mn-ea"/>
            </a:endParaRPr>
          </a:p>
        </p:txBody>
      </p:sp>
      <p:sp>
        <p:nvSpPr>
          <p:cNvPr id="27" name="Freeform 244"/>
          <p:cNvSpPr>
            <a:spLocks/>
          </p:cNvSpPr>
          <p:nvPr/>
        </p:nvSpPr>
        <p:spPr bwMode="auto">
          <a:xfrm>
            <a:off x="4664075" y="2152650"/>
            <a:ext cx="1643063" cy="2200275"/>
          </a:xfrm>
          <a:custGeom>
            <a:avLst/>
            <a:gdLst>
              <a:gd name="T0" fmla="*/ 1035 w 1035"/>
              <a:gd name="T1" fmla="*/ 128 h 1386"/>
              <a:gd name="T2" fmla="*/ 915 w 1035"/>
              <a:gd name="T3" fmla="*/ 0 h 1386"/>
              <a:gd name="T4" fmla="*/ 831 w 1035"/>
              <a:gd name="T5" fmla="*/ 4 h 1386"/>
              <a:gd name="T6" fmla="*/ 748 w 1035"/>
              <a:gd name="T7" fmla="*/ 15 h 1386"/>
              <a:gd name="T8" fmla="*/ 669 w 1035"/>
              <a:gd name="T9" fmla="*/ 33 h 1386"/>
              <a:gd name="T10" fmla="*/ 591 w 1035"/>
              <a:gd name="T11" fmla="*/ 58 h 1386"/>
              <a:gd name="T12" fmla="*/ 517 w 1035"/>
              <a:gd name="T13" fmla="*/ 90 h 1386"/>
              <a:gd name="T14" fmla="*/ 447 w 1035"/>
              <a:gd name="T15" fmla="*/ 128 h 1386"/>
              <a:gd name="T16" fmla="*/ 381 w 1035"/>
              <a:gd name="T17" fmla="*/ 171 h 1386"/>
              <a:gd name="T18" fmla="*/ 319 w 1035"/>
              <a:gd name="T19" fmla="*/ 219 h 1386"/>
              <a:gd name="T20" fmla="*/ 469 w 1035"/>
              <a:gd name="T21" fmla="*/ 131 h 1386"/>
              <a:gd name="T22" fmla="*/ 742 w 1035"/>
              <a:gd name="T23" fmla="*/ 160 h 1386"/>
              <a:gd name="T24" fmla="*/ 469 w 1035"/>
              <a:gd name="T25" fmla="*/ 131 h 1386"/>
              <a:gd name="T26" fmla="*/ 319 w 1035"/>
              <a:gd name="T27" fmla="*/ 219 h 1386"/>
              <a:gd name="T28" fmla="*/ 282 w 1035"/>
              <a:gd name="T29" fmla="*/ 251 h 1386"/>
              <a:gd name="T30" fmla="*/ 216 w 1035"/>
              <a:gd name="T31" fmla="*/ 321 h 1386"/>
              <a:gd name="T32" fmla="*/ 158 w 1035"/>
              <a:gd name="T33" fmla="*/ 396 h 1386"/>
              <a:gd name="T34" fmla="*/ 107 w 1035"/>
              <a:gd name="T35" fmla="*/ 479 h 1386"/>
              <a:gd name="T36" fmla="*/ 66 w 1035"/>
              <a:gd name="T37" fmla="*/ 566 h 1386"/>
              <a:gd name="T38" fmla="*/ 35 w 1035"/>
              <a:gd name="T39" fmla="*/ 658 h 1386"/>
              <a:gd name="T40" fmla="*/ 13 w 1035"/>
              <a:gd name="T41" fmla="*/ 755 h 1386"/>
              <a:gd name="T42" fmla="*/ 1 w 1035"/>
              <a:gd name="T43" fmla="*/ 855 h 1386"/>
              <a:gd name="T44" fmla="*/ 0 w 1035"/>
              <a:gd name="T45" fmla="*/ 906 h 1386"/>
              <a:gd name="T46" fmla="*/ 2 w 1035"/>
              <a:gd name="T47" fmla="*/ 972 h 1386"/>
              <a:gd name="T48" fmla="*/ 9 w 1035"/>
              <a:gd name="T49" fmla="*/ 1036 h 1386"/>
              <a:gd name="T50" fmla="*/ 20 w 1035"/>
              <a:gd name="T51" fmla="*/ 1099 h 1386"/>
              <a:gd name="T52" fmla="*/ 36 w 1035"/>
              <a:gd name="T53" fmla="*/ 1160 h 1386"/>
              <a:gd name="T54" fmla="*/ 55 w 1035"/>
              <a:gd name="T55" fmla="*/ 1220 h 1386"/>
              <a:gd name="T56" fmla="*/ 80 w 1035"/>
              <a:gd name="T57" fmla="*/ 1277 h 1386"/>
              <a:gd name="T58" fmla="*/ 107 w 1035"/>
              <a:gd name="T59" fmla="*/ 1332 h 1386"/>
              <a:gd name="T60" fmla="*/ 138 w 1035"/>
              <a:gd name="T61" fmla="*/ 1386 h 1386"/>
              <a:gd name="T62" fmla="*/ 346 w 1035"/>
              <a:gd name="T63" fmla="*/ 1244 h 1386"/>
              <a:gd name="T64" fmla="*/ 325 w 1035"/>
              <a:gd name="T65" fmla="*/ 1207 h 1386"/>
              <a:gd name="T66" fmla="*/ 290 w 1035"/>
              <a:gd name="T67" fmla="*/ 1126 h 1386"/>
              <a:gd name="T68" fmla="*/ 265 w 1035"/>
              <a:gd name="T69" fmla="*/ 1041 h 1386"/>
              <a:gd name="T70" fmla="*/ 258 w 1035"/>
              <a:gd name="T71" fmla="*/ 997 h 1386"/>
              <a:gd name="T72" fmla="*/ 254 w 1035"/>
              <a:gd name="T73" fmla="*/ 953 h 1386"/>
              <a:gd name="T74" fmla="*/ 252 w 1035"/>
              <a:gd name="T75" fmla="*/ 906 h 1386"/>
              <a:gd name="T76" fmla="*/ 252 w 1035"/>
              <a:gd name="T77" fmla="*/ 873 h 1386"/>
              <a:gd name="T78" fmla="*/ 259 w 1035"/>
              <a:gd name="T79" fmla="*/ 809 h 1386"/>
              <a:gd name="T80" fmla="*/ 272 w 1035"/>
              <a:gd name="T81" fmla="*/ 746 h 1386"/>
              <a:gd name="T82" fmla="*/ 290 w 1035"/>
              <a:gd name="T83" fmla="*/ 687 h 1386"/>
              <a:gd name="T84" fmla="*/ 313 w 1035"/>
              <a:gd name="T85" fmla="*/ 630 h 1386"/>
              <a:gd name="T86" fmla="*/ 343 w 1035"/>
              <a:gd name="T87" fmla="*/ 574 h 1386"/>
              <a:gd name="T88" fmla="*/ 377 w 1035"/>
              <a:gd name="T89" fmla="*/ 523 h 1386"/>
              <a:gd name="T90" fmla="*/ 414 w 1035"/>
              <a:gd name="T91" fmla="*/ 475 h 1386"/>
              <a:gd name="T92" fmla="*/ 457 w 1035"/>
              <a:gd name="T93" fmla="*/ 431 h 1386"/>
              <a:gd name="T94" fmla="*/ 504 w 1035"/>
              <a:gd name="T95" fmla="*/ 391 h 1386"/>
              <a:gd name="T96" fmla="*/ 554 w 1035"/>
              <a:gd name="T97" fmla="*/ 355 h 1386"/>
              <a:gd name="T98" fmla="*/ 608 w 1035"/>
              <a:gd name="T99" fmla="*/ 324 h 1386"/>
              <a:gd name="T100" fmla="*/ 665 w 1035"/>
              <a:gd name="T101" fmla="*/ 298 h 1386"/>
              <a:gd name="T102" fmla="*/ 724 w 1035"/>
              <a:gd name="T103" fmla="*/ 277 h 1386"/>
              <a:gd name="T104" fmla="*/ 787 w 1035"/>
              <a:gd name="T105" fmla="*/ 262 h 1386"/>
              <a:gd name="T106" fmla="*/ 850 w 1035"/>
              <a:gd name="T107" fmla="*/ 252 h 1386"/>
              <a:gd name="T108" fmla="*/ 882 w 1035"/>
              <a:gd name="T109" fmla="*/ 250 h 13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35"/>
              <a:gd name="T166" fmla="*/ 0 h 1386"/>
              <a:gd name="T167" fmla="*/ 1035 w 1035"/>
              <a:gd name="T168" fmla="*/ 1386 h 13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35" h="1386">
                <a:moveTo>
                  <a:pt x="882" y="250"/>
                </a:moveTo>
                <a:lnTo>
                  <a:pt x="1035" y="128"/>
                </a:lnTo>
                <a:lnTo>
                  <a:pt x="915" y="0"/>
                </a:lnTo>
                <a:lnTo>
                  <a:pt x="872" y="1"/>
                </a:lnTo>
                <a:lnTo>
                  <a:pt x="831" y="4"/>
                </a:lnTo>
                <a:lnTo>
                  <a:pt x="789" y="9"/>
                </a:lnTo>
                <a:lnTo>
                  <a:pt x="748" y="15"/>
                </a:lnTo>
                <a:lnTo>
                  <a:pt x="707" y="23"/>
                </a:lnTo>
                <a:lnTo>
                  <a:pt x="669" y="33"/>
                </a:lnTo>
                <a:lnTo>
                  <a:pt x="630" y="45"/>
                </a:lnTo>
                <a:lnTo>
                  <a:pt x="591" y="58"/>
                </a:lnTo>
                <a:lnTo>
                  <a:pt x="553" y="74"/>
                </a:lnTo>
                <a:lnTo>
                  <a:pt x="517" y="90"/>
                </a:lnTo>
                <a:lnTo>
                  <a:pt x="482" y="109"/>
                </a:lnTo>
                <a:lnTo>
                  <a:pt x="447" y="128"/>
                </a:lnTo>
                <a:lnTo>
                  <a:pt x="413" y="149"/>
                </a:lnTo>
                <a:lnTo>
                  <a:pt x="381" y="171"/>
                </a:lnTo>
                <a:lnTo>
                  <a:pt x="348" y="194"/>
                </a:lnTo>
                <a:lnTo>
                  <a:pt x="319" y="219"/>
                </a:lnTo>
                <a:lnTo>
                  <a:pt x="346" y="247"/>
                </a:lnTo>
                <a:lnTo>
                  <a:pt x="469" y="131"/>
                </a:lnTo>
                <a:lnTo>
                  <a:pt x="593" y="259"/>
                </a:lnTo>
                <a:lnTo>
                  <a:pt x="742" y="160"/>
                </a:lnTo>
                <a:lnTo>
                  <a:pt x="593" y="259"/>
                </a:lnTo>
                <a:lnTo>
                  <a:pt x="469" y="131"/>
                </a:lnTo>
                <a:lnTo>
                  <a:pt x="346" y="247"/>
                </a:lnTo>
                <a:lnTo>
                  <a:pt x="319" y="219"/>
                </a:lnTo>
                <a:lnTo>
                  <a:pt x="282" y="251"/>
                </a:lnTo>
                <a:lnTo>
                  <a:pt x="249" y="285"/>
                </a:lnTo>
                <a:lnTo>
                  <a:pt x="216" y="321"/>
                </a:lnTo>
                <a:lnTo>
                  <a:pt x="186" y="359"/>
                </a:lnTo>
                <a:lnTo>
                  <a:pt x="158" y="396"/>
                </a:lnTo>
                <a:lnTo>
                  <a:pt x="132" y="438"/>
                </a:lnTo>
                <a:lnTo>
                  <a:pt x="107" y="479"/>
                </a:lnTo>
                <a:lnTo>
                  <a:pt x="85" y="522"/>
                </a:lnTo>
                <a:lnTo>
                  <a:pt x="66" y="566"/>
                </a:lnTo>
                <a:lnTo>
                  <a:pt x="49" y="612"/>
                </a:lnTo>
                <a:lnTo>
                  <a:pt x="35" y="658"/>
                </a:lnTo>
                <a:lnTo>
                  <a:pt x="22" y="706"/>
                </a:lnTo>
                <a:lnTo>
                  <a:pt x="13" y="755"/>
                </a:lnTo>
                <a:lnTo>
                  <a:pt x="5" y="805"/>
                </a:lnTo>
                <a:lnTo>
                  <a:pt x="1" y="855"/>
                </a:lnTo>
                <a:lnTo>
                  <a:pt x="0" y="906"/>
                </a:lnTo>
                <a:lnTo>
                  <a:pt x="0" y="938"/>
                </a:lnTo>
                <a:lnTo>
                  <a:pt x="2" y="972"/>
                </a:lnTo>
                <a:lnTo>
                  <a:pt x="5" y="1004"/>
                </a:lnTo>
                <a:lnTo>
                  <a:pt x="9" y="1036"/>
                </a:lnTo>
                <a:lnTo>
                  <a:pt x="14" y="1068"/>
                </a:lnTo>
                <a:lnTo>
                  <a:pt x="20" y="1099"/>
                </a:lnTo>
                <a:lnTo>
                  <a:pt x="28" y="1130"/>
                </a:lnTo>
                <a:lnTo>
                  <a:pt x="36" y="1160"/>
                </a:lnTo>
                <a:lnTo>
                  <a:pt x="45" y="1190"/>
                </a:lnTo>
                <a:lnTo>
                  <a:pt x="55" y="1220"/>
                </a:lnTo>
                <a:lnTo>
                  <a:pt x="67" y="1248"/>
                </a:lnTo>
                <a:lnTo>
                  <a:pt x="80" y="1277"/>
                </a:lnTo>
                <a:lnTo>
                  <a:pt x="93" y="1305"/>
                </a:lnTo>
                <a:lnTo>
                  <a:pt x="107" y="1332"/>
                </a:lnTo>
                <a:lnTo>
                  <a:pt x="123" y="1360"/>
                </a:lnTo>
                <a:lnTo>
                  <a:pt x="138" y="1386"/>
                </a:lnTo>
                <a:lnTo>
                  <a:pt x="179" y="1209"/>
                </a:lnTo>
                <a:lnTo>
                  <a:pt x="346" y="1244"/>
                </a:lnTo>
                <a:lnTo>
                  <a:pt x="325" y="1207"/>
                </a:lnTo>
                <a:lnTo>
                  <a:pt x="307" y="1166"/>
                </a:lnTo>
                <a:lnTo>
                  <a:pt x="290" y="1126"/>
                </a:lnTo>
                <a:lnTo>
                  <a:pt x="277" y="1085"/>
                </a:lnTo>
                <a:lnTo>
                  <a:pt x="265" y="1041"/>
                </a:lnTo>
                <a:lnTo>
                  <a:pt x="261" y="1019"/>
                </a:lnTo>
                <a:lnTo>
                  <a:pt x="258" y="997"/>
                </a:lnTo>
                <a:lnTo>
                  <a:pt x="255" y="975"/>
                </a:lnTo>
                <a:lnTo>
                  <a:pt x="254" y="953"/>
                </a:lnTo>
                <a:lnTo>
                  <a:pt x="252" y="929"/>
                </a:lnTo>
                <a:lnTo>
                  <a:pt x="252" y="906"/>
                </a:lnTo>
                <a:lnTo>
                  <a:pt x="252" y="873"/>
                </a:lnTo>
                <a:lnTo>
                  <a:pt x="255" y="841"/>
                </a:lnTo>
                <a:lnTo>
                  <a:pt x="259" y="809"/>
                </a:lnTo>
                <a:lnTo>
                  <a:pt x="264" y="778"/>
                </a:lnTo>
                <a:lnTo>
                  <a:pt x="272" y="746"/>
                </a:lnTo>
                <a:lnTo>
                  <a:pt x="280" y="717"/>
                </a:lnTo>
                <a:lnTo>
                  <a:pt x="290" y="687"/>
                </a:lnTo>
                <a:lnTo>
                  <a:pt x="302" y="657"/>
                </a:lnTo>
                <a:lnTo>
                  <a:pt x="313" y="630"/>
                </a:lnTo>
                <a:lnTo>
                  <a:pt x="328" y="601"/>
                </a:lnTo>
                <a:lnTo>
                  <a:pt x="343" y="574"/>
                </a:lnTo>
                <a:lnTo>
                  <a:pt x="359" y="548"/>
                </a:lnTo>
                <a:lnTo>
                  <a:pt x="377" y="523"/>
                </a:lnTo>
                <a:lnTo>
                  <a:pt x="395" y="499"/>
                </a:lnTo>
                <a:lnTo>
                  <a:pt x="414" y="475"/>
                </a:lnTo>
                <a:lnTo>
                  <a:pt x="435" y="452"/>
                </a:lnTo>
                <a:lnTo>
                  <a:pt x="457" y="431"/>
                </a:lnTo>
                <a:lnTo>
                  <a:pt x="481" y="411"/>
                </a:lnTo>
                <a:lnTo>
                  <a:pt x="504" y="391"/>
                </a:lnTo>
                <a:lnTo>
                  <a:pt x="529" y="372"/>
                </a:lnTo>
                <a:lnTo>
                  <a:pt x="554" y="355"/>
                </a:lnTo>
                <a:lnTo>
                  <a:pt x="580" y="339"/>
                </a:lnTo>
                <a:lnTo>
                  <a:pt x="608" y="324"/>
                </a:lnTo>
                <a:lnTo>
                  <a:pt x="636" y="311"/>
                </a:lnTo>
                <a:lnTo>
                  <a:pt x="665" y="298"/>
                </a:lnTo>
                <a:lnTo>
                  <a:pt x="695" y="286"/>
                </a:lnTo>
                <a:lnTo>
                  <a:pt x="724" y="277"/>
                </a:lnTo>
                <a:lnTo>
                  <a:pt x="755" y="269"/>
                </a:lnTo>
                <a:lnTo>
                  <a:pt x="787" y="262"/>
                </a:lnTo>
                <a:lnTo>
                  <a:pt x="818" y="256"/>
                </a:lnTo>
                <a:lnTo>
                  <a:pt x="850" y="252"/>
                </a:lnTo>
                <a:lnTo>
                  <a:pt x="882" y="250"/>
                </a:lnTo>
                <a:close/>
              </a:path>
            </a:pathLst>
          </a:custGeom>
          <a:gradFill rotWithShape="1">
            <a:gsLst>
              <a:gs pos="0">
                <a:srgbClr val="A4D329"/>
              </a:gs>
              <a:gs pos="100000">
                <a:srgbClr val="C0FF4D"/>
              </a:gs>
            </a:gsLst>
            <a:lin ang="5400000" scaled="1"/>
          </a:gradFill>
          <a:ln w="19050" cap="flat" cmpd="sng">
            <a:noFill/>
            <a:prstDash val="solid"/>
            <a:round/>
            <a:headEnd type="none" w="med" len="med"/>
            <a:tailEnd type="none" w="med" len="med"/>
          </a:ln>
          <a:effectLst/>
        </p:spPr>
        <p:txBody>
          <a:bodyPr/>
          <a:lstStyle/>
          <a:p>
            <a:pPr indent="-342900" fontAlgn="auto">
              <a:spcBef>
                <a:spcPts val="0"/>
              </a:spcBef>
              <a:spcAft>
                <a:spcPts val="0"/>
              </a:spcAft>
              <a:buFont typeface="Calibri" pitchFamily="34" charset="0"/>
              <a:buAutoNum type="arabicPeriod"/>
              <a:defRPr/>
            </a:pPr>
            <a:endParaRPr lang="da-DK" b="1" kern="0" noProof="1">
              <a:solidFill>
                <a:schemeClr val="tx1">
                  <a:lumMod val="95000"/>
                  <a:lumOff val="5000"/>
                </a:schemeClr>
              </a:solidFill>
              <a:latin typeface="Calibri"/>
              <a:ea typeface="+mn-ea"/>
            </a:endParaRPr>
          </a:p>
        </p:txBody>
      </p:sp>
      <p:sp>
        <p:nvSpPr>
          <p:cNvPr id="28" name="Freeform 233"/>
          <p:cNvSpPr>
            <a:spLocks/>
          </p:cNvSpPr>
          <p:nvPr/>
        </p:nvSpPr>
        <p:spPr bwMode="auto">
          <a:xfrm>
            <a:off x="6075363" y="2954338"/>
            <a:ext cx="71437" cy="12700"/>
          </a:xfrm>
          <a:custGeom>
            <a:avLst/>
            <a:gdLst>
              <a:gd name="T0" fmla="*/ 90724984 w 45"/>
              <a:gd name="T1" fmla="*/ 20161247 h 8"/>
              <a:gd name="T2" fmla="*/ 113405455 w 45"/>
              <a:gd name="T3" fmla="*/ 0 h 8"/>
              <a:gd name="T4" fmla="*/ 113405455 w 45"/>
              <a:gd name="T5" fmla="*/ 0 h 8"/>
              <a:gd name="T6" fmla="*/ 83163777 w 45"/>
              <a:gd name="T7" fmla="*/ 0 h 8"/>
              <a:gd name="T8" fmla="*/ 83163777 w 45"/>
              <a:gd name="T9" fmla="*/ 0 h 8"/>
              <a:gd name="T10" fmla="*/ 15120833 w 45"/>
              <a:gd name="T11" fmla="*/ 2520950 h 8"/>
              <a:gd name="T12" fmla="*/ 0 w 45"/>
              <a:gd name="T13" fmla="*/ 15120936 h 8"/>
              <a:gd name="T14" fmla="*/ 90724984 w 45"/>
              <a:gd name="T15" fmla="*/ 20161247 h 8"/>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8"/>
              <a:gd name="T26" fmla="*/ 45 w 4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8">
                <a:moveTo>
                  <a:pt x="36" y="8"/>
                </a:moveTo>
                <a:lnTo>
                  <a:pt x="45" y="0"/>
                </a:lnTo>
                <a:lnTo>
                  <a:pt x="33" y="0"/>
                </a:lnTo>
                <a:lnTo>
                  <a:pt x="6" y="1"/>
                </a:lnTo>
                <a:lnTo>
                  <a:pt x="0" y="6"/>
                </a:lnTo>
                <a:lnTo>
                  <a:pt x="36" y="8"/>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29" name="Freeform 234"/>
          <p:cNvSpPr>
            <a:spLocks/>
          </p:cNvSpPr>
          <p:nvPr/>
        </p:nvSpPr>
        <p:spPr bwMode="auto">
          <a:xfrm>
            <a:off x="6126163" y="2128838"/>
            <a:ext cx="63500" cy="9525"/>
          </a:xfrm>
          <a:custGeom>
            <a:avLst/>
            <a:gdLst>
              <a:gd name="T0" fmla="*/ 88206254 w 40"/>
              <a:gd name="T1" fmla="*/ 2520950 h 6"/>
              <a:gd name="T2" fmla="*/ 0 w 40"/>
              <a:gd name="T3" fmla="*/ 0 h 6"/>
              <a:gd name="T4" fmla="*/ 12601573 w 40"/>
              <a:gd name="T5" fmla="*/ 15120939 h 6"/>
              <a:gd name="T6" fmla="*/ 12601573 w 40"/>
              <a:gd name="T7" fmla="*/ 15120939 h 6"/>
              <a:gd name="T8" fmla="*/ 100806236 w 40"/>
              <a:gd name="T9" fmla="*/ 15120939 h 6"/>
              <a:gd name="T10" fmla="*/ 88206254 w 40"/>
              <a:gd name="T11" fmla="*/ 2520950 h 6"/>
              <a:gd name="T12" fmla="*/ 0 60000 65536"/>
              <a:gd name="T13" fmla="*/ 0 60000 65536"/>
              <a:gd name="T14" fmla="*/ 0 60000 65536"/>
              <a:gd name="T15" fmla="*/ 0 60000 65536"/>
              <a:gd name="T16" fmla="*/ 0 60000 65536"/>
              <a:gd name="T17" fmla="*/ 0 60000 65536"/>
              <a:gd name="T18" fmla="*/ 0 w 40"/>
              <a:gd name="T19" fmla="*/ 0 h 6"/>
              <a:gd name="T20" fmla="*/ 40 w 40"/>
              <a:gd name="T21" fmla="*/ 6 h 6"/>
            </a:gdLst>
            <a:ahLst/>
            <a:cxnLst>
              <a:cxn ang="T12">
                <a:pos x="T0" y="T1"/>
              </a:cxn>
              <a:cxn ang="T13">
                <a:pos x="T2" y="T3"/>
              </a:cxn>
              <a:cxn ang="T14">
                <a:pos x="T4" y="T5"/>
              </a:cxn>
              <a:cxn ang="T15">
                <a:pos x="T6" y="T7"/>
              </a:cxn>
              <a:cxn ang="T16">
                <a:pos x="T8" y="T9"/>
              </a:cxn>
              <a:cxn ang="T17">
                <a:pos x="T10" y="T11"/>
              </a:cxn>
            </a:cxnLst>
            <a:rect l="T18" t="T19" r="T20" b="T21"/>
            <a:pathLst>
              <a:path w="40" h="6">
                <a:moveTo>
                  <a:pt x="35" y="1"/>
                </a:moveTo>
                <a:lnTo>
                  <a:pt x="0" y="0"/>
                </a:lnTo>
                <a:lnTo>
                  <a:pt x="5" y="6"/>
                </a:lnTo>
                <a:lnTo>
                  <a:pt x="40" y="6"/>
                </a:lnTo>
                <a:lnTo>
                  <a:pt x="35" y="1"/>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1" name="Freeform 237"/>
          <p:cNvSpPr>
            <a:spLocks/>
          </p:cNvSpPr>
          <p:nvPr/>
        </p:nvSpPr>
        <p:spPr bwMode="auto">
          <a:xfrm>
            <a:off x="6126163" y="4600575"/>
            <a:ext cx="88900" cy="33338"/>
          </a:xfrm>
          <a:custGeom>
            <a:avLst/>
            <a:gdLst>
              <a:gd name="T0" fmla="*/ 90725625 w 56"/>
              <a:gd name="T1" fmla="*/ 0 h 21"/>
              <a:gd name="T2" fmla="*/ 90725625 w 56"/>
              <a:gd name="T3" fmla="*/ 0 h 21"/>
              <a:gd name="T4" fmla="*/ 2520950 w 56"/>
              <a:gd name="T5" fmla="*/ 2520988 h 21"/>
              <a:gd name="T6" fmla="*/ 2520950 w 56"/>
              <a:gd name="T7" fmla="*/ 2520988 h 21"/>
              <a:gd name="T8" fmla="*/ 0 w 56"/>
              <a:gd name="T9" fmla="*/ 2520988 h 21"/>
              <a:gd name="T10" fmla="*/ 50403124 w 56"/>
              <a:gd name="T11" fmla="*/ 42844089 h 21"/>
              <a:gd name="T12" fmla="*/ 40322501 w 56"/>
              <a:gd name="T13" fmla="*/ 52924874 h 21"/>
              <a:gd name="T14" fmla="*/ 40322501 w 56"/>
              <a:gd name="T15" fmla="*/ 52924874 h 21"/>
              <a:gd name="T16" fmla="*/ 128528777 w 56"/>
              <a:gd name="T17" fmla="*/ 50403875 h 21"/>
              <a:gd name="T18" fmla="*/ 141128761 w 56"/>
              <a:gd name="T19" fmla="*/ 40323103 h 21"/>
              <a:gd name="T20" fmla="*/ 90725625 w 56"/>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21"/>
              <a:gd name="T35" fmla="*/ 56 w 56"/>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21">
                <a:moveTo>
                  <a:pt x="36" y="0"/>
                </a:moveTo>
                <a:lnTo>
                  <a:pt x="36" y="0"/>
                </a:lnTo>
                <a:lnTo>
                  <a:pt x="1" y="1"/>
                </a:lnTo>
                <a:lnTo>
                  <a:pt x="0" y="1"/>
                </a:lnTo>
                <a:lnTo>
                  <a:pt x="20" y="17"/>
                </a:lnTo>
                <a:lnTo>
                  <a:pt x="16" y="21"/>
                </a:lnTo>
                <a:lnTo>
                  <a:pt x="51" y="20"/>
                </a:lnTo>
                <a:lnTo>
                  <a:pt x="56" y="16"/>
                </a:lnTo>
                <a:lnTo>
                  <a:pt x="36" y="0"/>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sp>
        <p:nvSpPr>
          <p:cNvPr id="32" name="Freeform 238"/>
          <p:cNvSpPr>
            <a:spLocks/>
          </p:cNvSpPr>
          <p:nvPr/>
        </p:nvSpPr>
        <p:spPr bwMode="auto">
          <a:xfrm>
            <a:off x="6102350" y="4205288"/>
            <a:ext cx="60325" cy="11112"/>
          </a:xfrm>
          <a:custGeom>
            <a:avLst/>
            <a:gdLst>
              <a:gd name="T0" fmla="*/ 83165941 w 38"/>
              <a:gd name="T1" fmla="*/ 17639508 h 7"/>
              <a:gd name="T2" fmla="*/ 95765924 w 38"/>
              <a:gd name="T3" fmla="*/ 0 h 7"/>
              <a:gd name="T4" fmla="*/ 7559675 w 38"/>
              <a:gd name="T5" fmla="*/ 7559336 h 7"/>
              <a:gd name="T6" fmla="*/ 0 w 38"/>
              <a:gd name="T7" fmla="*/ 17639508 h 7"/>
              <a:gd name="T8" fmla="*/ 0 w 38"/>
              <a:gd name="T9" fmla="*/ 17639508 h 7"/>
              <a:gd name="T10" fmla="*/ 40322496 w 38"/>
              <a:gd name="T11" fmla="*/ 17639508 h 7"/>
              <a:gd name="T12" fmla="*/ 40322496 w 38"/>
              <a:gd name="T13" fmla="*/ 17639508 h 7"/>
              <a:gd name="T14" fmla="*/ 83165941 w 38"/>
              <a:gd name="T15" fmla="*/ 17639508 h 7"/>
              <a:gd name="T16" fmla="*/ 83165941 w 38"/>
              <a:gd name="T17" fmla="*/ 17639508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7"/>
              <a:gd name="T29" fmla="*/ 38 w 3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7">
                <a:moveTo>
                  <a:pt x="33" y="7"/>
                </a:moveTo>
                <a:lnTo>
                  <a:pt x="38" y="0"/>
                </a:lnTo>
                <a:lnTo>
                  <a:pt x="3" y="3"/>
                </a:lnTo>
                <a:lnTo>
                  <a:pt x="0" y="7"/>
                </a:lnTo>
                <a:lnTo>
                  <a:pt x="16" y="7"/>
                </a:lnTo>
                <a:lnTo>
                  <a:pt x="33" y="7"/>
                </a:lnTo>
                <a:close/>
              </a:path>
            </a:pathLst>
          </a:custGeom>
          <a:solidFill>
            <a:srgbClr val="FFFFFF"/>
          </a:solidFill>
          <a:ln w="9525">
            <a:noFill/>
            <a:round/>
            <a:headEnd/>
            <a:tailEnd/>
          </a:ln>
        </p:spPr>
        <p:txBody>
          <a:bodyPr/>
          <a:lstStyle/>
          <a:p>
            <a:pPr fontAlgn="auto">
              <a:spcBef>
                <a:spcPts val="0"/>
              </a:spcBef>
              <a:spcAft>
                <a:spcPts val="0"/>
              </a:spcAft>
              <a:defRPr/>
            </a:pPr>
            <a:endParaRPr lang="da-DK" b="1" kern="0">
              <a:solidFill>
                <a:sysClr val="windowText" lastClr="000000"/>
              </a:solidFill>
              <a:latin typeface="+mn-lt"/>
              <a:ea typeface="+mn-ea"/>
            </a:endParaRPr>
          </a:p>
        </p:txBody>
      </p:sp>
      <p:grpSp>
        <p:nvGrpSpPr>
          <p:cNvPr id="4106" name="Gruppe 92"/>
          <p:cNvGrpSpPr>
            <a:grpSpLocks/>
          </p:cNvGrpSpPr>
          <p:nvPr/>
        </p:nvGrpSpPr>
        <p:grpSpPr bwMode="auto">
          <a:xfrm>
            <a:off x="5194300" y="2689225"/>
            <a:ext cx="1838325" cy="1824038"/>
            <a:chOff x="3968648" y="3129285"/>
            <a:chExt cx="689211" cy="683966"/>
          </a:xfrm>
        </p:grpSpPr>
        <p:sp>
          <p:nvSpPr>
            <p:cNvPr id="34" name="Ellipse 33"/>
            <p:cNvSpPr/>
            <p:nvPr/>
          </p:nvSpPr>
          <p:spPr bwMode="auto">
            <a:xfrm>
              <a:off x="3975790" y="3129285"/>
              <a:ext cx="682069" cy="683966"/>
            </a:xfrm>
            <a:prstGeom prst="ellipse">
              <a:avLst/>
            </a:prstGeom>
            <a:gradFill rotWithShape="1">
              <a:gsLst>
                <a:gs pos="0">
                  <a:srgbClr val="A4D329"/>
                </a:gs>
                <a:gs pos="100000">
                  <a:srgbClr val="C0FF4D"/>
                </a:gs>
              </a:gsLst>
              <a:lin ang="5400000" scaled="1"/>
            </a:gradFill>
            <a:ln w="19050" cap="flat" cmpd="sng">
              <a:noFill/>
              <a:prstDash val="solid"/>
              <a:round/>
              <a:headEnd type="none" w="med" len="med"/>
              <a:tailEnd type="none" w="med" len="med"/>
            </a:ln>
            <a:effectLst/>
          </p:spPr>
          <p:txBody>
            <a:bodyPr/>
            <a:lstStyle/>
            <a:p>
              <a:pPr indent="-342900" fontAlgn="auto">
                <a:spcBef>
                  <a:spcPts val="0"/>
                </a:spcBef>
                <a:spcAft>
                  <a:spcPts val="0"/>
                </a:spcAft>
                <a:buFont typeface="+mj-lt"/>
                <a:buAutoNum type="arabicPeriod"/>
                <a:defRPr/>
              </a:pPr>
              <a:endParaRPr lang="da-DK" b="1" kern="0" dirty="0">
                <a:solidFill>
                  <a:schemeClr val="tx1">
                    <a:lumMod val="95000"/>
                    <a:lumOff val="5000"/>
                  </a:schemeClr>
                </a:solidFill>
                <a:latin typeface="Calibri"/>
                <a:ea typeface="+mn-ea"/>
              </a:endParaRPr>
            </a:p>
          </p:txBody>
        </p:sp>
        <p:sp>
          <p:nvSpPr>
            <p:cNvPr id="35" name="Ellipse 34"/>
            <p:cNvSpPr/>
            <p:nvPr/>
          </p:nvSpPr>
          <p:spPr bwMode="auto">
            <a:xfrm>
              <a:off x="4065066" y="3144167"/>
              <a:ext cx="499351" cy="364901"/>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mj-lt"/>
                <a:buAutoNum type="arabicPeriod"/>
                <a:defRPr/>
              </a:pPr>
              <a:endParaRPr lang="da-DK" b="1" kern="0" dirty="0">
                <a:solidFill>
                  <a:sysClr val="window" lastClr="FFFFFF"/>
                </a:solidFill>
                <a:latin typeface="Calibri"/>
                <a:ea typeface="+mn-ea"/>
              </a:endParaRPr>
            </a:p>
          </p:txBody>
        </p:sp>
        <p:sp>
          <p:nvSpPr>
            <p:cNvPr id="36" name="Måne 35"/>
            <p:cNvSpPr/>
            <p:nvPr/>
          </p:nvSpPr>
          <p:spPr bwMode="auto">
            <a:xfrm rot="16570711">
              <a:off x="4140219" y="3329651"/>
              <a:ext cx="311329" cy="654471"/>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b="1" kern="0" dirty="0" err="1">
                <a:solidFill>
                  <a:sysClr val="window" lastClr="FFFFFF"/>
                </a:solidFill>
                <a:latin typeface="Calibri"/>
                <a:ea typeface="+mn-ea"/>
              </a:endParaRPr>
            </a:p>
          </p:txBody>
        </p:sp>
      </p:grpSp>
      <p:sp>
        <p:nvSpPr>
          <p:cNvPr id="37" name="Ellipse 36"/>
          <p:cNvSpPr/>
          <p:nvPr/>
        </p:nvSpPr>
        <p:spPr bwMode="auto">
          <a:xfrm>
            <a:off x="4962148" y="5153639"/>
            <a:ext cx="2384511" cy="427943"/>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b="1" kern="0" dirty="0" err="1">
              <a:solidFill>
                <a:sysClr val="window" lastClr="FFFFFF"/>
              </a:solidFill>
              <a:latin typeface="Calibri"/>
              <a:ea typeface="+mn-ea"/>
            </a:endParaRPr>
          </a:p>
        </p:txBody>
      </p:sp>
      <p:sp>
        <p:nvSpPr>
          <p:cNvPr id="55" name="Text Box 52"/>
          <p:cNvSpPr txBox="1">
            <a:spLocks noChangeArrowheads="1"/>
          </p:cNvSpPr>
          <p:nvPr/>
        </p:nvSpPr>
        <p:spPr bwMode="gray">
          <a:xfrm>
            <a:off x="5364328" y="2992324"/>
            <a:ext cx="1492250" cy="1200329"/>
          </a:xfrm>
          <a:prstGeom prst="rect">
            <a:avLst/>
          </a:prstGeom>
          <a:noFill/>
          <a:ln w="9525">
            <a:noFill/>
            <a:miter lim="800000"/>
            <a:headEnd/>
            <a:tailEnd/>
          </a:ln>
        </p:spPr>
        <p:txBody>
          <a:bodyPr>
            <a:spAutoFit/>
          </a:bodyPr>
          <a:lstStyle/>
          <a:p>
            <a:pPr algn="ctr" defTabSz="801688" fontAlgn="auto">
              <a:spcBef>
                <a:spcPct val="20000"/>
              </a:spcBef>
              <a:spcAft>
                <a:spcPts val="0"/>
              </a:spcAft>
              <a:defRPr/>
            </a:pPr>
            <a:r>
              <a:rPr lang="da-DK" b="1" kern="0" noProof="1">
                <a:solidFill>
                  <a:srgbClr val="FFFFFF"/>
                </a:solidFill>
                <a:latin typeface="Calibri" pitchFamily="34" charset="0"/>
                <a:ea typeface="+mn-ea"/>
                <a:cs typeface="Arial" charset="0"/>
              </a:rPr>
              <a:t>Harmonize food safety laws and regulations</a:t>
            </a:r>
          </a:p>
        </p:txBody>
      </p:sp>
      <p:sp>
        <p:nvSpPr>
          <p:cNvPr id="4112" name="WordArt 20"/>
          <p:cNvSpPr>
            <a:spLocks noChangeArrowheads="1" noChangeShapeType="1" noTextEdit="1"/>
          </p:cNvSpPr>
          <p:nvPr>
            <p:custDataLst>
              <p:tags r:id="rId1"/>
            </p:custDataLst>
          </p:nvPr>
        </p:nvSpPr>
        <p:spPr bwMode="gray">
          <a:xfrm>
            <a:off x="5287263" y="4131587"/>
            <a:ext cx="1786399" cy="58939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spcFirstLastPara="1" wrap="none" fromWordArt="1">
            <a:prstTxWarp prst="textArchDown">
              <a:avLst>
                <a:gd name="adj" fmla="val 1107792"/>
              </a:avLst>
            </a:prstTxWarp>
          </a:bodyPr>
          <a:lstStyle/>
          <a:p>
            <a:pPr algn="ctr"/>
            <a:r>
              <a:rPr lang="en-US" b="1" kern="10" dirty="0" smtClean="0">
                <a:solidFill>
                  <a:srgbClr val="007E39"/>
                </a:solidFill>
                <a:latin typeface="Calibri"/>
                <a:ea typeface="Calibri"/>
                <a:cs typeface="Calibri"/>
              </a:rPr>
              <a:t>Respond to misinformation</a:t>
            </a:r>
          </a:p>
          <a:p>
            <a:pPr algn="ctr"/>
            <a:r>
              <a:rPr lang="en-US" b="1" kern="10" dirty="0" smtClean="0">
                <a:solidFill>
                  <a:srgbClr val="007E39"/>
                </a:solidFill>
                <a:latin typeface="Calibri"/>
                <a:ea typeface="Calibri"/>
                <a:cs typeface="Calibri"/>
              </a:rPr>
              <a:t>Report GHI activities</a:t>
            </a:r>
          </a:p>
          <a:p>
            <a:pPr algn="ctr"/>
            <a:endParaRPr lang="en-US" b="1" kern="10" dirty="0">
              <a:solidFill>
                <a:srgbClr val="007E39"/>
              </a:solidFill>
              <a:latin typeface="Calibri"/>
              <a:ea typeface="Calibri"/>
              <a:cs typeface="Calibri"/>
            </a:endParaRPr>
          </a:p>
        </p:txBody>
      </p:sp>
      <p:sp>
        <p:nvSpPr>
          <p:cNvPr id="51" name="Rektangel med afrundet, diagonalt hjørne 50"/>
          <p:cNvSpPr/>
          <p:nvPr/>
        </p:nvSpPr>
        <p:spPr>
          <a:xfrm>
            <a:off x="747079" y="1320336"/>
            <a:ext cx="3431259" cy="4561815"/>
          </a:xfrm>
          <a:prstGeom prst="round2DiagRect">
            <a:avLst>
              <a:gd name="adj1" fmla="val 20046"/>
              <a:gd name="adj2" fmla="val 0"/>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da-DK" kern="0">
              <a:solidFill>
                <a:sysClr val="window" lastClr="FFFFFF"/>
              </a:solidFill>
              <a:latin typeface="Calibri"/>
              <a:ea typeface="+mn-ea"/>
            </a:endParaRPr>
          </a:p>
        </p:txBody>
      </p:sp>
      <p:sp>
        <p:nvSpPr>
          <p:cNvPr id="58" name="Text Box 52"/>
          <p:cNvSpPr txBox="1">
            <a:spLocks noChangeArrowheads="1"/>
          </p:cNvSpPr>
          <p:nvPr/>
        </p:nvSpPr>
        <p:spPr bwMode="gray">
          <a:xfrm>
            <a:off x="901753" y="4029391"/>
            <a:ext cx="2860486" cy="1231106"/>
          </a:xfrm>
          <a:prstGeom prst="rect">
            <a:avLst/>
          </a:prstGeom>
          <a:noFill/>
          <a:ln w="9525">
            <a:noFill/>
            <a:miter lim="800000"/>
            <a:headEnd/>
            <a:tailEnd/>
          </a:ln>
        </p:spPr>
        <p:txBody>
          <a:bodyPr wrap="square">
            <a:spAutoFit/>
          </a:bodyPr>
          <a:lstStyle/>
          <a:p>
            <a:pPr marL="285750" indent="-285750" defTabSz="801688" fontAlgn="auto">
              <a:spcBef>
                <a:spcPts val="600"/>
              </a:spcBef>
              <a:spcAft>
                <a:spcPts val="0"/>
              </a:spcAft>
              <a:buFont typeface="Arial"/>
              <a:buChar char="•"/>
              <a:defRPr/>
            </a:pPr>
            <a:r>
              <a:rPr lang="da-DK" sz="1600" kern="0" noProof="1" smtClean="0">
                <a:latin typeface="Calibri" pitchFamily="34" charset="0"/>
                <a:ea typeface="+mn-ea"/>
                <a:cs typeface="Arial" pitchFamily="34" charset="0"/>
              </a:rPr>
              <a:t>presentations </a:t>
            </a:r>
            <a:r>
              <a:rPr lang="da-DK" sz="1600" kern="0" noProof="1">
                <a:latin typeface="Calibri" pitchFamily="34" charset="0"/>
                <a:ea typeface="+mn-ea"/>
                <a:cs typeface="Arial" pitchFamily="34" charset="0"/>
              </a:rPr>
              <a:t>made at </a:t>
            </a:r>
            <a:r>
              <a:rPr lang="da-DK" sz="1600" kern="0" noProof="1" smtClean="0">
                <a:latin typeface="Calibri" pitchFamily="34" charset="0"/>
                <a:ea typeface="+mn-ea"/>
                <a:cs typeface="Arial" pitchFamily="34" charset="0"/>
              </a:rPr>
              <a:t>symposia or conferences </a:t>
            </a:r>
          </a:p>
          <a:p>
            <a:pPr marL="285750" indent="-285750" defTabSz="801688" fontAlgn="auto">
              <a:spcBef>
                <a:spcPts val="600"/>
              </a:spcBef>
              <a:spcAft>
                <a:spcPts val="0"/>
              </a:spcAft>
              <a:buFont typeface="Arial"/>
              <a:buChar char="•"/>
              <a:defRPr/>
            </a:pPr>
            <a:r>
              <a:rPr lang="da-DK" sz="1600" kern="0" noProof="1" smtClean="0">
                <a:latin typeface="Calibri" pitchFamily="34" charset="0"/>
                <a:ea typeface="+mn-ea"/>
                <a:cs typeface="Arial" pitchFamily="34" charset="0"/>
              </a:rPr>
              <a:t>document translations</a:t>
            </a:r>
          </a:p>
          <a:p>
            <a:pPr marL="285750" indent="-285750" defTabSz="801688" fontAlgn="auto">
              <a:spcBef>
                <a:spcPts val="600"/>
              </a:spcBef>
              <a:spcAft>
                <a:spcPts val="0"/>
              </a:spcAft>
              <a:buFont typeface="Arial"/>
              <a:buChar char="•"/>
              <a:defRPr/>
            </a:pPr>
            <a:r>
              <a:rPr lang="da-DK" sz="1600" kern="0" noProof="1" smtClean="0">
                <a:latin typeface="Calibri" pitchFamily="34" charset="0"/>
                <a:ea typeface="+mn-ea"/>
                <a:cs typeface="Arial" pitchFamily="34" charset="0"/>
              </a:rPr>
              <a:t>articles </a:t>
            </a:r>
            <a:r>
              <a:rPr lang="da-DK" sz="1600" kern="0" noProof="1">
                <a:latin typeface="Calibri" pitchFamily="34" charset="0"/>
                <a:ea typeface="+mn-ea"/>
                <a:cs typeface="Arial" pitchFamily="34" charset="0"/>
              </a:rPr>
              <a:t>published, etc.</a:t>
            </a:r>
          </a:p>
        </p:txBody>
      </p:sp>
      <p:sp>
        <p:nvSpPr>
          <p:cNvPr id="59" name="Rektangel 58"/>
          <p:cNvSpPr/>
          <p:nvPr/>
        </p:nvSpPr>
        <p:spPr>
          <a:xfrm>
            <a:off x="862625" y="1691984"/>
            <a:ext cx="3361544" cy="2308324"/>
          </a:xfrm>
          <a:prstGeom prst="rect">
            <a:avLst/>
          </a:prstGeom>
        </p:spPr>
        <p:txBody>
          <a:bodyPr wrap="square">
            <a:spAutoFit/>
          </a:bodyPr>
          <a:lstStyle/>
          <a:p>
            <a:pPr fontAlgn="auto">
              <a:spcBef>
                <a:spcPts val="0"/>
              </a:spcBef>
              <a:spcAft>
                <a:spcPts val="0"/>
              </a:spcAft>
              <a:defRPr/>
            </a:pPr>
            <a:r>
              <a:rPr lang="en-GB" b="1" kern="0" noProof="1" smtClean="0">
                <a:latin typeface="Calibri" pitchFamily="34" charset="0"/>
                <a:ea typeface="+mn-ea"/>
                <a:cs typeface="Arial" pitchFamily="34" charset="0"/>
              </a:rPr>
              <a:t>Respond to local misinformation, </a:t>
            </a:r>
            <a:r>
              <a:rPr lang="en-GB" kern="0" noProof="1" smtClean="0">
                <a:latin typeface="Calibri" pitchFamily="34" charset="0"/>
                <a:ea typeface="+mn-ea"/>
                <a:cs typeface="Arial" pitchFamily="34" charset="0"/>
              </a:rPr>
              <a:t>with approval and assistance from GHI Working Groups</a:t>
            </a:r>
          </a:p>
          <a:p>
            <a:pPr fontAlgn="auto">
              <a:spcBef>
                <a:spcPts val="0"/>
              </a:spcBef>
              <a:spcAft>
                <a:spcPts val="0"/>
              </a:spcAft>
              <a:defRPr/>
            </a:pPr>
            <a:endParaRPr lang="de-DE" b="1" kern="0" noProof="1" smtClean="0">
              <a:latin typeface="Calibri" pitchFamily="34" charset="0"/>
              <a:ea typeface="+mn-ea"/>
              <a:cs typeface="Arial" pitchFamily="34" charset="0"/>
            </a:endParaRPr>
          </a:p>
          <a:p>
            <a:pPr fontAlgn="auto">
              <a:spcBef>
                <a:spcPts val="0"/>
              </a:spcBef>
              <a:spcAft>
                <a:spcPts val="0"/>
              </a:spcAft>
              <a:defRPr/>
            </a:pPr>
            <a:endParaRPr lang="de-DE" b="1" kern="0" noProof="1">
              <a:latin typeface="Calibri" pitchFamily="34" charset="0"/>
              <a:ea typeface="+mn-ea"/>
              <a:cs typeface="Arial" pitchFamily="34" charset="0"/>
            </a:endParaRPr>
          </a:p>
          <a:p>
            <a:pPr fontAlgn="auto">
              <a:spcBef>
                <a:spcPts val="0"/>
              </a:spcBef>
              <a:spcAft>
                <a:spcPts val="0"/>
              </a:spcAft>
              <a:defRPr/>
            </a:pPr>
            <a:r>
              <a:rPr lang="en-GB" b="1" kern="0" noProof="1">
                <a:latin typeface="Calibri" pitchFamily="34" charset="0"/>
                <a:ea typeface="+mn-ea"/>
                <a:cs typeface="Arial" pitchFamily="34" charset="0"/>
              </a:rPr>
              <a:t>Report activities conducted on behalf of GHI in your </a:t>
            </a:r>
            <a:r>
              <a:rPr lang="en-GB" b="1" kern="0" noProof="1" smtClean="0">
                <a:latin typeface="Calibri" pitchFamily="34" charset="0"/>
                <a:ea typeface="+mn-ea"/>
                <a:cs typeface="Arial" pitchFamily="34" charset="0"/>
              </a:rPr>
              <a:t>region,  such as:</a:t>
            </a:r>
          </a:p>
        </p:txBody>
      </p:sp>
      <p:sp>
        <p:nvSpPr>
          <p:cNvPr id="30" name="Rectangle 8"/>
          <p:cNvSpPr>
            <a:spLocks noChangeArrowheads="1"/>
          </p:cNvSpPr>
          <p:nvPr/>
        </p:nvSpPr>
        <p:spPr bwMode="gray">
          <a:xfrm>
            <a:off x="314325" y="156350"/>
            <a:ext cx="8520113"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lstStyle/>
          <a:p>
            <a:r>
              <a:rPr lang="en-GB" sz="2600" b="1" cap="all" dirty="0">
                <a:latin typeface="Calibri" charset="0"/>
              </a:rPr>
              <a:t>GHI Ambassador GUIDELINES</a:t>
            </a:r>
          </a:p>
        </p:txBody>
      </p:sp>
      <p:sp>
        <p:nvSpPr>
          <p:cNvPr id="33" name="Tekstboks 19"/>
          <p:cNvSpPr txBox="1">
            <a:spLocks noChangeArrowheads="1"/>
          </p:cNvSpPr>
          <p:nvPr/>
        </p:nvSpPr>
        <p:spPr bwMode="auto">
          <a:xfrm>
            <a:off x="219927" y="622376"/>
            <a:ext cx="409458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da-DK" sz="1600" cap="all" dirty="0">
                <a:latin typeface="Calibri" charset="0"/>
              </a:rPr>
              <a:t>The Ambassador’s Role &amp; Responsibilities</a:t>
            </a:r>
          </a:p>
        </p:txBody>
      </p:sp>
      <p:sp>
        <p:nvSpPr>
          <p:cNvPr id="38" name="WordArt 35"/>
          <p:cNvSpPr>
            <a:spLocks noChangeArrowheads="1" noChangeShapeType="1" noTextEdit="1"/>
          </p:cNvSpPr>
          <p:nvPr>
            <p:custDataLst>
              <p:tags r:id="rId2"/>
            </p:custDataLst>
          </p:nvPr>
        </p:nvSpPr>
        <p:spPr bwMode="gray">
          <a:xfrm rot="3816508">
            <a:off x="5147639" y="2609197"/>
            <a:ext cx="2268602" cy="2014538"/>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spcFirstLastPara="1" wrap="none" fromWordArt="1">
            <a:prstTxWarp prst="textArchUp">
              <a:avLst>
                <a:gd name="adj" fmla="val 12923908"/>
              </a:avLst>
            </a:prstTxWarp>
          </a:bodyPr>
          <a:lstStyle/>
          <a:p>
            <a:pPr algn="ctr"/>
            <a:r>
              <a:rPr lang="en-US" sz="3600" b="1" kern="10" dirty="0" smtClean="0">
                <a:solidFill>
                  <a:srgbClr val="007E39"/>
                </a:solidFill>
                <a:latin typeface="Calibri"/>
                <a:ea typeface="Calibri"/>
                <a:cs typeface="Calibri"/>
              </a:rPr>
              <a:t>Communicate/share GHI messages</a:t>
            </a:r>
          </a:p>
          <a:p>
            <a:pPr algn="ctr"/>
            <a:r>
              <a:rPr lang="en-US" sz="3600" b="1" kern="10" dirty="0" smtClean="0">
                <a:solidFill>
                  <a:srgbClr val="007E39"/>
                </a:solidFill>
                <a:latin typeface="Calibri"/>
                <a:ea typeface="Calibri"/>
                <a:cs typeface="Calibri"/>
              </a:rPr>
              <a:t>Identify experts GHI </a:t>
            </a:r>
            <a:endParaRPr lang="en-US" sz="3600" b="1" kern="10" dirty="0">
              <a:solidFill>
                <a:srgbClr val="007E39"/>
              </a:solidFill>
              <a:latin typeface="Calibri"/>
              <a:ea typeface="Calibri"/>
              <a:cs typeface="Calibri"/>
            </a:endParaRPr>
          </a:p>
        </p:txBody>
      </p:sp>
      <p:sp>
        <p:nvSpPr>
          <p:cNvPr id="39" name="WordArt 35"/>
          <p:cNvSpPr>
            <a:spLocks noChangeArrowheads="1" noChangeShapeType="1" noTextEdit="1"/>
          </p:cNvSpPr>
          <p:nvPr>
            <p:custDataLst>
              <p:tags r:id="rId3"/>
            </p:custDataLst>
          </p:nvPr>
        </p:nvSpPr>
        <p:spPr bwMode="gray">
          <a:xfrm rot="-3792003">
            <a:off x="4889192" y="2446049"/>
            <a:ext cx="2119313" cy="2014537"/>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spcFirstLastPara="1" wrap="none" fromWordArt="1">
            <a:prstTxWarp prst="textArchUp">
              <a:avLst>
                <a:gd name="adj" fmla="val 12923908"/>
              </a:avLst>
            </a:prstTxWarp>
          </a:bodyPr>
          <a:lstStyle/>
          <a:p>
            <a:pPr algn="ctr"/>
            <a:r>
              <a:rPr lang="en-GB" sz="3600" b="1" kern="10" dirty="0">
                <a:solidFill>
                  <a:srgbClr val="007E39"/>
                </a:solidFill>
                <a:latin typeface="Calibri"/>
                <a:ea typeface="Calibri"/>
                <a:cs typeface="Calibri"/>
              </a:rPr>
              <a:t>Make GHI known in </a:t>
            </a:r>
            <a:r>
              <a:rPr lang="en-GB" sz="3600" b="1" kern="10" dirty="0" smtClean="0">
                <a:solidFill>
                  <a:srgbClr val="007E39"/>
                </a:solidFill>
                <a:latin typeface="Calibri"/>
                <a:ea typeface="Calibri"/>
                <a:cs typeface="Calibri"/>
              </a:rPr>
              <a:t>the </a:t>
            </a:r>
            <a:r>
              <a:rPr lang="en-GB" sz="3600" b="1" kern="10" dirty="0">
                <a:solidFill>
                  <a:srgbClr val="007E39"/>
                </a:solidFill>
                <a:latin typeface="Calibri"/>
                <a:ea typeface="Calibri"/>
                <a:cs typeface="Calibri"/>
              </a:rPr>
              <a:t>region</a:t>
            </a:r>
          </a:p>
        </p:txBody>
      </p:sp>
    </p:spTree>
    <p:extLst>
      <p:ext uri="{BB962C8B-B14F-4D97-AF65-F5344CB8AC3E}">
        <p14:creationId xmlns:p14="http://schemas.microsoft.com/office/powerpoint/2010/main" val="27512422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4"/>
  <p:tag name="MMPROD_UIDATA" val="&lt;database version=&quot;7.0&quot;&gt;&lt;object type=&quot;1&quot; unique_id=&quot;10001&quot;&gt;&lt;object type=&quot;8&quot; unique_id=&quot;10776&quot;&gt;&lt;/object&gt;&lt;object type=&quot;2&quot; unique_id=&quot;10777&quot;&gt;&lt;object type=&quot;3&quot; unique_id=&quot;10778&quot;&gt;&lt;property id=&quot;20148&quot; value=&quot;5&quot;/&gt;&lt;property id=&quot;20300&quot; value=&quot;Slide 1&quot;/&gt;&lt;property id=&quot;20307&quot; value=&quot;265&quot;/&gt;&lt;/object&gt;&lt;object type=&quot;3&quot; unique_id=&quot;10779&quot;&gt;&lt;property id=&quot;20148&quot; value=&quot;5&quot;/&gt;&lt;property id=&quot;20300&quot; value=&quot;Slide 2&quot;/&gt;&lt;property id=&quot;20307&quot; value=&quot;256&quot;/&gt;&lt;/object&gt;&lt;object type=&quot;3&quot; unique_id=&quot;10780&quot;&gt;&lt;property id=&quot;20148&quot; value=&quot;5&quot;/&gt;&lt;property id=&quot;20300&quot; value=&quot;Slide 3&quot;/&gt;&lt;property id=&quot;20307&quot; value=&quot;266&quot;/&gt;&lt;/object&gt;&lt;object type=&quot;3&quot; unique_id=&quot;10781&quot;&gt;&lt;property id=&quot;20148&quot; value=&quot;5&quot;/&gt;&lt;property id=&quot;20300&quot; value=&quot;Slide 4&quot;/&gt;&lt;property id=&quot;20307&quot; value=&quot;258&quot;/&gt;&lt;/object&gt;&lt;object type=&quot;3&quot; unique_id=&quot;10782&quot;&gt;&lt;property id=&quot;20148&quot; value=&quot;5&quot;/&gt;&lt;property id=&quot;20300&quot; value=&quot;Slide 5&quot;/&gt;&lt;property id=&quot;20307&quot; value=&quot;257&quot;/&gt;&lt;/object&gt;&lt;object type=&quot;3&quot; unique_id=&quot;10783&quot;&gt;&lt;property id=&quot;20148&quot; value=&quot;5&quot;/&gt;&lt;property id=&quot;20300&quot; value=&quot;Slide 6&quot;/&gt;&lt;property id=&quot;20307&quot; value=&quot;267&quot;/&gt;&lt;/object&gt;&lt;object type=&quot;3&quot; unique_id=&quot;10784&quot;&gt;&lt;property id=&quot;20148&quot; value=&quot;5&quot;/&gt;&lt;property id=&quot;20300&quot; value=&quot;Slide 7&quot;/&gt;&lt;property id=&quot;20307&quot; value=&quot;259&quot;/&gt;&lt;/object&gt;&lt;object type=&quot;3&quot; unique_id=&quot;10785&quot;&gt;&lt;property id=&quot;20148&quot; value=&quot;5&quot;/&gt;&lt;property id=&quot;20300&quot; value=&quot;Slide 8&quot;/&gt;&lt;property id=&quot;20307&quot; value=&quot;268&quot;/&gt;&lt;/object&gt;&lt;object type=&quot;3&quot; unique_id=&quot;10786&quot;&gt;&lt;property id=&quot;20148&quot; value=&quot;5&quot;/&gt;&lt;property id=&quot;20300&quot; value=&quot;Slide 9&quot;/&gt;&lt;property id=&quot;20307&quot; value=&quot;269&quot;/&gt;&lt;/object&gt;&lt;object type=&quot;3&quot; unique_id=&quot;10787&quot;&gt;&lt;property id=&quot;20148&quot; value=&quot;5&quot;/&gt;&lt;property id=&quot;20300&quot; value=&quot;Slide 10&quot;/&gt;&lt;property id=&quot;20307&quot; value=&quot;261&quot;/&gt;&lt;/object&gt;&lt;object type=&quot;3&quot; unique_id=&quot;10788&quot;&gt;&lt;property id=&quot;20148&quot; value=&quot;5&quot;/&gt;&lt;property id=&quot;20300&quot; value=&quot;Slide 11&quot;/&gt;&lt;property id=&quot;20307&quot; value=&quot;262&quot;/&gt;&lt;/object&gt;&lt;object type=&quot;3&quot; unique_id=&quot;10789&quot;&gt;&lt;property id=&quot;20148&quot; value=&quot;5&quot;/&gt;&lt;property id=&quot;20300&quot; value=&quot;Slide 12&quot;/&gt;&lt;property id=&quot;20307&quot; value=&quot;263&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FwswJbTuKUmrwmZCZSKjY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FwswJbTuKUmrwmZCZSKjY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FwswJbTuKUmrwmZCZSKjY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3GFp919uZkepnr.n5TxRX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FwswJbTuKUmrwmZCZSKjY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FwswJbTuKUmrwmZCZSKjYg"/>
</p:tagLst>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Adjacency">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5306</TotalTime>
  <Words>1936</Words>
  <Application>Microsoft Office PowerPoint</Application>
  <PresentationFormat>On-screen Show (4:3)</PresentationFormat>
  <Paragraphs>269</Paragraphs>
  <Slides>12</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12</vt:i4>
      </vt:variant>
    </vt:vector>
  </HeadingPairs>
  <TitlesOfParts>
    <vt:vector size="22" baseType="lpstr">
      <vt:lpstr>ＭＳ Ｐゴシック</vt:lpstr>
      <vt:lpstr>Arial</vt:lpstr>
      <vt:lpstr>Calibri</vt:lpstr>
      <vt:lpstr>Cambria</vt:lpstr>
      <vt:lpstr>Garamond</vt:lpstr>
      <vt:lpstr>Optima</vt:lpstr>
      <vt:lpstr>Wingdings</vt:lpstr>
      <vt:lpstr>Kontortema</vt:lpstr>
      <vt:lpstr>Custom Design</vt:lpstr>
      <vt:lpstr>Adjacency</vt:lpstr>
      <vt:lpstr>About GHI: Ambassador Programme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camilla</dc:creator>
  <cp:lastModifiedBy>ally ylla</cp:lastModifiedBy>
  <cp:revision>220</cp:revision>
  <dcterms:created xsi:type="dcterms:W3CDTF">2009-09-14T13:48:33Z</dcterms:created>
  <dcterms:modified xsi:type="dcterms:W3CDTF">2019-03-17T21:45:51Z</dcterms:modified>
</cp:coreProperties>
</file>